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74" r:id="rId3"/>
    <p:sldId id="288" r:id="rId4"/>
    <p:sldId id="258" r:id="rId5"/>
    <p:sldId id="287" r:id="rId6"/>
    <p:sldId id="286" r:id="rId7"/>
    <p:sldId id="264" r:id="rId8"/>
    <p:sldId id="266" r:id="rId9"/>
    <p:sldId id="268" r:id="rId10"/>
    <p:sldId id="283" r:id="rId11"/>
    <p:sldId id="284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0099FF"/>
    <a:srgbClr val="99CCFF"/>
    <a:srgbClr val="6699FF"/>
    <a:srgbClr val="99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29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F056-4E7E-4A98-BB92-E8EEA3981DA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8AC17-6767-48D6-86CC-E0830086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C17-6767-48D6-86CC-E08300864A2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5265-5D43-4106-86C5-92BCF14FC2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A02C-7109-4EB3-BC4E-0042045D6E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A405-559A-4E2B-908A-70BEC09E59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8984-7EE7-4660-8911-DFD4D9C06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1375" y="19812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304800" y="40005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1375" y="4000500"/>
            <a:ext cx="4194175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2ECB-AF61-4092-85F4-213252DB9FC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2FDD-4142-4626-8805-FA48A840ECC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CD6F-69FD-4C35-B882-54ED656E0C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8870-2315-45F8-BF43-608BEC820C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60A0-B8BA-4973-A22D-A4BB8DFB44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7F69-84BD-48E9-9F9E-1943487D3C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26ED-6870-4B8E-8C79-4E9033D43F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738F-6ADB-49D1-A778-EAF702FCEB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D921-C3C1-4B07-BE1E-1DEEA67A13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638" y="6605588"/>
            <a:ext cx="2133600" cy="16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76938" y="6594475"/>
            <a:ext cx="2895600" cy="16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5513" y="6613525"/>
            <a:ext cx="2133600" cy="16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041EA67-B862-4D4B-905C-D07BFEF1A2E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6150" name="Picture 69" descr="09_back_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0" y="573088"/>
            <a:ext cx="207645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1"/>
          <p:cNvSpPr>
            <a:spLocks noChangeArrowheads="1"/>
          </p:cNvSpPr>
          <p:nvPr/>
        </p:nvSpPr>
        <p:spPr bwMode="auto">
          <a:xfrm>
            <a:off x="228600" y="561975"/>
            <a:ext cx="8686800" cy="591502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zh-TW" altLang="en-US">
              <a:latin typeface="Arial" panose="020B0604020202020204" pitchFamily="34" charset="0"/>
              <a:ea typeface="PMingLiU" pitchFamily="18" charset="-120"/>
            </a:endParaRPr>
          </a:p>
        </p:txBody>
      </p:sp>
      <p:pic>
        <p:nvPicPr>
          <p:cNvPr id="6152" name="Picture 74" descr="09_ico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02300" y="238125"/>
            <a:ext cx="622300" cy="760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4724400" cy="56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 b="1">
          <a:solidFill>
            <a:schemeClr val="tx2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1">
          <a:solidFill>
            <a:schemeClr val="tx2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1">
          <a:solidFill>
            <a:schemeClr val="tx2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2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G:\&#23453;&#23453;&#20048;&#26354;\&#26376;&#20809;&#22863;&#40483;&#26354;.mp3" TargetMode="External"/><Relationship Id="rId1" Type="http://schemas.microsoft.com/office/2007/relationships/media" Target="file:///G:\&#23453;&#23453;&#20048;&#26354;\&#26376;&#20809;&#22863;&#40483;&#26354;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D:\image\373bc4b46be7f7308bd4b2eb" TargetMode="External"/><Relationship Id="rId13" Type="http://schemas.openxmlformats.org/officeDocument/2006/relationships/image" Target="../media/image20.wmf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1.wmf"/><Relationship Id="rId10" Type="http://schemas.openxmlformats.org/officeDocument/2006/relationships/hyperlink" Target="file:///D:\image\faacb5640443a1b3f73654f4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jpeg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3.wmf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4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979613" y="1125538"/>
            <a:ext cx="4897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711994" y="1772816"/>
            <a:ext cx="7848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6600" b="1" dirty="0">
                <a:solidFill>
                  <a:srgbClr val="0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中国的世界遗产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619250" y="3592310"/>
            <a:ext cx="59769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</a:rPr>
              <a:t>——</a:t>
            </a:r>
            <a:r>
              <a:rPr lang="zh-CN" altLang="en-US" sz="3600" b="1" dirty="0">
                <a:solidFill>
                  <a:srgbClr val="000000"/>
                </a:solidFill>
              </a:rPr>
              <a:t>分数四则混合运算</a:t>
            </a:r>
          </a:p>
        </p:txBody>
      </p:sp>
      <p:sp>
        <p:nvSpPr>
          <p:cNvPr id="10" name="矩形 9"/>
          <p:cNvSpPr/>
          <p:nvPr/>
        </p:nvSpPr>
        <p:spPr>
          <a:xfrm>
            <a:off x="2722226" y="543574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altLang="zh-CN" sz="2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562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 b="1">
                <a:solidFill>
                  <a:srgbClr val="00FFFF"/>
                </a:solidFill>
                <a:latin typeface="Times New Roman" panose="02020603050405020304" pitchFamily="18" charset="0"/>
              </a:rPr>
              <a:t>沈阳故宫</a:t>
            </a:r>
            <a:r>
              <a:rPr lang="zh-CN" altLang="zh-CN" sz="2800" b="1">
                <a:solidFill>
                  <a:srgbClr val="00FFFF"/>
                </a:solidFill>
                <a:latin typeface="Times New Roman" panose="02020603050405020304" pitchFamily="18" charset="0"/>
              </a:rPr>
              <a:t>2004</a:t>
            </a:r>
            <a:r>
              <a:rPr lang="zh-CN" sz="2800" b="1">
                <a:solidFill>
                  <a:srgbClr val="00FFFF"/>
                </a:solidFill>
                <a:latin typeface="Times New Roman" panose="02020603050405020304" pitchFamily="18" charset="0"/>
              </a:rPr>
              <a:t>被列入世界文化遗产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沈阳故宫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1" y="804172"/>
            <a:ext cx="2019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/>
          <p:nvPr/>
        </p:nvGrpSpPr>
        <p:grpSpPr bwMode="auto">
          <a:xfrm>
            <a:off x="323851" y="3141664"/>
            <a:ext cx="6769100" cy="2287588"/>
            <a:chOff x="-1292" y="1769"/>
            <a:chExt cx="4264" cy="1441"/>
          </a:xfrm>
        </p:grpSpPr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-1292" y="1769"/>
              <a:ext cx="4264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zh-CN" sz="3200" b="1" dirty="0">
                  <a:latin typeface="Times New Roman" panose="02020603050405020304" pitchFamily="18" charset="0"/>
                </a:rPr>
                <a:t>1</a:t>
              </a:r>
              <a:r>
                <a:rPr lang="zh-CN" sz="3200" b="1" dirty="0">
                  <a:latin typeface="Times New Roman" panose="02020603050405020304" pitchFamily="18" charset="0"/>
                </a:rPr>
                <a:t>、沈阳故宫的占地面积比北京故宫的   少</a:t>
              </a:r>
              <a:r>
                <a:rPr lang="zh-CN" altLang="zh-CN" sz="3200" b="1" dirty="0">
                  <a:latin typeface="Times New Roman" panose="02020603050405020304" pitchFamily="18" charset="0"/>
                </a:rPr>
                <a:t>3</a:t>
              </a:r>
              <a:r>
                <a:rPr lang="zh-CN" sz="3200" b="1" dirty="0">
                  <a:latin typeface="Times New Roman" panose="02020603050405020304" pitchFamily="18" charset="0"/>
                </a:rPr>
                <a:t>公顷。北京故宫的占地约</a:t>
              </a:r>
              <a:r>
                <a:rPr lang="zh-CN" altLang="zh-CN" sz="3200" b="1" dirty="0">
                  <a:latin typeface="Times New Roman" panose="02020603050405020304" pitchFamily="18" charset="0"/>
                </a:rPr>
                <a:t>72</a:t>
              </a:r>
              <a:r>
                <a:rPr lang="zh-CN" sz="3200" b="1" dirty="0">
                  <a:latin typeface="Times New Roman" panose="02020603050405020304" pitchFamily="18" charset="0"/>
                </a:rPr>
                <a:t>公顷，沈阳故宫占地约多少公顷？</a:t>
              </a:r>
            </a:p>
          </p:txBody>
        </p:sp>
        <p:graphicFrame>
          <p:nvGraphicFramePr>
            <p:cNvPr id="14342" name="Object 5"/>
            <p:cNvGraphicFramePr>
              <a:graphicFrameLocks noChangeAspect="1"/>
            </p:cNvGraphicFramePr>
            <p:nvPr/>
          </p:nvGraphicFramePr>
          <p:xfrm>
            <a:off x="-979" y="2184"/>
            <a:ext cx="228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r:id="rId4" imgW="139700" imgH="394335" progId="Equation.3">
                    <p:embed/>
                  </p:oleObj>
                </mc:Choice>
                <mc:Fallback>
                  <p:oleObj r:id="rId4" imgW="139700" imgH="39433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9" y="2184"/>
                          <a:ext cx="228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95536" y="191719"/>
            <a:ext cx="2016125" cy="57943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练一练</a:t>
            </a: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5124" name="Picture 4" descr="xinsrc_b5b1d651715648c799e12746c2cb0a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长城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故宫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布达拉宫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承德避暑山庄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莫高窟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秦始皇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颐和园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月光奏鸣曲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836712"/>
            <a:ext cx="4319587" cy="504056"/>
          </a:xfrm>
        </p:spPr>
        <p:txBody>
          <a:bodyPr/>
          <a:lstStyle/>
          <a:p>
            <a:pPr algn="l" eaLnBrk="1" hangingPunct="1"/>
            <a:r>
              <a:rPr lang="zh-CN" altLang="en-US" dirty="0" smtClean="0"/>
              <a:t>一、学习目标: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1556792"/>
            <a:ext cx="8540750" cy="3886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1</a:t>
            </a:r>
            <a:r>
              <a:rPr lang="zh-CN" sz="2800" dirty="0" smtClean="0"/>
              <a:t>、能结合具体的情境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理解和掌握分数四则混合运算的顺序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能够正确的计算</a:t>
            </a:r>
            <a:r>
              <a:rPr lang="zh-CN" altLang="zh-CN" sz="2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2</a:t>
            </a:r>
            <a:r>
              <a:rPr lang="zh-CN" sz="2800" dirty="0" smtClean="0"/>
              <a:t>、理解整数乘法的运算定律同样适用于分数乘法</a:t>
            </a:r>
            <a:r>
              <a:rPr lang="zh-CN" altLang="zh-CN" sz="2800" dirty="0" smtClean="0"/>
              <a:t>.</a:t>
            </a:r>
            <a:r>
              <a:rPr lang="zh-CN" sz="2800" dirty="0" smtClean="0"/>
              <a:t>并会较为熟练的运用</a:t>
            </a:r>
            <a:r>
              <a:rPr lang="zh-CN" altLang="zh-CN" sz="2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3</a:t>
            </a:r>
            <a:r>
              <a:rPr lang="zh-CN" sz="2800" dirty="0" smtClean="0"/>
              <a:t>、可以利用所学的知识解决稍简单的实际问题</a:t>
            </a:r>
            <a:r>
              <a:rPr lang="zh-CN" altLang="zh-CN" sz="2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dirty="0" smtClean="0"/>
              <a:t>4</a:t>
            </a:r>
            <a:r>
              <a:rPr lang="zh-CN" sz="2800" dirty="0" smtClean="0"/>
              <a:t>、亲历把现实转化为数学问题的过程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学习解决数学问题的思想方法</a:t>
            </a:r>
            <a:r>
              <a:rPr lang="zh-CN" altLang="zh-CN" sz="2800" dirty="0" smtClean="0"/>
              <a:t>,</a:t>
            </a:r>
            <a:r>
              <a:rPr lang="zh-CN" sz="2800" dirty="0" smtClean="0"/>
              <a:t>养成科学探索问题的习惯</a:t>
            </a:r>
            <a:r>
              <a:rPr lang="zh-CN" altLang="zh-CN" sz="28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tint val="5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250825" y="260350"/>
            <a:ext cx="8642350" cy="4589463"/>
            <a:chOff x="0" y="0"/>
            <a:chExt cx="5444" cy="2891"/>
          </a:xfrm>
        </p:grpSpPr>
        <p:pic>
          <p:nvPicPr>
            <p:cNvPr id="7178" name="Picture 3" descr="天坛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31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4" descr="故宫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8" y="0"/>
              <a:ext cx="2540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227" y="2132"/>
              <a:ext cx="2177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北京天坛公园占地面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积约</a:t>
              </a:r>
              <a:r>
                <a:rPr lang="en-US" altLang="zh-CN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272</a:t>
              </a: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公顷</a:t>
              </a:r>
            </a:p>
          </p:txBody>
        </p:sp>
        <p:sp>
          <p:nvSpPr>
            <p:cNvPr id="7181" name="Text Box 6"/>
            <p:cNvSpPr txBox="1">
              <a:spLocks noChangeArrowheads="1"/>
            </p:cNvSpPr>
            <p:nvPr/>
          </p:nvSpPr>
          <p:spPr bwMode="auto">
            <a:xfrm>
              <a:off x="2903" y="2087"/>
              <a:ext cx="2541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北京故宫的占地面积比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天坛公园的    多</a:t>
              </a:r>
              <a:r>
                <a:rPr lang="en-US" altLang="zh-CN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4</a:t>
              </a:r>
              <a:r>
                <a:rPr lang="zh-CN" altLang="en-US" sz="280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公顷</a:t>
              </a:r>
            </a:p>
          </p:txBody>
        </p:sp>
        <p:graphicFrame>
          <p:nvGraphicFramePr>
            <p:cNvPr id="7182" name="Object 7"/>
            <p:cNvGraphicFramePr>
              <a:graphicFrameLocks noChangeAspect="1"/>
            </p:cNvGraphicFramePr>
            <p:nvPr/>
          </p:nvGraphicFramePr>
          <p:xfrm>
            <a:off x="4128" y="2404"/>
            <a:ext cx="189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r:id="rId5" imgW="153035" imgH="394335" progId="Equation.3">
                    <p:embed/>
                  </p:oleObj>
                </mc:Choice>
                <mc:Fallback>
                  <p:oleObj r:id="rId5" imgW="153035" imgH="39433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404"/>
                          <a:ext cx="189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71550" y="4868863"/>
            <a:ext cx="741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北京故宫的占地面积大约是多少公顷？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8203" name="Group 11"/>
          <p:cNvGrpSpPr/>
          <p:nvPr/>
        </p:nvGrpSpPr>
        <p:grpSpPr bwMode="auto">
          <a:xfrm>
            <a:off x="1187450" y="5516563"/>
            <a:ext cx="6264275" cy="647700"/>
            <a:chOff x="0" y="0"/>
            <a:chExt cx="3946" cy="408"/>
          </a:xfrm>
        </p:grpSpPr>
        <p:sp>
          <p:nvSpPr>
            <p:cNvPr id="7176" name="Text Box 12"/>
            <p:cNvSpPr txBox="1">
              <a:spLocks noChangeArrowheads="1"/>
            </p:cNvSpPr>
            <p:nvPr/>
          </p:nvSpPr>
          <p:spPr bwMode="auto">
            <a:xfrm>
              <a:off x="0" y="46"/>
              <a:ext cx="39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hlink"/>
                  </a:solidFill>
                </a:rPr>
                <a:t>北京故宫面积</a:t>
              </a:r>
              <a:r>
                <a:rPr lang="en-US" altLang="zh-CN" sz="2800" dirty="0">
                  <a:solidFill>
                    <a:schemeClr val="hlink"/>
                  </a:solidFill>
                </a:rPr>
                <a:t>=</a:t>
              </a:r>
              <a:r>
                <a:rPr lang="zh-CN" altLang="en-US" sz="2800" dirty="0">
                  <a:solidFill>
                    <a:schemeClr val="hlink"/>
                  </a:solidFill>
                </a:rPr>
                <a:t>天坛公园面积</a:t>
              </a:r>
              <a:r>
                <a:rPr lang="en-US" altLang="zh-CN" sz="2800" dirty="0">
                  <a:solidFill>
                    <a:schemeClr val="hlink"/>
                  </a:solidFill>
                </a:rPr>
                <a:t>X      +4</a:t>
              </a:r>
            </a:p>
          </p:txBody>
        </p:sp>
        <p:graphicFrame>
          <p:nvGraphicFramePr>
            <p:cNvPr id="7177" name="Object 13"/>
            <p:cNvGraphicFramePr>
              <a:graphicFrameLocks noChangeAspect="1"/>
            </p:cNvGraphicFramePr>
            <p:nvPr/>
          </p:nvGraphicFramePr>
          <p:xfrm>
            <a:off x="3130" y="0"/>
            <a:ext cx="158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r:id="rId7" imgW="153035" imgH="394335" progId="Equation.3">
                    <p:embed/>
                  </p:oleObj>
                </mc:Choice>
                <mc:Fallback>
                  <p:oleObj r:id="rId7" imgW="153035" imgH="394335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" y="0"/>
                          <a:ext cx="158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5" name="WordArt 14"/>
          <p:cNvSpPr>
            <a:spLocks noChangeArrowheads="1" noChangeShapeType="1"/>
          </p:cNvSpPr>
          <p:nvPr/>
        </p:nvSpPr>
        <p:spPr bwMode="auto">
          <a:xfrm>
            <a:off x="179388" y="188913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zh-CN" altLang="en-US" sz="3600" kern="10">
              <a:ln w="12700">
                <a:solidFill>
                  <a:srgbClr val="FF0000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2575" y="95250"/>
            <a:ext cx="4067175" cy="137477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北京天坛公园的占地面积约为</a:t>
            </a:r>
            <a:r>
              <a:rPr lang="zh-CN" altLang="zh-CN" sz="2800" b="1" dirty="0">
                <a:latin typeface="Times New Roman" panose="02020603050405020304" pitchFamily="18" charset="0"/>
              </a:rPr>
              <a:t>272</a:t>
            </a:r>
            <a:r>
              <a:rPr 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公顷</a:t>
            </a:r>
          </a:p>
        </p:txBody>
      </p:sp>
      <p:grpSp>
        <p:nvGrpSpPr>
          <p:cNvPr id="8195" name="Group 3"/>
          <p:cNvGrpSpPr/>
          <p:nvPr/>
        </p:nvGrpSpPr>
        <p:grpSpPr bwMode="auto">
          <a:xfrm>
            <a:off x="4859338" y="95250"/>
            <a:ext cx="4067175" cy="1374775"/>
            <a:chOff x="0" y="60"/>
            <a:chExt cx="2562" cy="866"/>
          </a:xfrm>
        </p:grpSpPr>
        <p:sp>
          <p:nvSpPr>
            <p:cNvPr id="8229" name="Text Box 4"/>
            <p:cNvSpPr txBox="1">
              <a:spLocks noChangeArrowheads="1"/>
            </p:cNvSpPr>
            <p:nvPr/>
          </p:nvSpPr>
          <p:spPr bwMode="auto">
            <a:xfrm>
              <a:off x="0" y="60"/>
              <a:ext cx="2562" cy="86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北京故宫的占地面积比天坛公园的     多</a:t>
              </a:r>
              <a:r>
                <a:rPr lang="zh-CN" altLang="zh-CN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公顷</a:t>
              </a:r>
            </a:p>
          </p:txBody>
        </p:sp>
        <p:graphicFrame>
          <p:nvGraphicFramePr>
            <p:cNvPr id="8230" name="Object 5"/>
            <p:cNvGraphicFramePr>
              <a:graphicFrameLocks noChangeAspect="1"/>
            </p:cNvGraphicFramePr>
            <p:nvPr/>
          </p:nvGraphicFramePr>
          <p:xfrm>
            <a:off x="1180" y="363"/>
            <a:ext cx="319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r:id="rId4" imgW="152400" imgH="393700" progId="Equation.3">
                    <p:embed/>
                  </p:oleObj>
                </mc:Choice>
                <mc:Fallback>
                  <p:oleObj r:id="rId4" imgW="152400" imgH="3937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" y="363"/>
                          <a:ext cx="319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06388" y="1617663"/>
            <a:ext cx="7416800" cy="57943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北京故宫的占地面积大约是多少公顷？</a:t>
            </a:r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3289300" y="3113088"/>
            <a:ext cx="5357813" cy="215900"/>
            <a:chOff x="0" y="0"/>
            <a:chExt cx="3375" cy="136"/>
          </a:xfrm>
        </p:grpSpPr>
        <p:sp>
          <p:nvSpPr>
            <p:cNvPr id="8224" name="Line 8"/>
            <p:cNvSpPr>
              <a:spLocks noChangeShapeType="1"/>
            </p:cNvSpPr>
            <p:nvPr/>
          </p:nvSpPr>
          <p:spPr bwMode="auto">
            <a:xfrm>
              <a:off x="0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Line 9"/>
            <p:cNvSpPr>
              <a:spLocks noChangeShapeType="1"/>
            </p:cNvSpPr>
            <p:nvPr/>
          </p:nvSpPr>
          <p:spPr bwMode="auto">
            <a:xfrm>
              <a:off x="1697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Line 10"/>
            <p:cNvSpPr>
              <a:spLocks noChangeShapeType="1"/>
            </p:cNvSpPr>
            <p:nvPr/>
          </p:nvSpPr>
          <p:spPr bwMode="auto">
            <a:xfrm>
              <a:off x="3375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Line 11"/>
            <p:cNvSpPr>
              <a:spLocks noChangeShapeType="1"/>
            </p:cNvSpPr>
            <p:nvPr/>
          </p:nvSpPr>
          <p:spPr bwMode="auto">
            <a:xfrm>
              <a:off x="835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Line 12"/>
            <p:cNvSpPr>
              <a:spLocks noChangeShapeType="1"/>
            </p:cNvSpPr>
            <p:nvPr/>
          </p:nvSpPr>
          <p:spPr bwMode="auto">
            <a:xfrm>
              <a:off x="2546" y="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9" name="Group 13"/>
          <p:cNvGrpSpPr/>
          <p:nvPr/>
        </p:nvGrpSpPr>
        <p:grpSpPr bwMode="auto">
          <a:xfrm>
            <a:off x="4341813" y="3846513"/>
            <a:ext cx="1008062" cy="863600"/>
            <a:chOff x="0" y="0"/>
            <a:chExt cx="635" cy="544"/>
          </a:xfrm>
        </p:grpSpPr>
        <p:sp>
          <p:nvSpPr>
            <p:cNvPr id="8222" name="AutoShape 14"/>
            <p:cNvSpPr/>
            <p:nvPr/>
          </p:nvSpPr>
          <p:spPr bwMode="auto">
            <a:xfrm rot="5400000">
              <a:off x="122" y="331"/>
              <a:ext cx="272" cy="154"/>
            </a:xfrm>
            <a:prstGeom prst="leftBrace">
              <a:avLst>
                <a:gd name="adj1" fmla="val 8333"/>
                <a:gd name="adj2" fmla="val 42644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公顷</a:t>
              </a:r>
            </a:p>
          </p:txBody>
        </p:sp>
      </p:grpSp>
      <p:grpSp>
        <p:nvGrpSpPr>
          <p:cNvPr id="9232" name="Group 16"/>
          <p:cNvGrpSpPr/>
          <p:nvPr/>
        </p:nvGrpSpPr>
        <p:grpSpPr bwMode="auto">
          <a:xfrm>
            <a:off x="4614863" y="2825750"/>
            <a:ext cx="0" cy="2016125"/>
            <a:chOff x="0" y="0"/>
            <a:chExt cx="0" cy="1270"/>
          </a:xfrm>
        </p:grpSpPr>
        <p:sp>
          <p:nvSpPr>
            <p:cNvPr id="8220" name="Line 17"/>
            <p:cNvSpPr>
              <a:spLocks noChangeShapeType="1"/>
            </p:cNvSpPr>
            <p:nvPr/>
          </p:nvSpPr>
          <p:spPr bwMode="auto">
            <a:xfrm>
              <a:off x="0" y="0"/>
              <a:ext cx="0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Line 18"/>
            <p:cNvSpPr>
              <a:spLocks noChangeShapeType="1"/>
            </p:cNvSpPr>
            <p:nvPr/>
          </p:nvSpPr>
          <p:spPr bwMode="auto">
            <a:xfrm>
              <a:off x="0" y="1134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35" name="Group 19"/>
          <p:cNvGrpSpPr/>
          <p:nvPr/>
        </p:nvGrpSpPr>
        <p:grpSpPr bwMode="auto">
          <a:xfrm>
            <a:off x="581025" y="4194175"/>
            <a:ext cx="4321175" cy="1066800"/>
            <a:chOff x="0" y="0"/>
            <a:chExt cx="2722" cy="672"/>
          </a:xfrm>
        </p:grpSpPr>
        <p:sp>
          <p:nvSpPr>
            <p:cNvPr id="8216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043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sz="3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故宫的面积</a:t>
              </a:r>
            </a:p>
          </p:txBody>
        </p:sp>
        <p:sp>
          <p:nvSpPr>
            <p:cNvPr id="8217" name="Line 21"/>
            <p:cNvSpPr>
              <a:spLocks noChangeShapeType="1"/>
            </p:cNvSpPr>
            <p:nvPr/>
          </p:nvSpPr>
          <p:spPr bwMode="auto">
            <a:xfrm>
              <a:off x="1724" y="362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>
              <a:off x="1715" y="272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>
              <a:off x="2722" y="272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40" name="Group 24"/>
          <p:cNvGrpSpPr/>
          <p:nvPr/>
        </p:nvGrpSpPr>
        <p:grpSpPr bwMode="auto">
          <a:xfrm>
            <a:off x="3348038" y="3155950"/>
            <a:ext cx="1222375" cy="1512888"/>
            <a:chOff x="0" y="0"/>
            <a:chExt cx="770" cy="953"/>
          </a:xfrm>
        </p:grpSpPr>
        <p:sp>
          <p:nvSpPr>
            <p:cNvPr id="8213" name="AutoShape 25"/>
            <p:cNvSpPr/>
            <p:nvPr/>
          </p:nvSpPr>
          <p:spPr bwMode="auto">
            <a:xfrm rot="5400000">
              <a:off x="293" y="477"/>
              <a:ext cx="181" cy="770"/>
            </a:xfrm>
            <a:prstGeom prst="leftBrace">
              <a:avLst>
                <a:gd name="adj1" fmla="val 1254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4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72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天坛公园的</a:t>
              </a:r>
            </a:p>
          </p:txBody>
        </p:sp>
        <p:graphicFrame>
          <p:nvGraphicFramePr>
            <p:cNvPr id="8215" name="Object 27"/>
            <p:cNvGraphicFramePr>
              <a:graphicFrameLocks noChangeAspect="1"/>
            </p:cNvGraphicFramePr>
            <p:nvPr/>
          </p:nvGraphicFramePr>
          <p:xfrm>
            <a:off x="408" y="363"/>
            <a:ext cx="227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r:id="rId6" imgW="152400" imgH="393700" progId="Equation.3">
                    <p:embed/>
                  </p:oleObj>
                </mc:Choice>
                <mc:Fallback>
                  <p:oleObj r:id="rId6" imgW="152400" imgH="3937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363"/>
                          <a:ext cx="227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44" name="Group 28"/>
          <p:cNvGrpSpPr/>
          <p:nvPr/>
        </p:nvGrpSpPr>
        <p:grpSpPr bwMode="auto">
          <a:xfrm>
            <a:off x="3317875" y="4913313"/>
            <a:ext cx="1584325" cy="795337"/>
            <a:chOff x="0" y="0"/>
            <a:chExt cx="998" cy="501"/>
          </a:xfrm>
        </p:grpSpPr>
        <p:sp>
          <p:nvSpPr>
            <p:cNvPr id="8211" name="AutoShape 29"/>
            <p:cNvSpPr/>
            <p:nvPr/>
          </p:nvSpPr>
          <p:spPr bwMode="auto">
            <a:xfrm rot="5400000" flipH="1" flipV="1">
              <a:off x="408" y="-408"/>
              <a:ext cx="182" cy="998"/>
            </a:xfrm>
            <a:prstGeom prst="leftBrace">
              <a:avLst>
                <a:gd name="adj1" fmla="val 2477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" name="Text Box 30"/>
            <p:cNvSpPr txBox="1">
              <a:spLocks noChangeArrowheads="1"/>
            </p:cNvSpPr>
            <p:nvPr/>
          </p:nvSpPr>
          <p:spPr bwMode="auto">
            <a:xfrm>
              <a:off x="363" y="136"/>
              <a:ext cx="31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9247" name="Group 31"/>
          <p:cNvGrpSpPr/>
          <p:nvPr/>
        </p:nvGrpSpPr>
        <p:grpSpPr bwMode="auto">
          <a:xfrm>
            <a:off x="582613" y="2306638"/>
            <a:ext cx="8066087" cy="1355725"/>
            <a:chOff x="0" y="0"/>
            <a:chExt cx="5081" cy="854"/>
          </a:xfrm>
        </p:grpSpPr>
        <p:grpSp>
          <p:nvGrpSpPr>
            <p:cNvPr id="8204" name="Group 32"/>
            <p:cNvGrpSpPr/>
            <p:nvPr/>
          </p:nvGrpSpPr>
          <p:grpSpPr bwMode="auto">
            <a:xfrm>
              <a:off x="0" y="0"/>
              <a:ext cx="5081" cy="854"/>
              <a:chOff x="0" y="0"/>
              <a:chExt cx="5081" cy="854"/>
            </a:xfrm>
          </p:grpSpPr>
          <p:sp>
            <p:nvSpPr>
              <p:cNvPr id="8207" name="Line 33"/>
              <p:cNvSpPr>
                <a:spLocks noChangeShapeType="1"/>
              </p:cNvSpPr>
              <p:nvPr/>
            </p:nvSpPr>
            <p:spPr bwMode="auto">
              <a:xfrm flipV="1">
                <a:off x="1724" y="590"/>
                <a:ext cx="335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8" name="Rectangle 34"/>
              <p:cNvSpPr>
                <a:spLocks noChangeArrowheads="1"/>
              </p:cNvSpPr>
              <p:nvPr/>
            </p:nvSpPr>
            <p:spPr bwMode="auto">
              <a:xfrm>
                <a:off x="0" y="182"/>
                <a:ext cx="1361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sz="32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天坛公园的面积</a:t>
                </a:r>
              </a:p>
            </p:txBody>
          </p:sp>
          <p:sp>
            <p:nvSpPr>
              <p:cNvPr id="8209" name="AutoShape 35"/>
              <p:cNvSpPr/>
              <p:nvPr/>
            </p:nvSpPr>
            <p:spPr bwMode="auto">
              <a:xfrm rot="5400000">
                <a:off x="3289" y="-1248"/>
                <a:ext cx="226" cy="3357"/>
              </a:xfrm>
              <a:prstGeom prst="leftBrace">
                <a:avLst>
                  <a:gd name="adj1" fmla="val 6711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0" name="Rectangle 36"/>
              <p:cNvSpPr>
                <a:spLocks noChangeArrowheads="1"/>
              </p:cNvSpPr>
              <p:nvPr/>
            </p:nvSpPr>
            <p:spPr bwMode="auto">
              <a:xfrm>
                <a:off x="3040" y="0"/>
                <a:ext cx="105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>
                    <a:latin typeface="Times New Roman" panose="02020603050405020304" pitchFamily="18" charset="0"/>
                  </a:rPr>
                  <a:t>272</a:t>
                </a:r>
                <a:r>
                  <a:rPr lang="zh-CN" sz="32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公顷</a:t>
                </a:r>
              </a:p>
            </p:txBody>
          </p:sp>
        </p:grpSp>
        <p:sp>
          <p:nvSpPr>
            <p:cNvPr id="8205" name="Line 37"/>
            <p:cNvSpPr>
              <a:spLocks noChangeShapeType="1"/>
            </p:cNvSpPr>
            <p:nvPr/>
          </p:nvSpPr>
          <p:spPr bwMode="auto">
            <a:xfrm>
              <a:off x="5081" y="499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Line 38"/>
            <p:cNvSpPr>
              <a:spLocks noChangeShapeType="1"/>
            </p:cNvSpPr>
            <p:nvPr/>
          </p:nvSpPr>
          <p:spPr bwMode="auto">
            <a:xfrm>
              <a:off x="1706" y="499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209800" y="28194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752600" y="2971800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096000" y="2895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172200" y="3048000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524000" y="4038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371600" y="4343400"/>
            <a:ext cx="3200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124200" y="4038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7086600" y="41148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324600" y="4267200"/>
            <a:ext cx="2133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858000" y="53340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324600" y="5562600"/>
            <a:ext cx="198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tint val="50980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insrc_b5b1d651715648c799e12746c2cb0a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18002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</a:rPr>
              <a:t>长城</a:t>
            </a:r>
          </a:p>
        </p:txBody>
      </p:sp>
      <p:grpSp>
        <p:nvGrpSpPr>
          <p:cNvPr id="10244" name="Group 4"/>
          <p:cNvGrpSpPr/>
          <p:nvPr/>
        </p:nvGrpSpPr>
        <p:grpSpPr bwMode="auto">
          <a:xfrm>
            <a:off x="539750" y="260350"/>
            <a:ext cx="8169275" cy="4689475"/>
            <a:chOff x="0" y="0"/>
            <a:chExt cx="5146" cy="2954"/>
          </a:xfrm>
        </p:grpSpPr>
        <p:pic>
          <p:nvPicPr>
            <p:cNvPr id="10250" name="Picture 5" descr="布达拉宫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9" y="817"/>
              <a:ext cx="944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6" descr="承德避暑山庄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34" y="136"/>
              <a:ext cx="1247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7" descr="天坛2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814" y="953"/>
              <a:ext cx="998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8" descr="莫高窟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76" y="0"/>
              <a:ext cx="1122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9" descr="373bc4b46be7f7308bd4b2eb">
              <a:hlinkClick r:id="rId8" action="ppaction://hlinkfile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84" y="907"/>
              <a:ext cx="1200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0" descr="faacb5640443a1b3f73654f4">
              <a:hlinkClick r:id="rId10" action="ppaction://hlinkfile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37" y="0"/>
              <a:ext cx="1109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 Box 11"/>
            <p:cNvSpPr txBox="1">
              <a:spLocks noChangeArrowheads="1"/>
            </p:cNvSpPr>
            <p:nvPr/>
          </p:nvSpPr>
          <p:spPr bwMode="auto">
            <a:xfrm>
              <a:off x="4672" y="771"/>
              <a:ext cx="4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chemeClr val="bg1"/>
                  </a:solidFill>
                </a:rPr>
                <a:t>九寨沟</a:t>
              </a:r>
              <a:r>
                <a:rPr lang="zh-CN" altLang="en-US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257" name="Text Box 12"/>
            <p:cNvSpPr txBox="1">
              <a:spLocks noChangeArrowheads="1"/>
            </p:cNvSpPr>
            <p:nvPr/>
          </p:nvSpPr>
          <p:spPr bwMode="auto">
            <a:xfrm>
              <a:off x="3901" y="1633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solidFill>
                    <a:schemeClr val="bg1"/>
                  </a:solidFill>
                </a:rPr>
                <a:t>黄山</a:t>
              </a:r>
            </a:p>
          </p:txBody>
        </p:sp>
        <p:sp>
          <p:nvSpPr>
            <p:cNvPr id="10258" name="Text Box 13"/>
            <p:cNvSpPr txBox="1">
              <a:spLocks noChangeArrowheads="1"/>
            </p:cNvSpPr>
            <p:nvPr/>
          </p:nvSpPr>
          <p:spPr bwMode="auto">
            <a:xfrm>
              <a:off x="2404" y="1905"/>
              <a:ext cx="4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/>
                <a:t>天坛</a:t>
              </a:r>
            </a:p>
          </p:txBody>
        </p:sp>
        <p:sp>
          <p:nvSpPr>
            <p:cNvPr id="10259" name="Text Box 14"/>
            <p:cNvSpPr txBox="1">
              <a:spLocks noChangeArrowheads="1"/>
            </p:cNvSpPr>
            <p:nvPr/>
          </p:nvSpPr>
          <p:spPr bwMode="auto">
            <a:xfrm>
              <a:off x="771" y="1860"/>
              <a:ext cx="5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/>
                <a:t>布达拉宫</a:t>
              </a:r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1225" y="953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>
                  <a:solidFill>
                    <a:schemeClr val="bg1"/>
                  </a:solidFill>
                </a:rPr>
                <a:t>避暑山庄</a:t>
              </a:r>
            </a:p>
          </p:txBody>
        </p:sp>
        <p:sp>
          <p:nvSpPr>
            <p:cNvPr id="10261" name="Text Box 16"/>
            <p:cNvSpPr txBox="1">
              <a:spLocks noChangeArrowheads="1"/>
            </p:cNvSpPr>
            <p:nvPr/>
          </p:nvSpPr>
          <p:spPr bwMode="auto">
            <a:xfrm>
              <a:off x="2994" y="862"/>
              <a:ext cx="4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200"/>
                <a:t>莫高窟</a:t>
              </a:r>
            </a:p>
          </p:txBody>
        </p:sp>
        <p:sp>
          <p:nvSpPr>
            <p:cNvPr id="10262" name="Text Box 17"/>
            <p:cNvSpPr txBox="1">
              <a:spLocks noChangeArrowheads="1"/>
            </p:cNvSpPr>
            <p:nvPr/>
          </p:nvSpPr>
          <p:spPr bwMode="auto">
            <a:xfrm>
              <a:off x="0" y="2223"/>
              <a:ext cx="4989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   截至</a:t>
              </a:r>
              <a:r>
                <a:rPr lang="en-US" altLang="zh-CN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2004</a:t>
              </a:r>
              <a:r>
                <a:rPr lang="zh-CN" altLang="en-US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年底，我国已拥有世界遗产</a:t>
              </a:r>
              <a:r>
                <a:rPr lang="en-US" altLang="zh-CN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30</a:t>
              </a:r>
              <a:r>
                <a:rPr lang="zh-CN" altLang="en-US" sz="2800" b="1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处，其中文化遗产占    ，自然遗产占      ，其它遗产占</a:t>
              </a:r>
              <a:r>
                <a:rPr lang="zh-CN" altLang="en-US" sz="28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    </a:t>
              </a:r>
            </a:p>
          </p:txBody>
        </p:sp>
      </p:grpSp>
      <p:graphicFrame>
        <p:nvGraphicFramePr>
          <p:cNvPr id="10245" name="Object 18"/>
          <p:cNvGraphicFramePr>
            <a:graphicFrameLocks noChangeAspect="1"/>
          </p:cNvGraphicFramePr>
          <p:nvPr/>
        </p:nvGraphicFramePr>
        <p:xfrm>
          <a:off x="5313551" y="4149080"/>
          <a:ext cx="409575" cy="8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r:id="rId12" imgW="203835" imgH="394335" progId="Equation.3">
                  <p:embed/>
                </p:oleObj>
              </mc:Choice>
              <mc:Fallback>
                <p:oleObj r:id="rId12" imgW="203835" imgH="39433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551" y="4149080"/>
                        <a:ext cx="409575" cy="8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9"/>
          <p:cNvGraphicFramePr>
            <a:graphicFrameLocks noChangeAspect="1"/>
          </p:cNvGraphicFramePr>
          <p:nvPr/>
        </p:nvGraphicFramePr>
        <p:xfrm>
          <a:off x="7927181" y="4221088"/>
          <a:ext cx="3889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r:id="rId14" imgW="203835" imgH="394335" progId="Equation.3">
                  <p:embed/>
                </p:oleObj>
              </mc:Choice>
              <mc:Fallback>
                <p:oleObj r:id="rId14" imgW="203835" imgH="39433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181" y="4221088"/>
                        <a:ext cx="3889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20"/>
          <p:cNvGraphicFramePr>
            <a:graphicFrameLocks noChangeAspect="1"/>
          </p:cNvGraphicFramePr>
          <p:nvPr/>
        </p:nvGraphicFramePr>
        <p:xfrm>
          <a:off x="2789940" y="4179351"/>
          <a:ext cx="306387" cy="79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16" imgW="153035" imgH="394335" progId="Equation.3">
                  <p:embed/>
                </p:oleObj>
              </mc:Choice>
              <mc:Fallback>
                <p:oleObj r:id="rId16" imgW="153035" imgH="39433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940" y="4179351"/>
                        <a:ext cx="306387" cy="790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828675" y="5661025"/>
            <a:ext cx="777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华文新魏" panose="02010800040101010101" pitchFamily="2" charset="-122"/>
              </a:rPr>
              <a:t>我国的世界文化遗产和自然遗产一共有多少处？</a:t>
            </a:r>
          </a:p>
        </p:txBody>
      </p:sp>
      <p:sp>
        <p:nvSpPr>
          <p:cNvPr id="10249" name="WordArt 22"/>
          <p:cNvSpPr>
            <a:spLocks noChangeArrowheads="1" noChangeShapeType="1"/>
          </p:cNvSpPr>
          <p:nvPr/>
        </p:nvSpPr>
        <p:spPr bwMode="auto">
          <a:xfrm>
            <a:off x="179388" y="188913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zh-CN" altLang="en-US" sz="3600" kern="10">
              <a:ln w="12700">
                <a:solidFill>
                  <a:srgbClr val="FF0000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34333" y="620688"/>
            <a:ext cx="2832227" cy="10801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dirty="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73226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画一画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563938" y="3573463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r:id="rId3" imgW="203835" imgH="394335" progId="Equation.3">
                  <p:embed/>
                </p:oleObj>
              </mc:Choice>
              <mc:Fallback>
                <p:oleObj r:id="rId3" imgW="203835" imgH="394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573463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795963" y="3500438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r:id="rId5" imgW="203835" imgH="394335" progId="Equation.3">
                  <p:embed/>
                </p:oleObj>
              </mc:Choice>
              <mc:Fallback>
                <p:oleObj r:id="rId5" imgW="203835" imgH="3943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1763713" y="3717925"/>
            <a:ext cx="1435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CC6600"/>
              </a:solidFill>
              <a:sym typeface="Wingdings" panose="05000000000000000000" pitchFamily="2" charset="2"/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2052638" y="3176588"/>
            <a:ext cx="5038725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2052638" y="306228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>
            <a:off x="5480050" y="306228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>
            <a:off x="6227763" y="306863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>
            <a:off x="7091363" y="3062288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AutoShape 16"/>
          <p:cNvSpPr/>
          <p:nvPr/>
        </p:nvSpPr>
        <p:spPr bwMode="auto">
          <a:xfrm rot="5390270" flipV="1">
            <a:off x="4356100" y="-171450"/>
            <a:ext cx="358775" cy="4968875"/>
          </a:xfrm>
          <a:prstGeom prst="leftBrace">
            <a:avLst>
              <a:gd name="adj1" fmla="val 148434"/>
              <a:gd name="adj2" fmla="val 5291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0" name="AutoShape 18"/>
          <p:cNvSpPr/>
          <p:nvPr/>
        </p:nvSpPr>
        <p:spPr bwMode="auto">
          <a:xfrm rot="-5400000">
            <a:off x="3658394" y="1750219"/>
            <a:ext cx="242887" cy="3311525"/>
          </a:xfrm>
          <a:prstGeom prst="leftBrace">
            <a:avLst>
              <a:gd name="adj1" fmla="val 113617"/>
              <a:gd name="adj2" fmla="val 46431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1" name="AutoShape 19"/>
          <p:cNvSpPr/>
          <p:nvPr/>
        </p:nvSpPr>
        <p:spPr bwMode="auto">
          <a:xfrm rot="5460000" flipH="1" flipV="1">
            <a:off x="5769769" y="3021806"/>
            <a:ext cx="196850" cy="719138"/>
          </a:xfrm>
          <a:prstGeom prst="leftBrace">
            <a:avLst>
              <a:gd name="adj1" fmla="val 30444"/>
              <a:gd name="adj2" fmla="val 50199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84663" y="1844675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30</a:t>
            </a:r>
            <a:r>
              <a:rPr lang="zh-CN" altLang="en-US"/>
              <a:t>处</a:t>
            </a:r>
          </a:p>
        </p:txBody>
      </p:sp>
      <p:sp>
        <p:nvSpPr>
          <p:cNvPr id="12303" name="AutoShape 16"/>
          <p:cNvSpPr/>
          <p:nvPr/>
        </p:nvSpPr>
        <p:spPr bwMode="auto">
          <a:xfrm rot="5390270" flipV="1">
            <a:off x="3923507" y="692943"/>
            <a:ext cx="431800" cy="4176713"/>
          </a:xfrm>
          <a:prstGeom prst="leftBrace">
            <a:avLst>
              <a:gd name="adj1" fmla="val 103669"/>
              <a:gd name="adj2" fmla="val 5291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95738" y="2349500"/>
            <a:ext cx="576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/>
              <a:t>？处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148263" y="45085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2306" name="AutoShape 16"/>
          <p:cNvSpPr/>
          <p:nvPr/>
        </p:nvSpPr>
        <p:spPr bwMode="auto">
          <a:xfrm rot="-5390270">
            <a:off x="3923507" y="1843881"/>
            <a:ext cx="431800" cy="4176713"/>
          </a:xfrm>
          <a:prstGeom prst="leftBrace">
            <a:avLst>
              <a:gd name="adj1" fmla="val 103669"/>
              <a:gd name="adj2" fmla="val 5291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563938" y="42211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（      </a:t>
            </a:r>
            <a:r>
              <a:rPr lang="en-US" altLang="zh-CN"/>
              <a:t>+     </a:t>
            </a:r>
            <a:r>
              <a:rPr lang="zh-CN" altLang="en-US"/>
              <a:t>）</a:t>
            </a:r>
          </a:p>
        </p:txBody>
      </p:sp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3995738" y="4221163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r:id="rId7" imgW="203835" imgH="394335" progId="Equation.3">
                  <p:embed/>
                </p:oleObj>
              </mc:Choice>
              <mc:Fallback>
                <p:oleObj r:id="rId7" imgW="203835" imgH="39433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21163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4427538" y="4149725"/>
          <a:ext cx="2619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r:id="rId9" imgW="203835" imgH="394335" progId="Equation.3">
                  <p:embed/>
                </p:oleObj>
              </mc:Choice>
              <mc:Fallback>
                <p:oleObj r:id="rId9" imgW="203835" imgH="39433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149725"/>
                        <a:ext cx="2619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6" name="Picture 22" descr="尺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530BB5"/>
              </a:clrFrom>
              <a:clrTo>
                <a:srgbClr val="530BB5">
                  <a:alpha val="0"/>
                </a:srgbClr>
              </a:clrTo>
            </a:clrChange>
            <a:grayscl/>
            <a:lum bright="52000" contrast="-52000"/>
          </a:blip>
          <a:srcRect/>
          <a:stretch>
            <a:fillRect/>
          </a:stretch>
        </p:blipFill>
        <p:spPr bwMode="auto">
          <a:xfrm>
            <a:off x="6657975" y="4652963"/>
            <a:ext cx="2486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403350" y="5300663"/>
            <a:ext cx="669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/>
              <a:t>我国文化和世界遗产共有的数量</a:t>
            </a:r>
            <a:r>
              <a:rPr lang="en-US" altLang="zh-CN" b="1"/>
              <a:t>=</a:t>
            </a:r>
            <a:r>
              <a:rPr lang="zh-CN" altLang="en-US" b="1"/>
              <a:t>我国总世界遗产数</a:t>
            </a:r>
            <a:r>
              <a:rPr lang="en-US" altLang="zh-CN" b="1"/>
              <a:t>X(     +      )      </a:t>
            </a:r>
          </a:p>
        </p:txBody>
      </p:sp>
      <p:graphicFrame>
        <p:nvGraphicFramePr>
          <p:cNvPr id="12312" name="Object 24"/>
          <p:cNvGraphicFramePr>
            <a:graphicFrameLocks noGrp="1" noChangeAspect="1"/>
          </p:cNvGraphicFramePr>
          <p:nvPr>
            <p:ph sz="half" idx="1"/>
          </p:nvPr>
        </p:nvGraphicFramePr>
        <p:xfrm>
          <a:off x="2374900" y="357505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r:id="rId12" imgW="203835" imgH="394335" progId="Equation.3">
                  <p:embed/>
                </p:oleObj>
              </mc:Choice>
              <mc:Fallback>
                <p:oleObj r:id="rId12" imgW="203835" imgH="39433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575050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3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6565900" y="3575050"/>
          <a:ext cx="20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r:id="rId14" imgW="203835" imgH="394335" progId="Equation.3">
                  <p:embed/>
                </p:oleObj>
              </mc:Choice>
              <mc:Fallback>
                <p:oleObj r:id="rId14" imgW="203835" imgH="39433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575050"/>
                        <a:ext cx="20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300" grpId="0" animBg="1" autoUpdateAnimBg="0"/>
      <p:bldP spid="12301" grpId="0" animBg="1" autoUpdateAnimBg="0"/>
      <p:bldP spid="12303" grpId="0" animBg="1" autoUpdateAnimBg="0"/>
      <p:bldP spid="12304" grpId="0" autoUpdateAnimBg="0"/>
      <p:bldP spid="12306" grpId="0" animBg="1" autoUpdateAnimBg="0"/>
      <p:bldP spid="12307" grpId="0" autoUpdateAnimBg="0"/>
      <p:bldP spid="123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/>
          </p:cNvSpPr>
          <p:nvPr/>
        </p:nvSpPr>
        <p:spPr bwMode="auto">
          <a:xfrm>
            <a:off x="476721" y="548680"/>
            <a:ext cx="3168650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dirty="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知识大冲关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60575" y="1806575"/>
            <a:ext cx="52482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>
                <a:ea typeface="黑体" panose="02010609060101010101" pitchFamily="49" charset="-122"/>
              </a:rPr>
              <a:t>练一练</a:t>
            </a:r>
            <a:r>
              <a:rPr lang="zh-CN" altLang="en-US" sz="4000"/>
              <a:t>  </a:t>
            </a:r>
            <a:r>
              <a:rPr lang="zh-CN" altLang="en-US" sz="3600">
                <a:ea typeface="华文新魏" panose="02010800040101010101" pitchFamily="2" charset="-122"/>
              </a:rPr>
              <a:t>能简算的要简算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66900" y="3103563"/>
            <a:ext cx="5183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12293" name="Picture 5" descr="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30BB5"/>
              </a:clrFrom>
              <a:clrTo>
                <a:srgbClr val="530BB5">
                  <a:alpha val="0"/>
                </a:srgbClr>
              </a:clrTo>
            </a:clrChange>
            <a:grayscl/>
            <a:lum bright="52000" contrast="-52000"/>
          </a:blip>
          <a:srcRect/>
          <a:stretch>
            <a:fillRect/>
          </a:stretch>
        </p:blipFill>
        <p:spPr bwMode="auto">
          <a:xfrm>
            <a:off x="6657975" y="4802188"/>
            <a:ext cx="24860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2730500" y="2598738"/>
          <a:ext cx="4905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4" imgW="191135" imgH="394335" progId="Equation.3">
                  <p:embed/>
                </p:oleObj>
              </mc:Choice>
              <mc:Fallback>
                <p:oleObj r:id="rId4" imgW="191135" imgH="39433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598738"/>
                        <a:ext cx="4905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8"/>
          <p:cNvGraphicFramePr>
            <a:graphicFrameLocks noChangeAspect="1"/>
          </p:cNvGraphicFramePr>
          <p:nvPr/>
        </p:nvGraphicFramePr>
        <p:xfrm>
          <a:off x="4098925" y="2598738"/>
          <a:ext cx="492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r:id="rId6" imgW="191135" imgH="394335" progId="Equation.3">
                  <p:embed/>
                </p:oleObj>
              </mc:Choice>
              <mc:Fallback>
                <p:oleObj r:id="rId6" imgW="191135" imgH="39433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598738"/>
                        <a:ext cx="4921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9"/>
          <p:cNvGraphicFramePr>
            <a:graphicFrameLocks noChangeAspect="1"/>
          </p:cNvGraphicFramePr>
          <p:nvPr/>
        </p:nvGraphicFramePr>
        <p:xfrm>
          <a:off x="4457700" y="3535363"/>
          <a:ext cx="523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r:id="rId8" imgW="203835" imgH="394335" progId="Equation.3">
                  <p:embed/>
                </p:oleObj>
              </mc:Choice>
              <mc:Fallback>
                <p:oleObj r:id="rId8" imgW="203835" imgH="3943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535363"/>
                        <a:ext cx="5238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0"/>
          <p:cNvGraphicFramePr>
            <a:graphicFrameLocks noChangeAspect="1"/>
          </p:cNvGraphicFramePr>
          <p:nvPr/>
        </p:nvGraphicFramePr>
        <p:xfrm>
          <a:off x="3594100" y="3535363"/>
          <a:ext cx="523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10" imgW="203835" imgH="394335" progId="Equation.3">
                  <p:embed/>
                </p:oleObj>
              </mc:Choice>
              <mc:Fallback>
                <p:oleObj r:id="rId10" imgW="203835" imgH="39433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535363"/>
                        <a:ext cx="5238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730500" y="2743200"/>
            <a:ext cx="547211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/>
              <a:t>      </a:t>
            </a:r>
            <a:r>
              <a:rPr lang="en-US" altLang="zh-CN" sz="2000" dirty="0">
                <a:solidFill>
                  <a:srgbClr val="000000"/>
                </a:solidFill>
              </a:rPr>
              <a:t>X 17 +         X 17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lain" startAt="8"/>
            </a:pPr>
            <a:r>
              <a:rPr lang="en-US" altLang="zh-CN" sz="2000" dirty="0">
                <a:solidFill>
                  <a:srgbClr val="000000"/>
                </a:solidFill>
              </a:rPr>
              <a:t>-           -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炫光按钮 3">
      <a:dk1>
        <a:srgbClr val="522438"/>
      </a:dk1>
      <a:lt1>
        <a:srgbClr val="FFFFFF"/>
      </a:lt1>
      <a:dk2>
        <a:srgbClr val="000000"/>
      </a:dk2>
      <a:lt2>
        <a:srgbClr val="DDDDDD"/>
      </a:lt2>
      <a:accent1>
        <a:srgbClr val="34967C"/>
      </a:accent1>
      <a:accent2>
        <a:srgbClr val="DB944D"/>
      </a:accent2>
      <a:accent3>
        <a:srgbClr val="FFFFFF"/>
      </a:accent3>
      <a:accent4>
        <a:srgbClr val="451D2E"/>
      </a:accent4>
      <a:accent5>
        <a:srgbClr val="AEC9BF"/>
      </a:accent5>
      <a:accent6>
        <a:srgbClr val="C68645"/>
      </a:accent6>
      <a:hlink>
        <a:srgbClr val="AABE72"/>
      </a:hlink>
      <a:folHlink>
        <a:srgbClr val="BCC8AC"/>
      </a:folHlink>
    </a:clrScheme>
    <a:fontScheme name="炫光按钮">
      <a:majorFont>
        <a:latin typeface="Verdana"/>
        <a:ea typeface="宋体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炫光按钮 1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AB791F"/>
        </a:accent1>
        <a:accent2>
          <a:srgbClr val="BDC761"/>
        </a:accent2>
        <a:accent3>
          <a:srgbClr val="FFFFFF"/>
        </a:accent3>
        <a:accent4>
          <a:srgbClr val="224036"/>
        </a:accent4>
        <a:accent5>
          <a:srgbClr val="D2BEAB"/>
        </a:accent5>
        <a:accent6>
          <a:srgbClr val="ABB457"/>
        </a:accent6>
        <a:hlink>
          <a:srgbClr val="76B4BA"/>
        </a:hlink>
        <a:folHlink>
          <a:srgbClr val="92C4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炫光按钮 2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508ED2"/>
        </a:accent1>
        <a:accent2>
          <a:srgbClr val="B17FD7"/>
        </a:accent2>
        <a:accent3>
          <a:srgbClr val="FFFFFF"/>
        </a:accent3>
        <a:accent4>
          <a:srgbClr val="223C6B"/>
        </a:accent4>
        <a:accent5>
          <a:srgbClr val="B3C6E5"/>
        </a:accent5>
        <a:accent6>
          <a:srgbClr val="A072C3"/>
        </a:accent6>
        <a:hlink>
          <a:srgbClr val="64CCC0"/>
        </a:hlink>
        <a:folHlink>
          <a:srgbClr val="D6D4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炫光按钮 3">
        <a:dk1>
          <a:srgbClr val="522438"/>
        </a:dk1>
        <a:lt1>
          <a:srgbClr val="FFFFFF"/>
        </a:lt1>
        <a:dk2>
          <a:srgbClr val="000000"/>
        </a:dk2>
        <a:lt2>
          <a:srgbClr val="DDDDDD"/>
        </a:lt2>
        <a:accent1>
          <a:srgbClr val="34967C"/>
        </a:accent1>
        <a:accent2>
          <a:srgbClr val="DB944D"/>
        </a:accent2>
        <a:accent3>
          <a:srgbClr val="FFFFFF"/>
        </a:accent3>
        <a:accent4>
          <a:srgbClr val="451D2E"/>
        </a:accent4>
        <a:accent5>
          <a:srgbClr val="AEC9BF"/>
        </a:accent5>
        <a:accent6>
          <a:srgbClr val="C68645"/>
        </a:accent6>
        <a:hlink>
          <a:srgbClr val="AABE72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316</Words>
  <Application>Microsoft Office PowerPoint</Application>
  <PresentationFormat>全屏显示(4:3)</PresentationFormat>
  <Paragraphs>48</Paragraphs>
  <Slides>11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PMingLiU</vt:lpstr>
      <vt:lpstr>黑体</vt:lpstr>
      <vt:lpstr>华文隶书</vt:lpstr>
      <vt:lpstr>华文新魏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WWW.2PPT.COM</vt:lpstr>
      <vt:lpstr>Equation.3</vt:lpstr>
      <vt:lpstr>PowerPoint 演示文稿</vt:lpstr>
      <vt:lpstr>PowerPoint 演示文稿</vt:lpstr>
      <vt:lpstr>一、学习目标: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2021-12-31T02:03:23Z</dcterms:created>
  <dcterms:modified xsi:type="dcterms:W3CDTF">2023-01-16T15:02:38Z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A8D3DAEF1DD9451C87FE92340CA748A1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