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277" r:id="rId3"/>
    <p:sldId id="258" r:id="rId4"/>
    <p:sldId id="260" r:id="rId5"/>
    <p:sldId id="259" r:id="rId6"/>
    <p:sldId id="265" r:id="rId7"/>
    <p:sldId id="257" r:id="rId8"/>
    <p:sldId id="263" r:id="rId9"/>
    <p:sldId id="264" r:id="rId10"/>
    <p:sldId id="270" r:id="rId11"/>
    <p:sldId id="271" r:id="rId12"/>
    <p:sldId id="272" r:id="rId13"/>
    <p:sldId id="275" r:id="rId14"/>
    <p:sldId id="274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27AFCB0-FDE0-43ED-89C6-29D69F72371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6CC4FAD-EEDD-498B-9794-2CF68577C1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6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3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3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7893" y="4991340"/>
            <a:ext cx="11225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052736"/>
            <a:ext cx="7886700" cy="504008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5056DA-592F-4CDF-A196-09304232C84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6812F2F1-E827-4A2E-83F7-F80470AFCC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24B1B-26B3-4284-A19B-07D94C801C0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9D47E-EB5D-4821-A545-CAC204185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4BE774A-820B-4420-8C1E-5FFCE448ED0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34567053-E42F-4838-924D-F34489B1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1610" y="1825625"/>
            <a:ext cx="37264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96036" y="1825625"/>
            <a:ext cx="36193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21F3E87-49BB-4D51-B8E7-C67AD577017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5A625736-6D78-4C94-99F3-EE1BA56D31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72816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36912"/>
            <a:ext cx="3868340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72816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36912"/>
            <a:ext cx="3887391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4881D01D-0F20-478D-9F48-B8A8B3C400C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F5AD05F-668C-49FE-A00D-4E85C29BAD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3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3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7893" y="4991340"/>
            <a:ext cx="11225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29DACFE-4726-42BD-8431-CC6AAC7795D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4755F8-221C-4AF8-83B0-75E5812744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3517D33-BB90-4CF8-8970-3D18C2A525A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03CFEE13-4930-4634-A312-EE365503CE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955503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977728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55703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560D1C5-262C-431C-915E-A2A0E49F2224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10A8865-8D99-4CC1-96F4-845160157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304" y="365125"/>
            <a:ext cx="1207046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6363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E548389C-2920-450D-BB04-1B387F91B32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945165DD-56C3-4721-8AEA-502845B46C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D24B1B-26B3-4284-A19B-07D94C801C0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59D47E-EB5D-4821-A545-CAC2041851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18269" y="1632637"/>
            <a:ext cx="7107459" cy="243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Unit </a:t>
            </a:r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7</a:t>
            </a:r>
            <a:endParaRPr lang="en-US" altLang="zh-CN" sz="4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Teenagers </a:t>
            </a: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should be allowed to </a:t>
            </a:r>
          </a:p>
          <a:p>
            <a:pPr algn="ctr"/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choose their own clothes.</a:t>
            </a:r>
          </a:p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Section 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B 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(第</a:t>
            </a:r>
            <a:r>
              <a:rPr lang="en-US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2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课时)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4310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945515" y="1946275"/>
            <a:ext cx="6781800" cy="412623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一、选择方框内的单词并用其正确形式填空。</a:t>
            </a:r>
          </a:p>
          <a:p>
            <a:pPr>
              <a:lnSpc>
                <a:spcPct val="130000"/>
              </a:lnSpc>
              <a:spcBef>
                <a:spcPts val="20"/>
              </a:spcBef>
              <a:spcAft>
                <a:spcPts val="0"/>
              </a:spcAft>
            </a:pP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</a:endParaRP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1.You can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’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 get in the way of me 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__ good results.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2.We should spend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time on study than hobbies.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3.Maybe he has no other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except me.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4.It's very difficult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____________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my dream.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2499995" y="2500630"/>
          <a:ext cx="4331335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  <a:sym typeface="+mn-ea"/>
                        </a:rPr>
                        <a:t>achieve     get     much     choose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446395" y="2974975"/>
            <a:ext cx="10801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to get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29355" y="3922395"/>
            <a:ext cx="1116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more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14520" y="4856480"/>
            <a:ext cx="122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choices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18205" y="5316855"/>
            <a:ext cx="1623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to achieve</a:t>
            </a:r>
          </a:p>
        </p:txBody>
      </p:sp>
      <p:sp>
        <p:nvSpPr>
          <p:cNvPr id="12" name="矩形 11"/>
          <p:cNvSpPr/>
          <p:nvPr/>
        </p:nvSpPr>
        <p:spPr>
          <a:xfrm>
            <a:off x="2603818" y="467995"/>
            <a:ext cx="34651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23850" contourW="12700">
              <a:extrusionClr>
                <a:srgbClr val="EB6A70"/>
              </a:extrusionClr>
              <a:contourClr>
                <a:srgbClr val="B1A2BA"/>
              </a:contourClr>
            </a:sp3d>
          </a:bodyPr>
          <a:lstStyle/>
          <a:p>
            <a:pPr algn="ctr"/>
            <a:r>
              <a:rPr lang="en-US" altLang="zh-CN" sz="7200" b="1" dirty="0">
                <a:ln w="0">
                  <a:solidFill>
                    <a:srgbClr val="8E69B8"/>
                  </a:solidFill>
                  <a:prstDash val="solid"/>
                </a:ln>
                <a:blipFill>
                  <a:blip r:embed="rId3">
                    <a:alphaModFix amt="99000"/>
                  </a:blip>
                  <a:tile tx="139700" ty="0" sx="59000" sy="42000" flip="none" algn="b"/>
                </a:blipFill>
                <a:effectLst>
                  <a:innerShdw dist="25400" dir="13500000">
                    <a:srgbClr val="9166B8">
                      <a:alpha val="100000"/>
                    </a:srgbClr>
                  </a:innerShdw>
                </a:effectLst>
                <a:latin typeface="Times New Roman" panose="02020603050405020304" charset="0"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807085" y="1614170"/>
            <a:ext cx="7008495" cy="408559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二、单项选择。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1.He is tall.His head get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_____ of my view(视线).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A.on the way                              B.by the way           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C.in the way                               D.out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of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the way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2.Only when the work is done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be able to get back home.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A.will you                                   B.you will                 </a:t>
            </a:r>
          </a:p>
          <a:p>
            <a:pPr marL="0" indent="0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C.you have                                  D.have you</a:t>
            </a:r>
          </a:p>
          <a:p>
            <a:pPr>
              <a:lnSpc>
                <a:spcPct val="130000"/>
              </a:lnSpc>
              <a:spcBef>
                <a:spcPts val="20"/>
              </a:spcBef>
              <a:spcAft>
                <a:spcPts val="0"/>
              </a:spcAft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3115" y="2181225"/>
            <a:ext cx="77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0098" y="3600450"/>
            <a:ext cx="77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600835" y="2179955"/>
            <a:ext cx="6781800" cy="2978785"/>
          </a:xfrm>
        </p:spPr>
        <p:txBody>
          <a:bodyPr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3.Li Na is serious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playing tennis all the time.</a:t>
            </a:r>
          </a:p>
          <a:p>
            <a:pPr marL="0" indent="0" algn="l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A.of                  B.about              C.at                 D.in</a:t>
            </a:r>
          </a:p>
          <a:p>
            <a:pPr marL="0" indent="0" algn="l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4.She finally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passing her driving test.</a:t>
            </a:r>
          </a:p>
          <a:p>
            <a:pPr marL="0" indent="0" algn="l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A.succeeded             B.succeeded in       </a:t>
            </a:r>
          </a:p>
          <a:p>
            <a:pPr marL="0" indent="0" algn="l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C.achieved               D.achieved in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70990" y="2290445"/>
            <a:ext cx="77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46860" y="3724910"/>
            <a:ext cx="77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37360" y="2767965"/>
            <a:ext cx="608139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algn="l">
              <a:lnSpc>
                <a:spcPct val="150000"/>
              </a:lnSpc>
              <a:buNone/>
            </a:pPr>
            <a:r>
              <a:rPr sz="2800" b="1" u="none">
                <a:solidFill>
                  <a:srgbClr val="FF0000"/>
                </a:solidFill>
                <a:latin typeface="Times New Roman" panose="02020603050405020304" charset="0"/>
              </a:rPr>
              <a:t>Write an article about rule changes.</a:t>
            </a:r>
          </a:p>
        </p:txBody>
      </p:sp>
      <p:sp>
        <p:nvSpPr>
          <p:cNvPr id="6" name="矩形 5"/>
          <p:cNvSpPr/>
          <p:nvPr/>
        </p:nvSpPr>
        <p:spPr>
          <a:xfrm>
            <a:off x="2048510" y="1162050"/>
            <a:ext cx="4857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00213" y="2726531"/>
            <a:ext cx="5604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Thank you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91176" y="597535"/>
            <a:ext cx="370665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</a:rPr>
              <a:t>Revision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4294967295"/>
          </p:nvPr>
        </p:nvSpPr>
        <p:spPr>
          <a:xfrm>
            <a:off x="1162050" y="1304290"/>
            <a:ext cx="7456170" cy="760730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411BC"/>
                </a:solidFill>
                <a:latin typeface="Times New Roman" panose="02020603050405020304" charset="0"/>
              </a:rPr>
              <a:t>Do you agree that teenagers should be allowed to …?</a:t>
            </a:r>
          </a:p>
          <a:p>
            <a:r>
              <a:rPr lang="en-US" altLang="zh-CN" b="1" dirty="0">
                <a:solidFill>
                  <a:srgbClr val="0411BC"/>
                </a:solidFill>
                <a:latin typeface="Times New Roman" panose="02020603050405020304" charset="0"/>
              </a:rPr>
              <a:t>I agree, because </a:t>
            </a:r>
            <a:r>
              <a:rPr lang="en-US" altLang="zh-CN" b="1" dirty="0">
                <a:solidFill>
                  <a:srgbClr val="0411BC"/>
                </a:solidFill>
                <a:latin typeface="Times New Roman" panose="02020603050405020304" charset="0"/>
                <a:sym typeface="+mn-ea"/>
              </a:rPr>
              <a:t>…/I don't think they should be 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6369" y="2398395"/>
            <a:ext cx="1877378" cy="144494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03020" y="3834765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7030A0"/>
                </a:solidFill>
                <a:latin typeface="Times New Roman" panose="02020603050405020304" charset="0"/>
              </a:rPr>
              <a:t>smoke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6158" y="2389346"/>
            <a:ext cx="2219801" cy="144351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86200" y="3846195"/>
            <a:ext cx="1611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7030A0"/>
                </a:solidFill>
                <a:latin typeface="Times New Roman" panose="02020603050405020304" charset="0"/>
              </a:rPr>
              <a:t>drive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80735" y="2406491"/>
            <a:ext cx="2295525" cy="141255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00750" y="3869055"/>
            <a:ext cx="21717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7030A0"/>
                </a:solidFill>
                <a:latin typeface="Times New Roman" panose="02020603050405020304" charset="0"/>
              </a:rPr>
              <a:t>have part-time jobs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92555" y="4133374"/>
            <a:ext cx="1903571" cy="12325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75410" y="5347335"/>
            <a:ext cx="1988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7030A0"/>
                </a:solidFill>
                <a:latin typeface="Times New Roman" panose="02020603050405020304" charset="0"/>
              </a:rPr>
              <a:t>get ears pierced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35204" y="4149090"/>
            <a:ext cx="2038826" cy="128492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747486" y="5390674"/>
            <a:ext cx="4008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904078"/>
                </a:solidFill>
                <a:latin typeface="Times New Roman" panose="02020603050405020304" charset="0"/>
              </a:rPr>
              <a:t>choose their own clothes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/>
        </p:nvGraphicFramePr>
        <p:xfrm>
          <a:off x="239395" y="2397760"/>
          <a:ext cx="8664575" cy="372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557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Rule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Why you agree or disagree with it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How you think the rule should be changed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2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</a:rPr>
                        <a:t>can't play computer games</a:t>
                      </a:r>
                    </a:p>
                    <a:p>
                      <a:pPr algn="l">
                        <a:lnSpc>
                          <a:spcPct val="130000"/>
                        </a:lnSpc>
                        <a:buNone/>
                      </a:pPr>
                      <a:r>
                        <a:rPr lang="en-US" sz="2400">
                          <a:latin typeface="Times New Roman" panose="02020603050405020304" charset="0"/>
                        </a:rPr>
                        <a:t>can't watch TV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endParaRPr sz="24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endParaRPr sz="24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925320" y="827405"/>
            <a:ext cx="64579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charset="0"/>
              </a:rPr>
              <a:t>With a partner, discuss some rules at home that you agree or disagree with. Make some notes in the chart.</a:t>
            </a:r>
          </a:p>
        </p:txBody>
      </p:sp>
      <p:sp>
        <p:nvSpPr>
          <p:cNvPr id="194" name=" 194"/>
          <p:cNvSpPr/>
          <p:nvPr/>
        </p:nvSpPr>
        <p:spPr>
          <a:xfrm>
            <a:off x="1192530" y="1090295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3a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118870" y="2893695"/>
            <a:ext cx="6906260" cy="2371090"/>
          </a:xfrm>
          <a:solidFill>
            <a:schemeClr val="accent3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Use the following expressions to help you:</a:t>
            </a: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I do not agree with…</a:t>
            </a: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I think I should be allowed to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…</a:t>
            </a: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I would like to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…</a:t>
            </a: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I could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… if I 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18590" y="916305"/>
            <a:ext cx="70021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charset="0"/>
              </a:rPr>
              <a:t>Write a diary entry explaining which rule(s) you do not agree with at home and how you think the rule(s) should be changed.  </a:t>
            </a:r>
          </a:p>
        </p:txBody>
      </p:sp>
      <p:sp>
        <p:nvSpPr>
          <p:cNvPr id="194" name=" 194"/>
          <p:cNvSpPr/>
          <p:nvPr/>
        </p:nvSpPr>
        <p:spPr>
          <a:xfrm>
            <a:off x="685800" y="1090295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3b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2095500" y="2548255"/>
          <a:ext cx="3972560" cy="292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59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take 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do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get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achieve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make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go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shopping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photos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my dream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ears pierced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part-time work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a choice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22350" y="1480185"/>
            <a:ext cx="7099935" cy="41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411BC"/>
                </a:solidFill>
                <a:latin typeface="Times New Roman" panose="02020603050405020304" charset="0"/>
              </a:rPr>
              <a:t>1</a:t>
            </a:r>
            <a:r>
              <a:rPr lang="en-US" altLang="zh-CN" sz="2400" b="1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</a:rPr>
              <a:t> Match the words in the two columns and choose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</a:rPr>
              <a:t>    five phrases to make sentences.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</a:rPr>
              <a:t>                                                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                                               ____________________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                                               ____________________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                                               ____________________                                           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</a:rPr>
              <a:t>                                                ____________________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</a:rPr>
              <a:t>                                                ——————————</a:t>
            </a:r>
          </a:p>
        </p:txBody>
      </p:sp>
      <p:graphicFrame>
        <p:nvGraphicFramePr>
          <p:cNvPr id="12" name="表格 11"/>
          <p:cNvGraphicFramePr/>
          <p:nvPr/>
        </p:nvGraphicFramePr>
        <p:xfrm>
          <a:off x="1332865" y="2548255"/>
          <a:ext cx="3342005" cy="292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846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take 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do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get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achieve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make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go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shopping           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photos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my dream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ears pierced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part-time work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a choice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 flipH="1">
            <a:off x="1703070" y="2939415"/>
            <a:ext cx="1056640" cy="23298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49755" y="2893060"/>
            <a:ext cx="920750" cy="4686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23390" y="3361690"/>
            <a:ext cx="1113790" cy="14274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92605" y="3850640"/>
            <a:ext cx="937895" cy="4178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330450" y="3801745"/>
            <a:ext cx="426720" cy="43878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066925" y="4789170"/>
            <a:ext cx="730250" cy="4267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1783080" y="772795"/>
            <a:ext cx="2694940" cy="6807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Self Check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2159635" y="1507808"/>
          <a:ext cx="320421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599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take 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do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get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achieve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make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go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shopping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photos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my dream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ears pierced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part-time work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sz="20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charset="0"/>
                        </a:rPr>
                        <a:t>a choice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5644" y="1253490"/>
            <a:ext cx="7732871" cy="4061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411BC"/>
                </a:solidFill>
                <a:latin typeface="Times New Roman" panose="02020603050405020304" charset="0"/>
              </a:rPr>
              <a:t>2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</a:rPr>
              <a:t> Complete the sentences using the correct forms of the words in  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</a:rPr>
              <a:t>   brackets. Translate them into Chinese. 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1. No matter how many difficulties we have, I believe all problems can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    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_________(solve) in the end.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2. Mobile phones should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_____________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(keep) off during the meeting.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3. Teenagers under eighteen must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_____________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(not allow) to smoke or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   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drink.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4. Many parents think going to school must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_____________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(put) first, so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    teenagers should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_______________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</a:rPr>
              <a:t>(not encourage) to work part-time.                               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9033" y="2551271"/>
            <a:ext cx="14335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be solved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50285" y="2983230"/>
            <a:ext cx="1132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be kept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58945" y="3459480"/>
            <a:ext cx="1794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 not be allowed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4480" y="4341495"/>
            <a:ext cx="1466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be put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17800" y="4820285"/>
            <a:ext cx="21255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not be encouraged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95375" y="1549241"/>
            <a:ext cx="7319963" cy="3928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algn="l">
              <a:lnSpc>
                <a:spcPct val="130000"/>
              </a:lnSpc>
              <a:buNone/>
            </a:pPr>
            <a:r>
              <a:rPr lang="zh-CN" altLang="en-US" sz="2400" b="1" u="none" dirty="0">
                <a:latin typeface="Times New Roman" panose="02020603050405020304" charset="0"/>
              </a:rPr>
              <a:t>1.get in the way of (doing) sth. 影响（干）……/挡……的道</a:t>
            </a:r>
          </a:p>
          <a:p>
            <a:pPr marL="0" algn="l">
              <a:lnSpc>
                <a:spcPct val="130000"/>
              </a:lnSpc>
              <a:buNone/>
            </a:pPr>
            <a:r>
              <a:rPr lang="zh-CN" altLang="en-US" sz="2400" u="none" dirty="0">
                <a:latin typeface="Times New Roman" panose="02020603050405020304" charset="0"/>
              </a:rPr>
              <a:t>    【拓展】</a:t>
            </a:r>
            <a:r>
              <a:rPr lang="zh-CN" altLang="en-US" sz="2400" b="0" u="none" dirty="0">
                <a:latin typeface="Times New Roman" panose="02020603050405020304" charset="0"/>
              </a:rPr>
              <a:t>on the way to 在去……的路上；by the way顺便说一下；in this way这样</a:t>
            </a:r>
          </a:p>
          <a:p>
            <a:pPr marL="0" algn="l">
              <a:lnSpc>
                <a:spcPct val="130000"/>
              </a:lnSpc>
              <a:buNone/>
            </a:pPr>
            <a:r>
              <a:rPr lang="zh-CN" altLang="en-US" sz="2400" b="1" dirty="0">
                <a:latin typeface="Times New Roman" panose="02020603050405020304" charset="0"/>
                <a:sym typeface="+mn-ea"/>
              </a:rPr>
              <a:t>2.It is the only thing I have ever wanted to do.这是我至今唯一想做的事。</a:t>
            </a:r>
          </a:p>
          <a:p>
            <a:pPr marL="0" algn="l">
              <a:lnSpc>
                <a:spcPct val="130000"/>
              </a:lnSpc>
              <a:buNone/>
            </a:pPr>
            <a:r>
              <a:rPr lang="zh-CN" altLang="en-US" sz="2400" dirty="0">
                <a:latin typeface="Times New Roman" panose="02020603050405020304" charset="0"/>
                <a:sym typeface="+mn-ea"/>
              </a:rPr>
              <a:t>    I have ever wanted to do 是定语从句，省去了引导词that。</a:t>
            </a:r>
            <a:endParaRPr lang="zh-CN" altLang="en-US" sz="3200" b="0" u="none" dirty="0">
              <a:latin typeface="Times New Roman" panose="02020603050405020304" charset="0"/>
              <a:ea typeface="方正书宋_GBK" charset="0"/>
              <a:cs typeface="方正书宋_GBK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3823" y="534670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49363" y="1586230"/>
            <a:ext cx="7081361" cy="3415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</a:rPr>
              <a:t>3.But they always talk about what will happen if I don</a:t>
            </a:r>
            <a:r>
              <a:rPr lang="en-US" altLang="zh-CN" sz="2400" b="1" dirty="0">
                <a:latin typeface="Times New Roman" panose="02020603050405020304" charset="0"/>
              </a:rPr>
              <a:t>'</a:t>
            </a:r>
            <a:r>
              <a:rPr lang="zh-CN" altLang="en-US" sz="2400" b="1" dirty="0">
                <a:latin typeface="Times New Roman" panose="02020603050405020304" charset="0"/>
              </a:rPr>
              <a:t>t succeed.但他们总是说如果我不成功怎么办。</a:t>
            </a:r>
          </a:p>
          <a:p>
            <a:pPr marL="0" indent="0" algn="l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</a:rPr>
              <a:t>   （1）sth. happen to sb.某人发生某事。</a:t>
            </a:r>
          </a:p>
          <a:p>
            <a:pPr marL="0" indent="0" algn="l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</a:rPr>
              <a:t>      2）succeed 动词，意为“成功，达到，完成”。常用短语为succeed in doing sth.=be successful in doing sth. 意为"成功做某事"。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9746" y="797401"/>
            <a:ext cx="8123873" cy="53695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30000"/>
              </a:lnSpc>
            </a:pPr>
            <a:r>
              <a:rPr lang="zh-CN" altLang="en-US" sz="2200" b="1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4.Only then will I have a chance to achieve my dream.只有那时，我才有机会实现梦想。（教材第54页）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  （1）achieve one</a:t>
            </a:r>
            <a:r>
              <a:rPr lang="en-US" altLang="zh-CN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'</a:t>
            </a: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s dream=one</a:t>
            </a:r>
            <a:r>
              <a:rPr lang="en-US" altLang="zh-CN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'</a:t>
            </a: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s dream comes true实现梦想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  （2）have a chance to do =have a chance of doing sth.有机会干……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  （3）此句是倒装句：Only +状语/从句+系动词/助动词/情态动词+主+动词原形。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1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5.其他重点短语：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   （1）have nothing against (doing) sth. 没有理由反对……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   （2）care about关心，担心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   （3）make a choice oneself 自己做选择</a:t>
            </a:r>
          </a:p>
          <a:p>
            <a:pPr marL="0" indent="0" algn="l">
              <a:lnSpc>
                <a:spcPct val="130000"/>
              </a:lnSpc>
            </a:pPr>
            <a:r>
              <a:rPr lang="zh-CN" altLang="en-US" sz="2200" b="0" dirty="0">
                <a:solidFill>
                  <a:schemeClr val="tx1"/>
                </a:solidFill>
                <a:uFillTx/>
                <a:latin typeface="Times New Roman" panose="02020603050405020304" charset="0"/>
              </a:rPr>
              <a:t>   （4）spend time on... 在……上花时间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TEMPLATE_THUMBS_INDEX" val="1、5、6、7、8、15、16、23、24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SLIDE_ID" val="basetag20164364_1"/>
  <p:tag name="KSO_WM_SLIDE_INDEX" val="1"/>
  <p:tag name="KSO_WM_SLIDE_ITEM_CNT" val="0"/>
  <p:tag name="KSO_WM_SLIDE_TYPE" val="title"/>
  <p:tag name="KSO_WM_TEMPLATE_THUMBS_INDEX" val="1、5、6、7、8、15、16、23、24"/>
  <p:tag name="KSO_WM_BEAUTIFY_FLAG" val="#wm#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heme/theme1.xml><?xml version="1.0" encoding="utf-8"?>
<a:theme xmlns:a="http://schemas.openxmlformats.org/drawingml/2006/main" name="WWW.2PPT.COM">
  <a:themeElements>
    <a:clrScheme name="--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全屏显示(4:3)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方正书宋_GBK</vt:lpstr>
      <vt:lpstr>黑体</vt:lpstr>
      <vt:lpstr>宋体</vt:lpstr>
      <vt:lpstr>微软雅黑</vt:lpstr>
      <vt:lpstr>Arial</vt:lpstr>
      <vt:lpstr>Calibri</vt:lpstr>
      <vt:lpstr>Comic Sans MS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2023-01-16T15:02:47Z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44B222CBAF0547F0BE02E7F8EE17E29E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