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8" r:id="rId4"/>
    <p:sldId id="276" r:id="rId5"/>
    <p:sldId id="262" r:id="rId6"/>
    <p:sldId id="263" r:id="rId7"/>
    <p:sldId id="264" r:id="rId8"/>
    <p:sldId id="265" r:id="rId9"/>
    <p:sldId id="272" r:id="rId10"/>
    <p:sldId id="266" r:id="rId11"/>
    <p:sldId id="267" r:id="rId12"/>
    <p:sldId id="268" r:id="rId13"/>
    <p:sldId id="274" r:id="rId14"/>
    <p:sldId id="269" r:id="rId15"/>
    <p:sldId id="271" r:id="rId16"/>
    <p:sldId id="273" r:id="rId17"/>
    <p:sldId id="277" r:id="rId18"/>
    <p:sldId id="27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6600"/>
    <a:srgbClr val="FFFFFF"/>
    <a:srgbClr val="6699FF"/>
    <a:srgbClr val="FFCCFF"/>
    <a:srgbClr val="99CCFF"/>
    <a:srgbClr val="66FFFF"/>
    <a:srgbClr val="C4FEF3"/>
    <a:srgbClr val="9DF5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719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C218-775D-41D6-ADB0-A73E5D9EDE4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41723-1878-48C2-817D-E43A8FB02D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41723-1878-48C2-817D-E43A8FB02D0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audio" Target="../media/audio4.wav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GIF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Program%20Files\KJ50JS\examples\htl\&#28216;&#25103;\Sound\erg00002.wav" TargetMode="External"/><Relationship Id="rId1" Type="http://schemas.microsoft.com/office/2007/relationships/media" Target="file:///F:\Program%20Files\KJ50JS\examples\htl\&#28216;&#25103;\Sound\erg00002.wav" TargetMode="External"/><Relationship Id="rId5" Type="http://schemas.openxmlformats.org/officeDocument/2006/relationships/image" Target="../media/image34.png"/><Relationship Id="rId4" Type="http://schemas.openxmlformats.org/officeDocument/2006/relationships/image" Target="../media/image3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emf"/><Relationship Id="rId18" Type="http://schemas.openxmlformats.org/officeDocument/2006/relationships/oleObject" Target="../embeddings/oleObject23.bin"/><Relationship Id="rId3" Type="http://schemas.openxmlformats.org/officeDocument/2006/relationships/audio" Target="../media/audio3.wav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5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180" y="1196752"/>
            <a:ext cx="80648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b="1" kern="10" spc="600" dirty="0" smtClean="0">
                <a:ln w="12700">
                  <a:noFill/>
                  <a:round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因式分解法解</a:t>
            </a:r>
            <a:endParaRPr lang="en-US" altLang="zh-CN" sz="6000" b="1" kern="10" spc="600" dirty="0" smtClean="0">
              <a:ln w="12700">
                <a:noFill/>
                <a:round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b="1" kern="10" spc="600" dirty="0" smtClean="0">
                <a:ln w="12700">
                  <a:noFill/>
                  <a:round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一元二次方程</a:t>
            </a:r>
            <a:endParaRPr lang="zh-CN" altLang="en-US" sz="6000" b="1" kern="10" spc="600" dirty="0">
              <a:ln w="12700">
                <a:noFill/>
                <a:round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94547" y="51485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153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 dirty="0">
                <a:latin typeface="Times New Roman" panose="02020603050405020304" pitchFamily="18" charset="0"/>
              </a:rPr>
              <a:t>下面的解法正确吗？如果不正确，错误在哪？</a:t>
            </a:r>
          </a:p>
        </p:txBody>
      </p:sp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684213" y="1773238"/>
          <a:ext cx="7239000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9" name="公式" r:id="rId4" imgW="2882900" imgH="1866900" progId="Equation.3">
                  <p:embed/>
                </p:oleObj>
              </mc:Choice>
              <mc:Fallback>
                <p:oleObj name="公式" r:id="rId4" imgW="2882900" imgH="186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73238"/>
                        <a:ext cx="7239000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15" name="Group 7"/>
          <p:cNvGrpSpPr/>
          <p:nvPr/>
        </p:nvGrpSpPr>
        <p:grpSpPr bwMode="auto">
          <a:xfrm>
            <a:off x="6804025" y="3284538"/>
            <a:ext cx="2057400" cy="914400"/>
            <a:chOff x="4272" y="2064"/>
            <a:chExt cx="1296" cy="576"/>
          </a:xfrm>
        </p:grpSpPr>
        <p:sp>
          <p:nvSpPr>
            <p:cNvPr id="145416" name="Text Box 8"/>
            <p:cNvSpPr txBox="1">
              <a:spLocks noChangeArrowheads="1"/>
            </p:cNvSpPr>
            <p:nvPr/>
          </p:nvSpPr>
          <p:spPr bwMode="auto">
            <a:xfrm>
              <a:off x="4272" y="2064"/>
              <a:ext cx="129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4400" b="1">
                  <a:latin typeface="Times New Roman" panose="02020603050405020304" pitchFamily="18" charset="0"/>
                </a:rPr>
                <a:t>(     )</a:t>
              </a:r>
            </a:p>
          </p:txBody>
        </p:sp>
        <p:graphicFrame>
          <p:nvGraphicFramePr>
            <p:cNvPr id="145417" name="Object 9"/>
            <p:cNvGraphicFramePr>
              <a:graphicFrameLocks noChangeAspect="1"/>
            </p:cNvGraphicFramePr>
            <p:nvPr/>
          </p:nvGraphicFramePr>
          <p:xfrm>
            <a:off x="4416" y="2064"/>
            <a:ext cx="51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430" name="公式" r:id="rId6" imgW="152400" imgH="165100" progId="Equation.3">
                    <p:embed/>
                  </p:oleObj>
                </mc:Choice>
                <mc:Fallback>
                  <p:oleObj name="公式" r:id="rId6" imgW="152400" imgH="1651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2064"/>
                          <a:ext cx="51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5418" name="Picture 10" descr="BD10263_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0" y="6096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发现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468313" y="908050"/>
            <a:ext cx="7308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AutoNum type="arabicPeriod"/>
              <a:tabLst>
                <a:tab pos="457200" algn="l"/>
              </a:tabLst>
            </a:pPr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用因式分解法解下列方程：</a:t>
            </a:r>
            <a:endParaRPr lang="zh-CN" altLang="en-US" sz="4400" dirty="0"/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1908175" y="3789363"/>
          <a:ext cx="11525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2" name="公式" r:id="rId3" imgW="241300" imgH="215900" progId="Equation.3">
                  <p:embed/>
                </p:oleObj>
              </mc:Choice>
              <mc:Fallback>
                <p:oleObj name="公式" r:id="rId3" imgW="2413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789363"/>
                        <a:ext cx="115252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2843213" y="3860800"/>
            <a:ext cx="1784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5400" b="1" i="1" dirty="0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sz="5400" b="1" baseline="30000" dirty="0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5400" b="1" dirty="0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=3</a:t>
            </a:r>
            <a:r>
              <a:rPr lang="en-US" altLang="zh-CN" sz="5400" b="1" i="1" dirty="0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6450" name="Rectangle 18"/>
          <p:cNvSpPr>
            <a:spLocks noChangeArrowheads="1"/>
          </p:cNvSpPr>
          <p:nvPr/>
        </p:nvSpPr>
        <p:spPr bwMode="auto">
          <a:xfrm>
            <a:off x="684213" y="27813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5400" b="1" dirty="0"/>
              <a:t>②(2</a:t>
            </a:r>
            <a:r>
              <a:rPr lang="en-US" altLang="zh-CN" sz="5400" b="1" i="1" dirty="0"/>
              <a:t>a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3)</a:t>
            </a:r>
            <a:r>
              <a:rPr lang="en-US" altLang="zh-CN" sz="5400" b="1" baseline="30000" dirty="0"/>
              <a:t>2</a:t>
            </a:r>
            <a:r>
              <a:rPr lang="en-US" altLang="zh-CN" sz="5400" b="1" dirty="0"/>
              <a:t>=(</a:t>
            </a:r>
            <a:r>
              <a:rPr lang="en-US" altLang="zh-CN" sz="5400" b="1" i="1" dirty="0"/>
              <a:t>a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2)(3</a:t>
            </a:r>
            <a:r>
              <a:rPr lang="en-US" altLang="zh-CN" sz="5400" b="1" i="1" dirty="0"/>
              <a:t>a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4)</a:t>
            </a:r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755650" y="3860800"/>
            <a:ext cx="873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5400" b="1" dirty="0"/>
              <a:t>③</a:t>
            </a:r>
          </a:p>
        </p:txBody>
      </p:sp>
      <p:sp>
        <p:nvSpPr>
          <p:cNvPr id="146452" name="Rectangle 20"/>
          <p:cNvSpPr>
            <a:spLocks noChangeArrowheads="1"/>
          </p:cNvSpPr>
          <p:nvPr/>
        </p:nvSpPr>
        <p:spPr bwMode="auto">
          <a:xfrm>
            <a:off x="755650" y="4941888"/>
            <a:ext cx="5400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400" b="1" dirty="0"/>
              <a:t>④</a:t>
            </a:r>
            <a:r>
              <a:rPr lang="en-US" altLang="zh-CN" sz="5400" b="1" i="1" dirty="0"/>
              <a:t>x</a:t>
            </a:r>
            <a:r>
              <a:rPr lang="en-US" altLang="zh-CN" sz="5400" b="1" baseline="30000" dirty="0"/>
              <a:t>2</a:t>
            </a:r>
            <a:r>
              <a:rPr lang="en-US" altLang="zh-CN" sz="5400" b="1" dirty="0"/>
              <a:t>+7</a:t>
            </a:r>
            <a:r>
              <a:rPr lang="en-US" altLang="zh-CN" sz="5400" b="1" i="1" dirty="0"/>
              <a:t>x</a:t>
            </a:r>
            <a:r>
              <a:rPr lang="en-US" altLang="zh-CN" sz="5400" b="1" dirty="0"/>
              <a:t>+12=0</a:t>
            </a:r>
          </a:p>
        </p:txBody>
      </p:sp>
      <p:sp>
        <p:nvSpPr>
          <p:cNvPr id="146453" name="Rectangle 21"/>
          <p:cNvSpPr>
            <a:spLocks noChangeArrowheads="1"/>
          </p:cNvSpPr>
          <p:nvPr/>
        </p:nvSpPr>
        <p:spPr bwMode="auto">
          <a:xfrm>
            <a:off x="684213" y="1628775"/>
            <a:ext cx="5556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5400" b="1" dirty="0"/>
              <a:t>①(</a:t>
            </a:r>
            <a:r>
              <a:rPr lang="en-US" altLang="zh-CN" sz="5400" b="1" i="1" dirty="0"/>
              <a:t>x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5)(</a:t>
            </a:r>
            <a:r>
              <a:rPr lang="en-US" altLang="zh-CN" sz="5400" b="1" i="1" dirty="0"/>
              <a:t>x</a:t>
            </a:r>
            <a:r>
              <a:rPr lang="en-US" altLang="zh-CN" sz="5400" b="1" dirty="0"/>
              <a:t>+2)=18</a:t>
            </a:r>
          </a:p>
        </p:txBody>
      </p:sp>
      <p:pic>
        <p:nvPicPr>
          <p:cNvPr id="146454" name="Picture 22" descr="wrong_回馈_选择题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3644900"/>
            <a:ext cx="15970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755650" y="4221163"/>
          <a:ext cx="75596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3" name="公式" r:id="rId3" imgW="5143500" imgH="977900" progId="Equation.3">
                  <p:embed/>
                </p:oleObj>
              </mc:Choice>
              <mc:Fallback>
                <p:oleObj name="公式" r:id="rId3" imgW="5143500" imgH="977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21163"/>
                        <a:ext cx="755967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39750" y="1125538"/>
            <a:ext cx="4752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5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⑤</a:t>
            </a:r>
            <a:r>
              <a:rPr lang="en-US" altLang="zh-CN" sz="5400" b="1" i="1" dirty="0">
                <a:ea typeface="Arial Unicode MS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sz="5400" b="1" dirty="0">
                <a:ea typeface="Arial Unicode MS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5400" b="1" i="1" dirty="0">
                <a:ea typeface="Arial Unicode MS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sz="5400" b="1" dirty="0">
                <a:ea typeface="Arial Unicode MS" pitchFamily="34" charset="-122"/>
                <a:cs typeface="Times New Roman" panose="02020603050405020304" pitchFamily="18" charset="0"/>
              </a:rPr>
              <a:t>+3)=28</a:t>
            </a:r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684213" y="3213100"/>
          <a:ext cx="77755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4" name="公式" r:id="rId5" imgW="4533900" imgH="520700" progId="Equation.3">
                  <p:embed/>
                </p:oleObj>
              </mc:Choice>
              <mc:Fallback>
                <p:oleObj name="公式" r:id="rId5" imgW="45339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13100"/>
                        <a:ext cx="77755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539750" y="2205038"/>
            <a:ext cx="73453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400" b="1" dirty="0"/>
              <a:t>⑥(4</a:t>
            </a:r>
            <a:r>
              <a:rPr lang="en-US" altLang="zh-CN" sz="5400" b="1" i="1" dirty="0"/>
              <a:t>x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3)</a:t>
            </a:r>
            <a:r>
              <a:rPr lang="en-US" altLang="zh-CN" sz="5400" b="1" baseline="30000" dirty="0"/>
              <a:t>2</a:t>
            </a:r>
            <a:r>
              <a:rPr lang="en-US" altLang="zh-CN" sz="5400" b="1" dirty="0"/>
              <a:t>=(</a:t>
            </a:r>
            <a:r>
              <a:rPr lang="en-US" altLang="zh-CN" sz="5400" b="1" i="1" dirty="0"/>
              <a:t>x</a:t>
            </a:r>
            <a:r>
              <a:rPr lang="en-US" altLang="zh-CN" sz="5400" b="1" dirty="0"/>
              <a:t>+3)</a:t>
            </a:r>
            <a:r>
              <a:rPr lang="en-US" altLang="zh-CN" sz="5400" b="1" baseline="30000" dirty="0"/>
              <a:t>2</a:t>
            </a:r>
          </a:p>
        </p:txBody>
      </p:sp>
      <p:pic>
        <p:nvPicPr>
          <p:cNvPr id="166922" name="Picture 10" descr="wrong_回馈_选择题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908050"/>
            <a:ext cx="1525587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468313" y="4652963"/>
            <a:ext cx="8280400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altLang="zh-CN" sz="3200" dirty="0"/>
              <a:t>2.</a:t>
            </a:r>
            <a:r>
              <a:rPr lang="zh-CN" altLang="en-US" sz="3200" b="1" dirty="0"/>
              <a:t>解一元二次方程的方法</a:t>
            </a:r>
            <a:r>
              <a:rPr lang="zh-CN" altLang="en-US" sz="3200" dirty="0"/>
              <a:t>：</a:t>
            </a:r>
          </a:p>
          <a:p>
            <a:pPr>
              <a:tabLst>
                <a:tab pos="457200" algn="l"/>
              </a:tabLst>
            </a:pPr>
            <a:r>
              <a:rPr lang="zh-CN" altLang="en-US" sz="3600" b="1" dirty="0">
                <a:solidFill>
                  <a:srgbClr val="FF0000"/>
                </a:solidFill>
              </a:rPr>
              <a:t>直接开平方法　 配方法 　公式法 </a:t>
            </a:r>
          </a:p>
          <a:p>
            <a:pPr>
              <a:tabLst>
                <a:tab pos="457200" algn="l"/>
              </a:tabLst>
            </a:pPr>
            <a:r>
              <a:rPr lang="zh-CN" altLang="en-US" sz="3600" b="1" dirty="0">
                <a:solidFill>
                  <a:srgbClr val="FF0000"/>
                </a:solidFill>
              </a:rPr>
              <a:t>因式分解法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771775" y="260350"/>
            <a:ext cx="2305050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小   结</a:t>
            </a:r>
            <a:r>
              <a:rPr lang="zh-CN" altLang="en-US" sz="3200" dirty="0"/>
              <a:t>：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395288" y="1557338"/>
            <a:ext cx="835342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1</a:t>
            </a:r>
            <a:r>
              <a:rPr lang="zh-CN" altLang="en-US" sz="3200" b="1" dirty="0"/>
              <a:t>）方程右边化为</a:t>
            </a:r>
            <a:r>
              <a:rPr lang="zh-CN" altLang="en-US" sz="3200" b="1" u="sng" dirty="0"/>
              <a:t>      </a:t>
            </a:r>
            <a:r>
              <a:rPr lang="zh-CN" altLang="en-US" sz="3200" b="1" dirty="0"/>
              <a:t>。</a:t>
            </a:r>
          </a:p>
          <a:p>
            <a:r>
              <a:rPr lang="en-US" altLang="zh-CN" sz="3200" b="1" dirty="0"/>
              <a:t>2</a:t>
            </a:r>
            <a:r>
              <a:rPr lang="zh-CN" altLang="en-US" sz="3200" b="1" dirty="0"/>
              <a:t>）将方程左边分解成两个</a:t>
            </a:r>
            <a:r>
              <a:rPr lang="zh-CN" altLang="en-US" sz="3200" b="1" u="sng" dirty="0"/>
              <a:t>         　     </a:t>
            </a:r>
            <a:r>
              <a:rPr lang="zh-CN" altLang="en-US" sz="3200" b="1" dirty="0"/>
              <a:t> 的乘积。</a:t>
            </a:r>
          </a:p>
          <a:p>
            <a:r>
              <a:rPr lang="en-US" altLang="zh-CN" sz="3200" b="1" dirty="0"/>
              <a:t>3</a:t>
            </a:r>
            <a:r>
              <a:rPr lang="zh-CN" altLang="en-US" sz="3200" b="1" dirty="0"/>
              <a:t>）至少</a:t>
            </a:r>
            <a:r>
              <a:rPr lang="zh-CN" altLang="en-US" sz="3200" b="1" u="sng" dirty="0"/>
              <a:t>      　     </a:t>
            </a:r>
            <a:r>
              <a:rPr lang="zh-CN" altLang="en-US" sz="3200" b="1" dirty="0"/>
              <a:t> 因式为零，得到两个一元一次方程。</a:t>
            </a:r>
          </a:p>
          <a:p>
            <a:r>
              <a:rPr lang="en-US" altLang="zh-CN" sz="3200" b="1" dirty="0"/>
              <a:t>4</a:t>
            </a:r>
            <a:r>
              <a:rPr lang="zh-CN" altLang="en-US" sz="3200" b="1" dirty="0"/>
              <a:t>）两个</a:t>
            </a:r>
            <a:r>
              <a:rPr lang="zh-CN" altLang="en-US" sz="3200" b="1" u="sng" dirty="0"/>
              <a:t>                              </a:t>
            </a:r>
            <a:r>
              <a:rPr lang="zh-CN" altLang="en-US" sz="3200" b="1" dirty="0"/>
              <a:t>就是原方程的解 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3563938" y="1412875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方正舒体" panose="02010601030101010101" pitchFamily="2" charset="-122"/>
              </a:rPr>
              <a:t>零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5148263" y="191611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方正舒体" panose="02010601030101010101" pitchFamily="2" charset="-122"/>
              </a:rPr>
              <a:t>一次因式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835150" y="24209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方正舒体" panose="02010601030101010101" pitchFamily="2" charset="-122"/>
              </a:rPr>
              <a:t>有一个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1908175" y="3429000"/>
            <a:ext cx="3455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ea typeface="方正舒体" panose="02010601030101010101" pitchFamily="2" charset="-122"/>
              </a:rPr>
              <a:t>一元一次方程的解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95288" y="860425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1.</a:t>
            </a:r>
            <a:r>
              <a:rPr lang="zh-CN" altLang="en-US" sz="3200" b="1" dirty="0"/>
              <a:t>用因式分解法解一元二次方程的步骤：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547813" y="2636838"/>
            <a:ext cx="5832475" cy="21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ea typeface="华文新魏" panose="02010800040101010101" pitchFamily="2" charset="-122"/>
              </a:rPr>
              <a:t>右化零　　左分解</a:t>
            </a:r>
          </a:p>
          <a:p>
            <a:pPr>
              <a:spcBef>
                <a:spcPct val="50000"/>
              </a:spcBef>
            </a:pPr>
            <a:r>
              <a:rPr lang="zh-CN" altLang="en-US" sz="5400" b="1">
                <a:ea typeface="华文新魏" panose="02010800040101010101" pitchFamily="2" charset="-122"/>
              </a:rPr>
              <a:t>两因式　　各求解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386575" y="1340768"/>
            <a:ext cx="4032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accent2"/>
                </a:solidFill>
                <a:ea typeface="华文行楷" panose="02010800040101010101" pitchFamily="2" charset="-122"/>
              </a:rPr>
              <a:t>简记歌诀</a:t>
            </a:r>
            <a:r>
              <a:rPr lang="zh-CN" altLang="en-US" sz="5400" dirty="0">
                <a:solidFill>
                  <a:schemeClr val="accent2"/>
                </a:solidFill>
              </a:rPr>
              <a:t>：</a:t>
            </a:r>
          </a:p>
        </p:txBody>
      </p:sp>
      <p:pic>
        <p:nvPicPr>
          <p:cNvPr id="153606" name="Picture 6" descr="ang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404813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7" name="erg00002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65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6.0)">
                                      <p:cBhvr>
                                        <p:cTn id="6" dur="4031" fill="hold"/>
                                        <p:tgtEl>
                                          <p:spTgt spid="153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23 0.22862 C -0.36423 0.21798 -0.36423 0.20781 -0.36389 0.1981 C -0.36267 0.18215 -0.36233 0.18562 -0.35955 0.17452 C -0.35451 0.15279 -0.35052 0.13014 -0.34045 0.12136 C -0.33281 0.10934 -0.33628 0.11304 -0.33073 0.10841 C -0.32448 0.09755 -0.31701 0.09269 -0.31059 0.08437 C -0.30139 0.07374 -0.29566 0.0638 -0.28594 0.05756 C -0.28594 0.05779 -0.27864 0.05016 -0.27708 0.04993 C -0.27239 0.04854 -0.26736 0.04785 -0.26233 0.04692 C -0.24757 0.04993 -0.23316 0.05663 -0.21858 0.06033 C -0.21528 0.06426 -0.21198 0.06958 -0.20868 0.07374 C -0.20642 0.07628 -0.20382 0.07721 -0.20121 0.07905 C -0.19358 0.09154 -0.19739 0.0883 -0.18958 0.092 C -0.18351 0.10171 -0.18923 0.09408 -0.18108 0.1031 C -0.17552 0.10957 -0.16858 0.11442 -0.16302 0.12136 C -0.1618 0.12251 -0.16094 0.12552 -0.15955 0.12644 C -0.15486 0.1306 -0.14844 0.13291 -0.14358 0.13476 C -0.13663 0.14285 -0.12986 0.14956 -0.12257 0.15279 C -0.11614 0.16366 -0.12257 0.15464 -0.11493 0.16158 C -0.11337 0.1625 -0.11198 0.16435 -0.11042 0.16666 C -0.10955 0.16805 -0.10816 0.17059 -0.10694 0.17198 C -0.10069 0.17776 -0.09219 0.17707 -0.08507 0.17961 C -0.0776 0.17776 -0.07066 0.17452 -0.06354 0.17198 C -0.05746 0.16435 -0.05052 0.15927 -0.0441 0.15048 C -0.03906 0.14332 -0.03559 0.13083 -0.03038 0.12644 C -0.02656 0.1172 -0.02413 0.11304 -0.0217 0.1031 C -0.02031 0.09593 -0.01944 0.0883 -0.01753 0.08183 C -0.01667 0.07905 -0.0158 0.07651 -0.0151 0.07374 C -0.01441 0.06865 -0.01302 0.05756 -0.01302 0.05825 C -0.0125 0.04068 -0.01267 0.03675 -0.01076 0.02311 C -0.01024 0.0178 -0.01059 0.0104 -0.00868 0.00739 C -0.0066 0.0037 -0.00191 -0.00208 -0.00191 -0.00185 " pathEditMode="fixed" rAng="0" ptsTypes="fffffffffffffffffffffffffffffffA">
                                      <p:cBhvr>
                                        <p:cTn id="8" dur="3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115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79 -0.0037 L -0.30712 -0.003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208"/>
                                      </p:to>
                                    </p:animClr>
                                    <p:animClr clrSpc="rgb" dir="cw">
                                      <p:cBhvr>
                                        <p:cTn id="19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208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07"/>
                </p:tgtEl>
              </p:cMediaNode>
            </p:audio>
          </p:childTnLst>
        </p:cTn>
      </p:par>
    </p:tnLst>
    <p:bldLst>
      <p:bldP spid="153604" grpId="0"/>
      <p:bldP spid="15360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2700338" y="333375"/>
            <a:ext cx="3384550" cy="8239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ea typeface="华文新魏" panose="02010800040101010101" pitchFamily="2" charset="-122"/>
              </a:rPr>
              <a:t>解题框架图</a:t>
            </a:r>
            <a:endParaRPr lang="zh-CN" altLang="en-US" sz="4800" dirty="0">
              <a:ea typeface="华文新魏" panose="02010800040101010101" pitchFamily="2" charset="-122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827088" y="1196975"/>
            <a:ext cx="74898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/>
              <a:t>解：原方程可变形为：</a:t>
            </a:r>
          </a:p>
          <a:p>
            <a:pPr>
              <a:spcBef>
                <a:spcPct val="50000"/>
              </a:spcBef>
            </a:pPr>
            <a:r>
              <a:rPr lang="zh-CN" altLang="en-US" sz="4400" dirty="0"/>
              <a:t>                                </a:t>
            </a:r>
            <a:r>
              <a:rPr lang="en-US" altLang="zh-CN" sz="4400" dirty="0"/>
              <a:t>=0</a:t>
            </a:r>
          </a:p>
          <a:p>
            <a:pPr>
              <a:spcBef>
                <a:spcPct val="50000"/>
              </a:spcBef>
            </a:pPr>
            <a:r>
              <a:rPr lang="en-US" altLang="zh-CN" sz="4400" dirty="0"/>
              <a:t>(                )(                 )=0</a:t>
            </a:r>
          </a:p>
          <a:p>
            <a:pPr>
              <a:spcBef>
                <a:spcPct val="50000"/>
              </a:spcBef>
            </a:pPr>
            <a:r>
              <a:rPr lang="en-US" altLang="zh-CN" sz="4400" dirty="0"/>
              <a:t>                 =0</a:t>
            </a:r>
            <a:r>
              <a:rPr lang="zh-CN" altLang="en-US" sz="4400" dirty="0"/>
              <a:t>或                 </a:t>
            </a:r>
            <a:r>
              <a:rPr lang="en-US" altLang="zh-CN" sz="4400" dirty="0"/>
              <a:t>=0</a:t>
            </a:r>
          </a:p>
          <a:p>
            <a:pPr>
              <a:spcBef>
                <a:spcPct val="50000"/>
              </a:spcBef>
            </a:pPr>
            <a:r>
              <a:rPr lang="en-US" altLang="zh-CN" sz="4400" dirty="0"/>
              <a:t>    ∴ x</a:t>
            </a:r>
            <a:r>
              <a:rPr lang="en-US" altLang="zh-CN" sz="4400" baseline="-25000" dirty="0"/>
              <a:t>1</a:t>
            </a:r>
            <a:r>
              <a:rPr lang="en-US" altLang="zh-CN" sz="4400" dirty="0"/>
              <a:t>=         , x</a:t>
            </a:r>
            <a:r>
              <a:rPr lang="en-US" altLang="zh-CN" sz="4400" baseline="-25000" dirty="0"/>
              <a:t>2</a:t>
            </a:r>
            <a:r>
              <a:rPr lang="en-US" altLang="zh-CN" sz="4400" dirty="0"/>
              <a:t>= 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116013" y="3357563"/>
            <a:ext cx="2406650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A</a:t>
            </a:r>
            <a:r>
              <a:rPr lang="en-US" altLang="zh-CN"/>
              <a:t> 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1116013" y="4365625"/>
            <a:ext cx="2349500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A</a:t>
            </a:r>
            <a:endParaRPr lang="en-US" altLang="zh-CN" sz="3600" i="1"/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4067175" y="3327400"/>
            <a:ext cx="2416175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B</a:t>
            </a:r>
            <a:r>
              <a:rPr lang="en-US" altLang="zh-CN"/>
              <a:t> </a:t>
            </a: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4787900" y="4292600"/>
            <a:ext cx="2416175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B</a:t>
            </a:r>
            <a:r>
              <a:rPr lang="en-US" altLang="zh-CN"/>
              <a:t> 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5795963" y="5370513"/>
            <a:ext cx="1008062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i="1"/>
              <a:t>A</a:t>
            </a:r>
            <a:r>
              <a:rPr lang="zh-CN" altLang="en-US" sz="3600" b="1"/>
              <a:t>解</a:t>
            </a:r>
            <a:r>
              <a:rPr lang="zh-CN" altLang="en-US"/>
              <a:t>               </a:t>
            </a: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3059113" y="5303838"/>
            <a:ext cx="1008062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i="1"/>
              <a:t>A</a:t>
            </a:r>
            <a:r>
              <a:rPr lang="zh-CN" altLang="en-US" sz="3600" b="1"/>
              <a:t>解</a:t>
            </a:r>
            <a:r>
              <a:rPr lang="zh-CN" altLang="en-US"/>
              <a:t>                 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1692275" y="2347913"/>
            <a:ext cx="4032250" cy="36671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/>
              <a:t>      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323850" y="1065213"/>
            <a:ext cx="75104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9029700" algn="l"/>
              </a:tabLst>
            </a:pP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例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、解下列方程</a:t>
            </a:r>
          </a:p>
          <a:p>
            <a:pPr>
              <a:tabLst>
                <a:tab pos="9029700" algn="l"/>
              </a:tabLst>
            </a:pP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、</a:t>
            </a:r>
            <a:r>
              <a:rPr lang="en-US" altLang="zh-CN" sz="3200" b="1" i="1" dirty="0">
                <a:latin typeface="华文细黑" panose="02010600040101010101" pitchFamily="2" charset="-122"/>
                <a:ea typeface="华文细黑" panose="02010600040101010101" pitchFamily="2" charset="-122"/>
              </a:rPr>
              <a:t>x</a:t>
            </a:r>
            <a:r>
              <a:rPr lang="en-US" altLang="zh-CN" sz="3200" b="1" baseline="30000" dirty="0"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－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r>
              <a:rPr lang="en-US" altLang="zh-CN" sz="3200" b="1" i="1" dirty="0">
                <a:latin typeface="华文细黑" panose="02010600040101010101" pitchFamily="2" charset="-122"/>
                <a:ea typeface="华文细黑" panose="02010600040101010101" pitchFamily="2" charset="-122"/>
              </a:rPr>
              <a:t>x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－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10=0     2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、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(</a:t>
            </a:r>
            <a:r>
              <a:rPr lang="en-US" altLang="zh-CN" sz="3200" b="1" i="1" dirty="0">
                <a:latin typeface="华文细黑" panose="02010600040101010101" pitchFamily="2" charset="-122"/>
                <a:ea typeface="华文细黑" panose="02010600040101010101" pitchFamily="2" charset="-122"/>
              </a:rPr>
              <a:t>x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+3)(</a:t>
            </a:r>
            <a:r>
              <a:rPr lang="en-US" altLang="zh-CN" sz="3200" b="1" i="1" dirty="0">
                <a:latin typeface="华文细黑" panose="02010600040101010101" pitchFamily="2" charset="-122"/>
                <a:ea typeface="华文细黑" panose="02010600040101010101" pitchFamily="2" charset="-122"/>
              </a:rPr>
              <a:t>x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－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1)=5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23850" y="2349500"/>
            <a:ext cx="8280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解：原方程可变形为  解：原方程可变形为</a:t>
            </a:r>
          </a:p>
          <a:p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en-US" altLang="zh-CN" sz="3200" b="1" i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)(</a:t>
            </a:r>
            <a:r>
              <a:rPr lang="en-US" altLang="zh-CN" sz="3200" b="1" i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)=0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</a:t>
            </a:r>
            <a:r>
              <a:rPr lang="en-US" altLang="zh-CN" sz="3200" b="1" i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+2</a:t>
            </a:r>
            <a:r>
              <a:rPr lang="en-US" altLang="zh-CN" sz="3200" b="1" i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8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</a:p>
          <a:p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     (</a:t>
            </a:r>
            <a:r>
              <a:rPr lang="en-US" altLang="zh-CN" sz="3200" b="1" i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)(</a:t>
            </a:r>
            <a:r>
              <a:rPr lang="en-US" altLang="zh-CN" sz="3200" b="1" i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+4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)=0</a:t>
            </a:r>
          </a:p>
          <a:p>
            <a:r>
              <a:rPr lang="en-US" altLang="zh-CN" sz="3200" b="1" i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或</a:t>
            </a:r>
            <a:r>
              <a:rPr lang="en-US" altLang="zh-CN" sz="3200" b="1" i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             </a:t>
            </a:r>
            <a:r>
              <a:rPr lang="en-US" altLang="zh-CN" sz="3200" b="1" i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或</a:t>
            </a:r>
            <a:r>
              <a:rPr lang="en-US" altLang="zh-CN" sz="3200" b="1" i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+4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</a:p>
          <a:p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  </a:t>
            </a:r>
            <a:r>
              <a:rPr lang="en-US" altLang="zh-CN" sz="3200" b="1" i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,</a:t>
            </a:r>
            <a:r>
              <a:rPr lang="en-US" altLang="zh-CN" sz="3200" b="1" i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i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∴</a:t>
            </a:r>
            <a:r>
              <a:rPr lang="en-US" altLang="zh-CN" sz="3200" b="1" i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 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en-US" altLang="zh-CN" sz="3200" b="1" i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115616" y="948605"/>
            <a:ext cx="6838404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汉仪大宋简" pitchFamily="49" charset="-122"/>
                <a:ea typeface="汉仪大宋简" pitchFamily="49" charset="-122"/>
              </a:rPr>
              <a:t>1</a:t>
            </a:r>
            <a:r>
              <a:rPr lang="zh-CN" altLang="en-US" sz="3600" dirty="0" smtClean="0">
                <a:latin typeface="汉仪大宋简" pitchFamily="49" charset="-122"/>
                <a:ea typeface="汉仪大宋简" pitchFamily="49" charset="-122"/>
              </a:rPr>
              <a:t>、什</a:t>
            </a:r>
            <a:r>
              <a:rPr lang="zh-CN" altLang="en-US" sz="3600" dirty="0">
                <a:latin typeface="汉仪大宋简" pitchFamily="49" charset="-122"/>
                <a:ea typeface="汉仪大宋简" pitchFamily="49" charset="-122"/>
              </a:rPr>
              <a:t>么样的一元二次方程可以用因式分解法来解？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113977" y="2260732"/>
            <a:ext cx="6913785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汉仪大宋简" pitchFamily="49" charset="-122"/>
                <a:ea typeface="汉仪大宋简" pitchFamily="49" charset="-122"/>
              </a:rPr>
              <a:t>2</a:t>
            </a:r>
            <a:r>
              <a:rPr lang="zh-CN" altLang="en-US" sz="3600" dirty="0">
                <a:latin typeface="汉仪大宋简" pitchFamily="49" charset="-122"/>
                <a:ea typeface="汉仪大宋简" pitchFamily="49" charset="-122"/>
              </a:rPr>
              <a:t>、用因式分解法解一元二次方程，其关键是什么？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115616" y="3540993"/>
            <a:ext cx="6912146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汉仪大宋简" pitchFamily="49" charset="-122"/>
                <a:ea typeface="汉仪大宋简" pitchFamily="49" charset="-122"/>
              </a:rPr>
              <a:t>3</a:t>
            </a:r>
            <a:r>
              <a:rPr lang="zh-CN" altLang="en-US" sz="3600" dirty="0">
                <a:latin typeface="汉仪大宋简" pitchFamily="49" charset="-122"/>
                <a:ea typeface="汉仪大宋简" pitchFamily="49" charset="-122"/>
              </a:rPr>
              <a:t>、用因式分解法解一元二次方程的理论依据是什么</a:t>
            </a:r>
            <a:r>
              <a:rPr lang="en-US" altLang="zh-CN" sz="3600" dirty="0">
                <a:latin typeface="汉仪大宋简" pitchFamily="49" charset="-122"/>
                <a:ea typeface="汉仪大宋简" pitchFamily="49" charset="-122"/>
              </a:rPr>
              <a:t>?</a:t>
            </a: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1115616" y="4836393"/>
            <a:ext cx="6985889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汉仪大宋简" pitchFamily="49" charset="-122"/>
                <a:ea typeface="汉仪大宋简" pitchFamily="49" charset="-122"/>
              </a:rPr>
              <a:t>4</a:t>
            </a:r>
            <a:r>
              <a:rPr lang="zh-CN" altLang="en-US" sz="3600" dirty="0">
                <a:latin typeface="汉仪大宋简" pitchFamily="49" charset="-122"/>
                <a:ea typeface="汉仪大宋简" pitchFamily="49" charset="-122"/>
              </a:rPr>
              <a:t>、用因式分解法解一元二方程，必须要先化成一般形式</a:t>
            </a:r>
            <a:r>
              <a:rPr lang="zh-CN" altLang="en-US" sz="3600" dirty="0" smtClean="0">
                <a:latin typeface="汉仪大宋简" pitchFamily="49" charset="-122"/>
                <a:ea typeface="汉仪大宋简" pitchFamily="49" charset="-122"/>
              </a:rPr>
              <a:t>吗？</a:t>
            </a:r>
            <a:endParaRPr lang="zh-CN" altLang="en-US" sz="3600" dirty="0">
              <a:latin typeface="汉仪大宋简" pitchFamily="49" charset="-122"/>
              <a:ea typeface="汉仪大宋简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nimBg="1"/>
      <p:bldP spid="175108" grpId="0" animBg="1"/>
      <p:bldP spid="175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7584" y="1196752"/>
            <a:ext cx="3024188" cy="8239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汉仪大宋简" pitchFamily="49" charset="-122"/>
                <a:ea typeface="汉仪大宋简" pitchFamily="49" charset="-122"/>
              </a:rPr>
              <a:t>复习引入</a:t>
            </a:r>
            <a:r>
              <a:rPr lang="en-US" altLang="zh-CN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汉仪大宋简" pitchFamily="49" charset="-122"/>
                <a:ea typeface="汉仪大宋简" pitchFamily="49" charset="-122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1188" y="2692400"/>
            <a:ext cx="81375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 b="1" dirty="0">
                <a:solidFill>
                  <a:srgbClr val="0000FF"/>
                </a:solidFill>
              </a:rPr>
              <a:t>1</a:t>
            </a:r>
            <a:r>
              <a:rPr lang="zh-CN" altLang="en-US" sz="4800" b="1" dirty="0">
                <a:solidFill>
                  <a:srgbClr val="0000FF"/>
                </a:solidFill>
              </a:rPr>
              <a:t>、已学过的一元二次方程解</a:t>
            </a:r>
          </a:p>
          <a:p>
            <a:r>
              <a:rPr lang="zh-CN" altLang="en-US" sz="4800" b="1" dirty="0">
                <a:solidFill>
                  <a:srgbClr val="0000FF"/>
                </a:solidFill>
              </a:rPr>
              <a:t>      法有哪些？</a:t>
            </a:r>
          </a:p>
          <a:p>
            <a:r>
              <a:rPr lang="en-US" altLang="zh-CN" sz="4800" b="1" dirty="0">
                <a:solidFill>
                  <a:srgbClr val="0000FF"/>
                </a:solidFill>
              </a:rPr>
              <a:t>2</a:t>
            </a:r>
            <a:r>
              <a:rPr lang="zh-CN" altLang="en-US" sz="4800" b="1" dirty="0">
                <a:solidFill>
                  <a:srgbClr val="0000FF"/>
                </a:solidFill>
              </a:rPr>
              <a:t>、请用已学过的方法解方程    </a:t>
            </a:r>
          </a:p>
          <a:p>
            <a:r>
              <a:rPr lang="zh-CN" altLang="en-US" sz="4800" b="1" dirty="0">
                <a:solidFill>
                  <a:srgbClr val="0000FF"/>
                </a:solidFill>
              </a:rPr>
              <a:t>       </a:t>
            </a:r>
            <a:r>
              <a:rPr lang="en-US" altLang="zh-CN" sz="4800" b="1" i="1" dirty="0">
                <a:solidFill>
                  <a:srgbClr val="0000FF"/>
                </a:solidFill>
              </a:rPr>
              <a:t>x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2 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－</a:t>
            </a:r>
            <a:r>
              <a:rPr lang="en-US" altLang="zh-CN" sz="4800" b="1" dirty="0" smtClean="0">
                <a:solidFill>
                  <a:srgbClr val="0000FF"/>
                </a:solidFill>
              </a:rPr>
              <a:t>4=0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1" animBg="1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979712" y="1805236"/>
            <a:ext cx="53285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 i="1" dirty="0"/>
              <a:t>x</a:t>
            </a:r>
            <a:r>
              <a:rPr lang="en-US" altLang="zh-CN" sz="9600" b="1" baseline="30000" dirty="0"/>
              <a:t>2</a:t>
            </a:r>
            <a:r>
              <a:rPr lang="zh-CN" altLang="en-US" sz="9600" b="1" dirty="0"/>
              <a:t>－</a:t>
            </a:r>
            <a:r>
              <a:rPr lang="en-US" altLang="zh-CN" sz="9600" b="1" dirty="0"/>
              <a:t>4=0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611560" y="1052736"/>
            <a:ext cx="6840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3886200" algn="l"/>
              </a:tabLst>
            </a:pPr>
            <a:r>
              <a:rPr lang="en-US" altLang="zh-CN" sz="4400" b="1" dirty="0"/>
              <a:t> </a:t>
            </a:r>
            <a:r>
              <a:rPr lang="zh-CN" altLang="en-US" sz="4400" b="1" dirty="0"/>
              <a:t>例</a:t>
            </a:r>
            <a:r>
              <a:rPr lang="en-US" altLang="zh-CN" sz="4400" b="1" dirty="0"/>
              <a:t>2</a:t>
            </a:r>
            <a:r>
              <a:rPr lang="zh-CN" altLang="en-US" sz="4400" b="1" dirty="0"/>
              <a:t>、解下列方程	</a:t>
            </a:r>
            <a:r>
              <a:rPr lang="zh-CN" altLang="en-US" sz="3200" dirty="0"/>
              <a:t>    </a:t>
            </a:r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8421" name="Object 53"/>
          <p:cNvGraphicFramePr>
            <a:graphicFrameLocks noChangeAspect="1"/>
          </p:cNvGraphicFramePr>
          <p:nvPr/>
        </p:nvGraphicFramePr>
        <p:xfrm>
          <a:off x="827584" y="2492896"/>
          <a:ext cx="7021066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3" name="公式" r:id="rId4" imgW="3568700" imgH="457200" progId="Equation.3">
                  <p:embed/>
                </p:oleObj>
              </mc:Choice>
              <mc:Fallback>
                <p:oleObj name="公式" r:id="rId4" imgW="3568700" imgH="457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92896"/>
                        <a:ext cx="7021066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22" name="Object 54"/>
          <p:cNvGraphicFramePr>
            <a:graphicFrameLocks noChangeAspect="1"/>
          </p:cNvGraphicFramePr>
          <p:nvPr/>
        </p:nvGraphicFramePr>
        <p:xfrm>
          <a:off x="683568" y="3501008"/>
          <a:ext cx="7234237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4" name="Equation" r:id="rId6" imgW="1536700" imgH="304800" progId="Equation.DSMT4">
                  <p:embed/>
                </p:oleObj>
              </mc:Choice>
              <mc:Fallback>
                <p:oleObj name="Equation" r:id="rId6" imgW="1536700" imgH="3048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01008"/>
                        <a:ext cx="7234237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404813"/>
          <a:ext cx="662622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公式" r:id="rId3" imgW="3568700" imgH="457200" progId="Equation.3">
                  <p:embed/>
                </p:oleObj>
              </mc:Choice>
              <mc:Fallback>
                <p:oleObj name="公式" r:id="rId3" imgW="35687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4813"/>
                        <a:ext cx="662622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827088" y="1268413"/>
          <a:ext cx="6121400" cy="175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公式" r:id="rId5" imgW="3898900" imgH="1117600" progId="Equation.3">
                  <p:embed/>
                </p:oleObj>
              </mc:Choice>
              <mc:Fallback>
                <p:oleObj name="公式" r:id="rId5" imgW="3898900" imgH="1117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68413"/>
                        <a:ext cx="6121400" cy="175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5724525" y="4724400"/>
          <a:ext cx="5746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公式" r:id="rId7" imgW="266700" imgH="965200" progId="Equation.3">
                  <p:embed/>
                </p:oleObj>
              </mc:Choice>
              <mc:Fallback>
                <p:oleObj name="公式" r:id="rId7" imgW="266700" imgH="965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724400"/>
                        <a:ext cx="5746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6948488" y="2276475"/>
          <a:ext cx="9366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2" name="公式" r:id="rId9" imgW="558800" imgH="368300" progId="Equation.3">
                  <p:embed/>
                </p:oleObj>
              </mc:Choice>
              <mc:Fallback>
                <p:oleObj name="公式" r:id="rId9" imgW="558800" imgH="36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276475"/>
                        <a:ext cx="9366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698" name="Group 18"/>
          <p:cNvGrpSpPr/>
          <p:nvPr/>
        </p:nvGrpSpPr>
        <p:grpSpPr bwMode="auto">
          <a:xfrm>
            <a:off x="1908175" y="3068638"/>
            <a:ext cx="5832475" cy="2809875"/>
            <a:chOff x="1202" y="1933"/>
            <a:chExt cx="3674" cy="1770"/>
          </a:xfrm>
        </p:grpSpPr>
        <p:graphicFrame>
          <p:nvGraphicFramePr>
            <p:cNvPr id="71686" name="Object 6"/>
            <p:cNvGraphicFramePr>
              <a:graphicFrameLocks noChangeAspect="1"/>
            </p:cNvGraphicFramePr>
            <p:nvPr/>
          </p:nvGraphicFramePr>
          <p:xfrm>
            <a:off x="2336" y="1933"/>
            <a:ext cx="1534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3" name="公式" r:id="rId11" imgW="1270000" imgH="457200" progId="Equation.3">
                    <p:embed/>
                  </p:oleObj>
                </mc:Choice>
                <mc:Fallback>
                  <p:oleObj name="公式" r:id="rId11" imgW="127000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933"/>
                          <a:ext cx="1534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3" name="Object 13"/>
            <p:cNvGraphicFramePr>
              <a:graphicFrameLocks noChangeAspect="1"/>
            </p:cNvGraphicFramePr>
            <p:nvPr/>
          </p:nvGraphicFramePr>
          <p:xfrm>
            <a:off x="1247" y="1933"/>
            <a:ext cx="1089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4" name="公式" r:id="rId13" imgW="1104900" imgH="457200" progId="Equation.3">
                    <p:embed/>
                  </p:oleObj>
                </mc:Choice>
                <mc:Fallback>
                  <p:oleObj name="公式" r:id="rId13" imgW="1104900" imgH="4572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933"/>
                          <a:ext cx="1089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4" name="Object 14"/>
            <p:cNvGraphicFramePr>
              <a:graphicFrameLocks noChangeAspect="1"/>
            </p:cNvGraphicFramePr>
            <p:nvPr/>
          </p:nvGraphicFramePr>
          <p:xfrm>
            <a:off x="3878" y="1979"/>
            <a:ext cx="59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5" name="公式" r:id="rId15" imgW="558800" imgH="368300" progId="Equation.3">
                    <p:embed/>
                  </p:oleObj>
                </mc:Choice>
                <mc:Fallback>
                  <p:oleObj name="公式" r:id="rId15" imgW="558800" imgH="368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1979"/>
                          <a:ext cx="59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1247" y="2548"/>
              <a:ext cx="362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4800" b="1" i="1">
                  <a:solidFill>
                    <a:srgbClr val="FF0000"/>
                  </a:solidFill>
                </a:rPr>
                <a:t>x</a:t>
              </a:r>
              <a:r>
                <a:rPr lang="en-US" altLang="zh-CN" sz="4800" b="1">
                  <a:solidFill>
                    <a:srgbClr val="FF0000"/>
                  </a:solidFill>
                </a:rPr>
                <a:t>+2</a:t>
              </a:r>
              <a:r>
                <a:rPr lang="en-US" altLang="zh-CN" sz="4800" b="1">
                  <a:solidFill>
                    <a:srgbClr val="FF00FF"/>
                  </a:solidFill>
                </a:rPr>
                <a:t>=0</a:t>
              </a:r>
              <a:r>
                <a:rPr lang="zh-CN" altLang="en-US" sz="4800" b="1">
                  <a:solidFill>
                    <a:srgbClr val="FF00FF"/>
                  </a:solidFill>
                </a:rPr>
                <a:t>或</a:t>
              </a:r>
              <a:r>
                <a:rPr lang="en-US" altLang="zh-CN" sz="4800" b="1">
                  <a:solidFill>
                    <a:schemeClr val="folHlink"/>
                  </a:solidFill>
                </a:rPr>
                <a:t>3</a:t>
              </a:r>
              <a:r>
                <a:rPr lang="en-US" altLang="zh-CN" sz="4800" b="1" i="1">
                  <a:solidFill>
                    <a:schemeClr val="folHlink"/>
                  </a:solidFill>
                </a:rPr>
                <a:t>x</a:t>
              </a:r>
              <a:r>
                <a:rPr lang="zh-CN" altLang="en-US" sz="4800" b="1">
                  <a:solidFill>
                    <a:schemeClr val="folHlink"/>
                  </a:solidFill>
                </a:rPr>
                <a:t>－</a:t>
              </a:r>
              <a:r>
                <a:rPr lang="en-US" altLang="zh-CN" sz="4800" b="1">
                  <a:solidFill>
                    <a:schemeClr val="folHlink"/>
                  </a:solidFill>
                </a:rPr>
                <a:t>5</a:t>
              </a:r>
              <a:r>
                <a:rPr lang="en-US" altLang="zh-CN" sz="4800" b="1">
                  <a:solidFill>
                    <a:srgbClr val="FF00FF"/>
                  </a:solidFill>
                </a:rPr>
                <a:t>=0</a:t>
              </a:r>
              <a:r>
                <a:rPr lang="en-US" altLang="zh-CN" sz="4400"/>
                <a:t> </a:t>
              </a:r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202" y="3184"/>
              <a:ext cx="242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800">
                  <a:solidFill>
                    <a:srgbClr val="FF00FF"/>
                  </a:solidFill>
                </a:rPr>
                <a:t>∴ </a:t>
              </a:r>
              <a:r>
                <a:rPr lang="en-US" altLang="zh-CN" sz="4800" i="1">
                  <a:solidFill>
                    <a:srgbClr val="FF00FF"/>
                  </a:solidFill>
                </a:rPr>
                <a:t>x</a:t>
              </a:r>
              <a:r>
                <a:rPr lang="en-US" altLang="zh-CN" sz="4800" baseline="-25000">
                  <a:solidFill>
                    <a:srgbClr val="FF00FF"/>
                  </a:solidFill>
                </a:rPr>
                <a:t>1</a:t>
              </a:r>
              <a:r>
                <a:rPr lang="en-US" altLang="zh-CN" sz="4800">
                  <a:solidFill>
                    <a:srgbClr val="FF00FF"/>
                  </a:solidFill>
                </a:rPr>
                <a:t>=</a:t>
              </a:r>
              <a:r>
                <a:rPr lang="en-US" altLang="zh-CN" sz="4800">
                  <a:solidFill>
                    <a:srgbClr val="FF0000"/>
                  </a:solidFill>
                </a:rPr>
                <a:t>-2</a:t>
              </a:r>
              <a:r>
                <a:rPr lang="en-US" altLang="zh-CN" sz="4800"/>
                <a:t> , </a:t>
              </a:r>
              <a:r>
                <a:rPr lang="en-US" altLang="zh-CN" sz="4800" i="1">
                  <a:solidFill>
                    <a:srgbClr val="FF00FF"/>
                  </a:solidFill>
                </a:rPr>
                <a:t>x</a:t>
              </a:r>
              <a:r>
                <a:rPr lang="en-US" altLang="zh-CN" sz="4800" baseline="-25000">
                  <a:solidFill>
                    <a:srgbClr val="FF00FF"/>
                  </a:solidFill>
                </a:rPr>
                <a:t>2</a:t>
              </a:r>
              <a:r>
                <a:rPr lang="en-US" altLang="zh-CN" sz="4800">
                  <a:solidFill>
                    <a:srgbClr val="FF00FF"/>
                  </a:solidFill>
                </a:rPr>
                <a:t>=</a:t>
              </a:r>
              <a:r>
                <a:rPr lang="en-US" altLang="zh-CN"/>
                <a:t> </a:t>
              </a:r>
            </a:p>
          </p:txBody>
        </p:sp>
      </p:grp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835150" y="6034088"/>
            <a:ext cx="5329238" cy="823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/>
              <a:t>不能消去（</a:t>
            </a:r>
            <a:r>
              <a:rPr lang="en-US" altLang="zh-CN" sz="4800" b="1"/>
              <a:t>x+2</a:t>
            </a:r>
            <a:r>
              <a:rPr lang="zh-CN" altLang="en-US" sz="4800" b="1"/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187450" y="568325"/>
            <a:ext cx="4532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4400"/>
              <a:t>2</a:t>
            </a:r>
            <a:r>
              <a:rPr lang="zh-CN" altLang="en-US" sz="4400"/>
              <a:t>、</a:t>
            </a:r>
            <a:r>
              <a:rPr lang="en-US" altLang="zh-CN" sz="4400"/>
              <a:t>(3x+1)</a:t>
            </a:r>
            <a:r>
              <a:rPr lang="en-US" altLang="zh-CN" sz="4400" baseline="30000"/>
              <a:t>2</a:t>
            </a:r>
            <a:r>
              <a:rPr lang="zh-CN" altLang="en-US" sz="4400"/>
              <a:t>－</a:t>
            </a:r>
            <a:r>
              <a:rPr lang="en-US" altLang="zh-CN" sz="4400"/>
              <a:t>5=0 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042988" y="1287463"/>
            <a:ext cx="62769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400"/>
              <a:t>解：原方程可变形为</a:t>
            </a:r>
            <a:r>
              <a:rPr lang="zh-CN" altLang="en-US" sz="3600"/>
              <a:t> </a:t>
            </a:r>
          </a:p>
        </p:txBody>
      </p:sp>
      <p:grpSp>
        <p:nvGrpSpPr>
          <p:cNvPr id="105493" name="Group 21"/>
          <p:cNvGrpSpPr/>
          <p:nvPr/>
        </p:nvGrpSpPr>
        <p:grpSpPr bwMode="auto">
          <a:xfrm>
            <a:off x="900113" y="2060575"/>
            <a:ext cx="7386637" cy="3914775"/>
            <a:chOff x="567" y="1298"/>
            <a:chExt cx="4653" cy="2466"/>
          </a:xfrm>
        </p:grpSpPr>
        <p:sp>
          <p:nvSpPr>
            <p:cNvPr id="105480" name="Rectangle 8"/>
            <p:cNvSpPr>
              <a:spLocks noChangeArrowheads="1"/>
            </p:cNvSpPr>
            <p:nvPr/>
          </p:nvSpPr>
          <p:spPr bwMode="auto">
            <a:xfrm>
              <a:off x="748" y="1370"/>
              <a:ext cx="12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4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+1+</a:t>
              </a:r>
              <a:endParaRPr lang="en-US" altLang="zh-CN" sz="4800">
                <a:solidFill>
                  <a:srgbClr val="FF0000"/>
                </a:solidFill>
              </a:endParaRPr>
            </a:p>
          </p:txBody>
        </p:sp>
        <p:graphicFrame>
          <p:nvGraphicFramePr>
            <p:cNvPr id="105479" name="Object 7"/>
            <p:cNvGraphicFramePr>
              <a:graphicFrameLocks noChangeAspect="1"/>
            </p:cNvGraphicFramePr>
            <p:nvPr/>
          </p:nvGraphicFramePr>
          <p:xfrm>
            <a:off x="1837" y="1298"/>
            <a:ext cx="680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0" name="公式" r:id="rId3" imgW="304800" imgH="304800" progId="Equation.3">
                    <p:embed/>
                  </p:oleObj>
                </mc:Choice>
                <mc:Fallback>
                  <p:oleObj name="公式" r:id="rId3" imgW="304800" imgH="3048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1298"/>
                          <a:ext cx="680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81" name="Rectangle 9"/>
            <p:cNvSpPr>
              <a:spLocks noChangeArrowheads="1"/>
            </p:cNvSpPr>
            <p:nvPr/>
          </p:nvSpPr>
          <p:spPr bwMode="auto">
            <a:xfrm>
              <a:off x="2426" y="1389"/>
              <a:ext cx="140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400">
                  <a:latin typeface="Times New Roman" panose="02020603050405020304" pitchFamily="18" charset="0"/>
                  <a:cs typeface="Times New Roman" panose="02020603050405020304" pitchFamily="18" charset="0"/>
                </a:rPr>
                <a:t>)(</a:t>
              </a:r>
              <a:r>
                <a:rPr lang="en-US" altLang="zh-CN" sz="44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4400" i="1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44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r>
                <a:rPr lang="zh-CN" altLang="en-US" sz="44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endParaRPr lang="zh-CN" altLang="en-US" sz="4400">
                <a:solidFill>
                  <a:schemeClr val="folHlink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5478" name="Object 6"/>
            <p:cNvGraphicFramePr>
              <a:graphicFrameLocks noChangeAspect="1"/>
            </p:cNvGraphicFramePr>
            <p:nvPr/>
          </p:nvGraphicFramePr>
          <p:xfrm>
            <a:off x="3742" y="1298"/>
            <a:ext cx="66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1" name="公式" r:id="rId5" imgW="304800" imgH="304800" progId="Equation.3">
                    <p:embed/>
                  </p:oleObj>
                </mc:Choice>
                <mc:Fallback>
                  <p:oleObj name="公式" r:id="rId5" imgW="304800" imgH="3048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298"/>
                          <a:ext cx="666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82" name="Rectangle 10"/>
            <p:cNvSpPr>
              <a:spLocks noChangeArrowheads="1"/>
            </p:cNvSpPr>
            <p:nvPr/>
          </p:nvSpPr>
          <p:spPr bwMode="auto">
            <a:xfrm>
              <a:off x="4286" y="1370"/>
              <a:ext cx="71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480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altLang="zh-CN" sz="440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3600"/>
                <a:t> </a:t>
              </a:r>
            </a:p>
          </p:txBody>
        </p:sp>
        <p:sp>
          <p:nvSpPr>
            <p:cNvPr id="105485" name="Rectangle 13"/>
            <p:cNvSpPr>
              <a:spLocks noChangeArrowheads="1"/>
            </p:cNvSpPr>
            <p:nvPr/>
          </p:nvSpPr>
          <p:spPr bwMode="auto">
            <a:xfrm>
              <a:off x="748" y="2005"/>
              <a:ext cx="108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4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r>
                <a:rPr lang="en-US" altLang="zh-CN" sz="4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altLang="zh-CN" sz="4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5484" name="Object 12"/>
            <p:cNvGraphicFramePr>
              <a:graphicFrameLocks noChangeAspect="1"/>
            </p:cNvGraphicFramePr>
            <p:nvPr/>
          </p:nvGraphicFramePr>
          <p:xfrm>
            <a:off x="1701" y="1979"/>
            <a:ext cx="642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2" name="公式" r:id="rId7" imgW="520700" imgH="457200" progId="Equation.3">
                    <p:embed/>
                  </p:oleObj>
                </mc:Choice>
                <mc:Fallback>
                  <p:oleObj name="公式" r:id="rId7" imgW="520700" imgH="457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979"/>
                          <a:ext cx="642" cy="4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86" name="Rectangle 14"/>
            <p:cNvSpPr>
              <a:spLocks noChangeArrowheads="1"/>
            </p:cNvSpPr>
            <p:nvPr/>
          </p:nvSpPr>
          <p:spPr bwMode="auto">
            <a:xfrm>
              <a:off x="2290" y="2005"/>
              <a:ext cx="196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40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=0</a:t>
              </a:r>
              <a:r>
                <a:rPr lang="zh-CN" altLang="en-US" sz="4400">
                  <a:latin typeface="Times New Roman" panose="02020603050405020304" pitchFamily="18" charset="0"/>
                  <a:cs typeface="Times New Roman" panose="02020603050405020304" pitchFamily="18" charset="0"/>
                </a:rPr>
                <a:t>或</a:t>
              </a:r>
              <a:r>
                <a:rPr lang="en-US" altLang="zh-CN" sz="48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4800" i="1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48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r>
                <a:rPr lang="zh-CN" altLang="en-US" sz="44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endParaRPr lang="zh-CN" altLang="en-US" sz="4400">
                <a:solidFill>
                  <a:schemeClr val="folHlink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5483" name="Object 11"/>
            <p:cNvGraphicFramePr>
              <a:graphicFrameLocks noChangeAspect="1"/>
            </p:cNvGraphicFramePr>
            <p:nvPr/>
          </p:nvGraphicFramePr>
          <p:xfrm>
            <a:off x="4105" y="2024"/>
            <a:ext cx="589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3" name="公式" r:id="rId9" imgW="520700" imgH="457200" progId="Equation.3">
                    <p:embed/>
                  </p:oleObj>
                </mc:Choice>
                <mc:Fallback>
                  <p:oleObj name="公式" r:id="rId9" imgW="520700" imgH="457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2024"/>
                          <a:ext cx="589" cy="5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4649" y="2024"/>
              <a:ext cx="57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40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=0</a:t>
              </a:r>
              <a:r>
                <a:rPr lang="en-US" altLang="zh-CN" sz="3600">
                  <a:solidFill>
                    <a:srgbClr val="FF00FF"/>
                  </a:solidFill>
                </a:rPr>
                <a:t> </a:t>
              </a:r>
            </a:p>
          </p:txBody>
        </p:sp>
        <p:sp>
          <p:nvSpPr>
            <p:cNvPr id="105490" name="Rectangle 18"/>
            <p:cNvSpPr>
              <a:spLocks noChangeArrowheads="1"/>
            </p:cNvSpPr>
            <p:nvPr/>
          </p:nvSpPr>
          <p:spPr bwMode="auto">
            <a:xfrm>
              <a:off x="567" y="2931"/>
              <a:ext cx="116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800">
                  <a:solidFill>
                    <a:srgbClr val="FF00FF"/>
                  </a:solidFill>
                  <a:cs typeface="Times New Roman" panose="02020603050405020304" pitchFamily="18" charset="0"/>
                </a:rPr>
                <a:t>∴ x</a:t>
              </a:r>
              <a:r>
                <a:rPr lang="en-US" altLang="zh-CN" sz="4800" baseline="-30000">
                  <a:solidFill>
                    <a:srgbClr val="FF00FF"/>
                  </a:solidFill>
                  <a:cs typeface="Times New Roman" panose="02020603050405020304" pitchFamily="18" charset="0"/>
                </a:rPr>
                <a:t>1</a:t>
              </a:r>
              <a:r>
                <a:rPr lang="en-US" altLang="zh-CN" sz="4800">
                  <a:solidFill>
                    <a:srgbClr val="FF00FF"/>
                  </a:solidFill>
                  <a:cs typeface="Times New Roman" panose="02020603050405020304" pitchFamily="18" charset="0"/>
                </a:rPr>
                <a:t>=</a:t>
              </a:r>
              <a:endParaRPr lang="en-US" altLang="zh-CN" sz="4800">
                <a:solidFill>
                  <a:srgbClr val="FF00FF"/>
                </a:solidFill>
              </a:endParaRPr>
            </a:p>
          </p:txBody>
        </p:sp>
        <p:graphicFrame>
          <p:nvGraphicFramePr>
            <p:cNvPr id="105489" name="Object 17"/>
            <p:cNvGraphicFramePr>
              <a:graphicFrameLocks noChangeAspect="1"/>
            </p:cNvGraphicFramePr>
            <p:nvPr/>
          </p:nvGraphicFramePr>
          <p:xfrm>
            <a:off x="1701" y="2614"/>
            <a:ext cx="1271" cy="1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4" name="Microsoft 公式 3.0" r:id="rId11" imgW="774700" imgH="571500" progId="Equation.3">
                    <p:embed/>
                  </p:oleObj>
                </mc:Choice>
                <mc:Fallback>
                  <p:oleObj name="Microsoft 公式 3.0" r:id="rId11" imgW="774700" imgH="5715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2614"/>
                          <a:ext cx="1271" cy="1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91" name="Rectangle 19"/>
            <p:cNvSpPr>
              <a:spLocks noChangeArrowheads="1"/>
            </p:cNvSpPr>
            <p:nvPr/>
          </p:nvSpPr>
          <p:spPr bwMode="auto">
            <a:xfrm>
              <a:off x="2789" y="2976"/>
              <a:ext cx="107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4800">
                  <a:cs typeface="Times New Roman" panose="02020603050405020304" pitchFamily="18" charset="0"/>
                </a:rPr>
                <a:t> </a:t>
              </a:r>
              <a:r>
                <a:rPr lang="en-US" altLang="zh-CN" sz="4800">
                  <a:solidFill>
                    <a:srgbClr val="FF00FF"/>
                  </a:solidFill>
                  <a:cs typeface="Times New Roman" panose="02020603050405020304" pitchFamily="18" charset="0"/>
                </a:rPr>
                <a:t>, x</a:t>
              </a:r>
              <a:r>
                <a:rPr lang="en-US" altLang="zh-CN" sz="4800" baseline="-30000">
                  <a:solidFill>
                    <a:srgbClr val="FF00FF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zh-CN" sz="4800">
                  <a:solidFill>
                    <a:srgbClr val="FF00FF"/>
                  </a:solidFill>
                  <a:cs typeface="Times New Roman" panose="02020603050405020304" pitchFamily="18" charset="0"/>
                </a:rPr>
                <a:t>=</a:t>
              </a:r>
              <a:r>
                <a:rPr lang="en-US" altLang="zh-CN" sz="3600">
                  <a:cs typeface="Times New Roman" panose="02020603050405020304" pitchFamily="18" charset="0"/>
                </a:rPr>
                <a:t> </a:t>
              </a:r>
              <a:endParaRPr lang="en-US" altLang="zh-CN" sz="3600"/>
            </a:p>
          </p:txBody>
        </p:sp>
        <p:graphicFrame>
          <p:nvGraphicFramePr>
            <p:cNvPr id="105488" name="Object 16"/>
            <p:cNvGraphicFramePr>
              <a:graphicFrameLocks noChangeAspect="1"/>
            </p:cNvGraphicFramePr>
            <p:nvPr/>
          </p:nvGraphicFramePr>
          <p:xfrm>
            <a:off x="3696" y="2568"/>
            <a:ext cx="1271" cy="1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5" name="公式" r:id="rId13" imgW="774700" imgH="571500" progId="Equation.3">
                    <p:embed/>
                  </p:oleObj>
                </mc:Choice>
                <mc:Fallback>
                  <p:oleObj name="公式" r:id="rId13" imgW="774700" imgH="5715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568"/>
                          <a:ext cx="1271" cy="1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11188" y="692150"/>
            <a:ext cx="7561262" cy="641350"/>
          </a:xfrm>
          <a:prstGeom prst="rect">
            <a:avLst/>
          </a:prstGeom>
          <a:solidFill>
            <a:srgbClr val="FFCCFF">
              <a:alpha val="57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ea typeface="华文新魏" panose="02010800040101010101" pitchFamily="2" charset="-122"/>
              </a:rPr>
              <a:t>用因式分解法解一元二次方程的步骤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900113" y="1628775"/>
            <a:ext cx="76327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1</a:t>
            </a:r>
            <a:r>
              <a:rPr lang="zh-CN" altLang="en-US" sz="3600" b="1" dirty="0"/>
              <a:t>方程右边化为</a:t>
            </a:r>
            <a:r>
              <a:rPr lang="zh-CN" altLang="en-US" sz="3600" b="1" u="sng" dirty="0"/>
              <a:t>      </a:t>
            </a:r>
            <a:r>
              <a:rPr lang="zh-CN" altLang="en-US" sz="3600" b="1" dirty="0"/>
              <a:t>。</a:t>
            </a:r>
          </a:p>
          <a:p>
            <a:r>
              <a:rPr lang="en-US" altLang="zh-CN" sz="3600" b="1" dirty="0"/>
              <a:t>2</a:t>
            </a:r>
            <a:r>
              <a:rPr lang="zh-CN" altLang="en-US" sz="3600" b="1" dirty="0"/>
              <a:t>将方程左边分解成两个</a:t>
            </a:r>
            <a:r>
              <a:rPr lang="zh-CN" altLang="en-US" sz="3600" b="1" u="sng" dirty="0"/>
              <a:t>              </a:t>
            </a:r>
            <a:r>
              <a:rPr lang="zh-CN" altLang="en-US" sz="3600" b="1" dirty="0"/>
              <a:t> 的乘积。</a:t>
            </a:r>
          </a:p>
          <a:p>
            <a:r>
              <a:rPr lang="en-US" altLang="zh-CN" sz="3600" b="1" dirty="0"/>
              <a:t>3</a:t>
            </a:r>
            <a:r>
              <a:rPr lang="zh-CN" altLang="en-US" sz="3600" b="1" dirty="0"/>
              <a:t>至少</a:t>
            </a:r>
            <a:r>
              <a:rPr lang="zh-CN" altLang="en-US" sz="3600" b="1" u="sng" dirty="0"/>
              <a:t>           </a:t>
            </a:r>
            <a:r>
              <a:rPr lang="zh-CN" altLang="en-US" sz="3600" b="1" dirty="0"/>
              <a:t> 因式为零，得到两个一元一次方程。</a:t>
            </a:r>
          </a:p>
          <a:p>
            <a:r>
              <a:rPr lang="en-US" altLang="zh-CN" sz="3600" b="1" dirty="0"/>
              <a:t>4</a:t>
            </a:r>
            <a:r>
              <a:rPr lang="zh-CN" altLang="en-US" sz="3600" b="1" dirty="0"/>
              <a:t>两个</a:t>
            </a:r>
            <a:r>
              <a:rPr lang="zh-CN" altLang="en-US" sz="3600" b="1" u="sng" dirty="0"/>
              <a:t>                              </a:t>
            </a:r>
            <a:r>
              <a:rPr lang="zh-CN" altLang="en-US" sz="3600" b="1" dirty="0"/>
              <a:t>就是原方程的解。</a:t>
            </a:r>
            <a:r>
              <a:rPr lang="zh-CN" altLang="en-US" sz="3600" dirty="0"/>
              <a:t> 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4140200" y="1557338"/>
            <a:ext cx="719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方正舒体" panose="02010601030101010101" pitchFamily="2" charset="-122"/>
              </a:rPr>
              <a:t>零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5940425" y="2133600"/>
            <a:ext cx="187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方正舒体" panose="02010601030101010101" pitchFamily="2" charset="-122"/>
              </a:rPr>
              <a:t>一次因式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2411413" y="3213100"/>
            <a:ext cx="1512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方正舒体" panose="02010601030101010101" pitchFamily="2" charset="-122"/>
              </a:rPr>
              <a:t>有一个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2484438" y="4365625"/>
            <a:ext cx="3455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ea typeface="方正舒体" panose="02010601030101010101" pitchFamily="2" charset="-122"/>
              </a:rPr>
              <a:t>一元一次方程的解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/>
      <p:bldP spid="140296" grpId="0"/>
      <p:bldP spid="140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476375" y="1341438"/>
            <a:ext cx="457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/>
              <a:t>例 </a:t>
            </a:r>
            <a:r>
              <a:rPr lang="en-US" altLang="zh-CN" sz="4400" b="1" dirty="0"/>
              <a:t>(</a:t>
            </a:r>
            <a:r>
              <a:rPr lang="en-US" altLang="zh-CN" sz="4400" b="1" i="1" dirty="0"/>
              <a:t>x</a:t>
            </a:r>
            <a:r>
              <a:rPr lang="en-US" altLang="zh-CN" sz="4400" b="1" dirty="0"/>
              <a:t>+3)(</a:t>
            </a:r>
            <a:r>
              <a:rPr lang="en-US" altLang="zh-CN" sz="4400" b="1" i="1" dirty="0"/>
              <a:t>x</a:t>
            </a:r>
            <a:r>
              <a:rPr lang="zh-CN" altLang="en-US" sz="4400" b="1" dirty="0"/>
              <a:t>－</a:t>
            </a:r>
            <a:r>
              <a:rPr lang="en-US" altLang="zh-CN" sz="4400" b="1" dirty="0"/>
              <a:t>1)=5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1547813" y="2060575"/>
            <a:ext cx="5227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FF"/>
                </a:solidFill>
              </a:rPr>
              <a:t>解：原方程可变形为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2484438" y="3500438"/>
            <a:ext cx="36972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FF"/>
                </a:solidFill>
              </a:rPr>
              <a:t>(</a:t>
            </a:r>
            <a:r>
              <a:rPr lang="en-US" altLang="zh-CN" sz="4400" b="1">
                <a:solidFill>
                  <a:schemeClr val="tx2"/>
                </a:solidFill>
              </a:rPr>
              <a:t>x</a:t>
            </a:r>
            <a:r>
              <a:rPr lang="zh-CN" altLang="en-US" sz="4400" b="1">
                <a:solidFill>
                  <a:schemeClr val="tx2"/>
                </a:solidFill>
              </a:rPr>
              <a:t>－</a:t>
            </a:r>
            <a:r>
              <a:rPr lang="en-US" altLang="zh-CN" sz="4400" b="1">
                <a:solidFill>
                  <a:schemeClr val="tx2"/>
                </a:solidFill>
              </a:rPr>
              <a:t>2</a:t>
            </a:r>
            <a:r>
              <a:rPr lang="en-US" altLang="zh-CN" sz="4400" b="1">
                <a:solidFill>
                  <a:srgbClr val="FF00FF"/>
                </a:solidFill>
              </a:rPr>
              <a:t>)(</a:t>
            </a:r>
            <a:r>
              <a:rPr lang="en-US" altLang="zh-CN" sz="4400" b="1">
                <a:solidFill>
                  <a:schemeClr val="folHlink"/>
                </a:solidFill>
              </a:rPr>
              <a:t>x+4</a:t>
            </a:r>
            <a:r>
              <a:rPr lang="en-US" altLang="zh-CN" sz="4400" b="1">
                <a:solidFill>
                  <a:srgbClr val="FF00FF"/>
                </a:solidFill>
              </a:rPr>
              <a:t>)=0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2339975" y="4292600"/>
            <a:ext cx="415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chemeClr val="tx2"/>
                </a:solidFill>
              </a:rPr>
              <a:t>x</a:t>
            </a:r>
            <a:r>
              <a:rPr lang="zh-CN" altLang="en-US" sz="4400" b="1">
                <a:solidFill>
                  <a:schemeClr val="tx2"/>
                </a:solidFill>
              </a:rPr>
              <a:t>－</a:t>
            </a:r>
            <a:r>
              <a:rPr lang="en-US" altLang="zh-CN" sz="4400" b="1">
                <a:solidFill>
                  <a:schemeClr val="tx2"/>
                </a:solidFill>
              </a:rPr>
              <a:t>2</a:t>
            </a:r>
            <a:r>
              <a:rPr lang="en-US" altLang="zh-CN" sz="4400" b="1">
                <a:solidFill>
                  <a:srgbClr val="FF00FF"/>
                </a:solidFill>
              </a:rPr>
              <a:t>=0</a:t>
            </a:r>
            <a:r>
              <a:rPr lang="zh-CN" altLang="en-US" sz="4400" b="1">
                <a:solidFill>
                  <a:srgbClr val="FF00FF"/>
                </a:solidFill>
              </a:rPr>
              <a:t>或</a:t>
            </a:r>
            <a:r>
              <a:rPr lang="en-US" altLang="zh-CN" sz="4400" b="1">
                <a:solidFill>
                  <a:schemeClr val="folHlink"/>
                </a:solidFill>
              </a:rPr>
              <a:t>x+4</a:t>
            </a:r>
            <a:r>
              <a:rPr lang="en-US" altLang="zh-CN" sz="4400" b="1">
                <a:solidFill>
                  <a:srgbClr val="FF00FF"/>
                </a:solidFill>
              </a:rPr>
              <a:t>=0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2411413" y="5157788"/>
            <a:ext cx="3705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FF"/>
                </a:solidFill>
              </a:rPr>
              <a:t>∴ x</a:t>
            </a:r>
            <a:r>
              <a:rPr lang="en-US" altLang="zh-CN" sz="4400" b="1" baseline="-25000">
                <a:solidFill>
                  <a:srgbClr val="FF00FF"/>
                </a:solidFill>
              </a:rPr>
              <a:t>1</a:t>
            </a:r>
            <a:r>
              <a:rPr lang="en-US" altLang="zh-CN" sz="4400" b="1">
                <a:solidFill>
                  <a:srgbClr val="FF00FF"/>
                </a:solidFill>
              </a:rPr>
              <a:t>=</a:t>
            </a:r>
            <a:r>
              <a:rPr lang="en-US" altLang="zh-CN" sz="4400" b="1">
                <a:solidFill>
                  <a:srgbClr val="FF0000"/>
                </a:solidFill>
              </a:rPr>
              <a:t>2 </a:t>
            </a:r>
            <a:r>
              <a:rPr lang="en-US" altLang="zh-CN" sz="4400" b="1">
                <a:solidFill>
                  <a:srgbClr val="FF00FF"/>
                </a:solidFill>
              </a:rPr>
              <a:t>,x</a:t>
            </a:r>
            <a:r>
              <a:rPr lang="en-US" altLang="zh-CN" sz="4400" b="1" baseline="-25000">
                <a:solidFill>
                  <a:srgbClr val="FF00FF"/>
                </a:solidFill>
              </a:rPr>
              <a:t>2</a:t>
            </a:r>
            <a:r>
              <a:rPr lang="en-US" altLang="zh-CN" sz="4400" b="1">
                <a:solidFill>
                  <a:srgbClr val="FF00FF"/>
                </a:solidFill>
              </a:rPr>
              <a:t>=</a:t>
            </a:r>
            <a:r>
              <a:rPr lang="en-US" altLang="zh-CN" sz="4400" b="1">
                <a:solidFill>
                  <a:schemeClr val="folHlink"/>
                </a:solidFill>
              </a:rPr>
              <a:t>-4</a:t>
            </a: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1692275" y="404813"/>
            <a:ext cx="4824413" cy="823912"/>
          </a:xfrm>
          <a:prstGeom prst="rect">
            <a:avLst/>
          </a:prstGeom>
          <a:solidFill>
            <a:srgbClr val="8FFF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0000FF"/>
                </a:solidFill>
                <a:ea typeface="华文新魏" panose="02010800040101010101" pitchFamily="2" charset="-122"/>
              </a:rPr>
              <a:t>解题步骤演示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2124075" y="2781300"/>
            <a:ext cx="4392613" cy="762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ea typeface="楷体_GB2312" pitchFamily="49" charset="-122"/>
              </a:rPr>
              <a:t>方程右边化为零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2843213" y="2781300"/>
            <a:ext cx="3600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400" b="1" dirty="0"/>
              <a:t>x</a:t>
            </a:r>
            <a:r>
              <a:rPr lang="en-US" altLang="zh-CN" sz="4400" b="1" baseline="30000" dirty="0"/>
              <a:t>2</a:t>
            </a:r>
            <a:r>
              <a:rPr lang="en-US" altLang="zh-CN" sz="4400" b="1" dirty="0"/>
              <a:t>+2x</a:t>
            </a:r>
            <a:r>
              <a:rPr lang="zh-CN" altLang="en-US" sz="4400" b="1" dirty="0"/>
              <a:t>－</a:t>
            </a:r>
            <a:r>
              <a:rPr lang="en-US" altLang="zh-CN" sz="4400" b="1" dirty="0"/>
              <a:t>8 </a:t>
            </a:r>
            <a:r>
              <a:rPr lang="en-US" altLang="zh-CN" sz="4400" b="1" dirty="0">
                <a:solidFill>
                  <a:srgbClr val="FF00FF"/>
                </a:solidFill>
              </a:rPr>
              <a:t>=0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468313" y="3573463"/>
            <a:ext cx="8178800" cy="762000"/>
          </a:xfrm>
          <a:prstGeom prst="rect">
            <a:avLst/>
          </a:prstGeom>
          <a:solidFill>
            <a:srgbClr val="8FFF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/>
              <a:t>左边分解成两个</a:t>
            </a:r>
            <a:r>
              <a:rPr lang="zh-CN" altLang="en-US" sz="4400" b="1" dirty="0">
                <a:ea typeface="华文彩云" panose="02010800040101010101" pitchFamily="2" charset="-122"/>
              </a:rPr>
              <a:t>一次因式</a:t>
            </a:r>
            <a:r>
              <a:rPr lang="zh-CN" altLang="en-US" sz="4400" b="1" dirty="0"/>
              <a:t> 的乘积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0" y="4437063"/>
            <a:ext cx="8820150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至少有一个</a:t>
            </a:r>
            <a:r>
              <a:rPr lang="zh-CN" altLang="en-US" sz="3200" dirty="0">
                <a:latin typeface="华文琥珀" panose="02010800040101010101" pitchFamily="2" charset="-122"/>
                <a:ea typeface="华文琥珀" panose="02010800040101010101" pitchFamily="2" charset="-122"/>
              </a:rPr>
              <a:t>一次因式为零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得到两个一元一次方程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611188" y="5303838"/>
            <a:ext cx="8096250" cy="6413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dirty="0">
                <a:ea typeface="华文中宋" panose="02010600040101010101" pitchFamily="2" charset="-122"/>
              </a:rPr>
              <a:t>两个</a:t>
            </a:r>
            <a:r>
              <a:rPr lang="zh-CN" altLang="en-US" sz="3600" b="1" dirty="0">
                <a:ea typeface="黑体" panose="02010609060101010101" pitchFamily="2" charset="-122"/>
              </a:rPr>
              <a:t>一元一次方程的解</a:t>
            </a:r>
            <a:r>
              <a:rPr lang="zh-CN" altLang="en-US" sz="3600" dirty="0">
                <a:ea typeface="华文中宋" panose="02010600040101010101" pitchFamily="2" charset="-122"/>
              </a:rPr>
              <a:t>就是原方程的解</a:t>
            </a:r>
            <a:r>
              <a:rPr lang="zh-CN" altLang="en-US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/>
      <p:bldP spid="163849" grpId="0"/>
      <p:bldP spid="163850" grpId="0"/>
      <p:bldP spid="163852" grpId="0" animBg="1"/>
      <p:bldP spid="163854" grpId="0" animBg="1"/>
      <p:bldP spid="163855" grpId="0" animBg="1"/>
      <p:bldP spid="1638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74993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latin typeface="Times New Roman" panose="02020603050405020304" pitchFamily="18" charset="0"/>
              </a:rPr>
              <a:t>快速回答：下列各方程的根分别是多少？</a:t>
            </a:r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304800" y="2057400"/>
          <a:ext cx="3581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9" name="Equation" r:id="rId4" imgW="1206500" imgH="266700" progId="Equation.3">
                  <p:embed/>
                </p:oleObj>
              </mc:Choice>
              <mc:Fallback>
                <p:oleObj name="Equation" r:id="rId4" imgW="12065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581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304800" y="2971800"/>
          <a:ext cx="46482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0" name="Equation" r:id="rId6" imgW="1676400" imgH="266700" progId="Equation.3">
                  <p:embed/>
                </p:oleObj>
              </mc:Choice>
              <mc:Fallback>
                <p:oleObj name="Equation" r:id="rId6" imgW="16764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46482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5181600" y="1981200"/>
          <a:ext cx="31242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1" name="公式" r:id="rId8" imgW="1079500" imgH="292100" progId="Equation.3">
                  <p:embed/>
                </p:oleObj>
              </mc:Choice>
              <mc:Fallback>
                <p:oleObj name="公式" r:id="rId8" imgW="10795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31242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5219700" y="2924175"/>
          <a:ext cx="34290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2" name="Equation" r:id="rId10" imgW="1219200" imgH="292100" progId="Equation.3">
                  <p:embed/>
                </p:oleObj>
              </mc:Choice>
              <mc:Fallback>
                <p:oleObj name="Equation" r:id="rId10" imgW="12192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924175"/>
                        <a:ext cx="34290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250825" y="4005263"/>
          <a:ext cx="50292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3" name="Equation" r:id="rId12" imgW="1790700" imgH="266700" progId="Equation.3">
                  <p:embed/>
                </p:oleObj>
              </mc:Choice>
              <mc:Fallback>
                <p:oleObj name="Equation" r:id="rId12" imgW="1790700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05263"/>
                        <a:ext cx="50292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5257800" y="3671888"/>
          <a:ext cx="3562350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4" name="Equation" r:id="rId14" imgW="1320800" imgH="520700" progId="Equation.3">
                  <p:embed/>
                </p:oleObj>
              </mc:Choice>
              <mc:Fallback>
                <p:oleObj name="Equation" r:id="rId14" imgW="13208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71888"/>
                        <a:ext cx="3562350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250825" y="4868863"/>
          <a:ext cx="25146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5" name="Equation" r:id="rId16" imgW="812800" imgH="304800" progId="Equation.3">
                  <p:embed/>
                </p:oleObj>
              </mc:Choice>
              <mc:Fallback>
                <p:oleObj name="Equation" r:id="rId16" imgW="812800" imgH="304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868863"/>
                        <a:ext cx="25146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5364163" y="5084763"/>
          <a:ext cx="27559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6" name="Equation" r:id="rId18" imgW="1054100" imgH="292100" progId="Equation.3">
                  <p:embed/>
                </p:oleObj>
              </mc:Choice>
              <mc:Fallback>
                <p:oleObj name="Equation" r:id="rId18" imgW="1054100" imgH="29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084763"/>
                        <a:ext cx="27559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主题10</Template>
  <TotalTime>0</TotalTime>
  <Words>550</Words>
  <Application>Microsoft Office PowerPoint</Application>
  <PresentationFormat>全屏显示(4:3)</PresentationFormat>
  <Paragraphs>95</Paragraphs>
  <Slides>17</Slides>
  <Notes>1</Notes>
  <HiddenSlides>0</HiddenSlides>
  <MMClips>1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8" baseType="lpstr">
      <vt:lpstr>Arial Unicode MS</vt:lpstr>
      <vt:lpstr>方正舒体</vt:lpstr>
      <vt:lpstr>汉仪大宋简</vt:lpstr>
      <vt:lpstr>黑体</vt:lpstr>
      <vt:lpstr>华文彩云</vt:lpstr>
      <vt:lpstr>华文行楷</vt:lpstr>
      <vt:lpstr>华文琥珀</vt:lpstr>
      <vt:lpstr>华文细黑</vt:lpstr>
      <vt:lpstr>华文新魏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第一PPT模板网-WWW.1PPT.COM </vt:lpstr>
      <vt:lpstr>公式</vt:lpstr>
      <vt:lpstr>Equation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2022-01-04T01:44:48Z</dcterms:created>
  <dcterms:modified xsi:type="dcterms:W3CDTF">2023-01-16T15:03:08Z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C9CDF1D4262C44D4B6B54BF74A3AF777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