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60" r:id="rId4"/>
    <p:sldId id="287" r:id="rId5"/>
    <p:sldId id="288" r:id="rId6"/>
    <p:sldId id="289" r:id="rId7"/>
    <p:sldId id="291" r:id="rId8"/>
    <p:sldId id="290" r:id="rId9"/>
    <p:sldId id="261" r:id="rId10"/>
    <p:sldId id="297" r:id="rId11"/>
    <p:sldId id="286" r:id="rId12"/>
    <p:sldId id="298" r:id="rId13"/>
    <p:sldId id="292" r:id="rId14"/>
    <p:sldId id="293" r:id="rId15"/>
    <p:sldId id="294" r:id="rId16"/>
    <p:sldId id="299" r:id="rId17"/>
    <p:sldId id="301" r:id="rId18"/>
    <p:sldId id="300" r:id="rId19"/>
    <p:sldId id="280" r:id="rId20"/>
    <p:sldId id="295" r:id="rId21"/>
    <p:sldId id="282" r:id="rId22"/>
    <p:sldId id="296" r:id="rId23"/>
    <p:sldId id="279" r:id="rId2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3AE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2" autoAdjust="0"/>
    <p:restoredTop sz="94660"/>
  </p:normalViewPr>
  <p:slideViewPr>
    <p:cSldViewPr>
      <p:cViewPr>
        <p:scale>
          <a:sx n="130" d="100"/>
          <a:sy n="130" d="100"/>
        </p:scale>
        <p:origin x="-192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B5D5F-6987-4312-A89C-5231070CF42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A700-2CD0-4644-9D62-D9603C189E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717DA-17A5-4DF0-B81F-9DAE51D3DF2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15D6-532F-4C7B-BCAF-7D1B9F9338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5EAB-6945-4F7A-9BB5-87735DBA3B1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6F91E-2C58-4035-9FCB-4BDE84BEC6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8E0-33F5-447C-A93C-4FF19C203C3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53F5B-1206-4109-AE68-700D709070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0A04-8250-4DEA-9F64-135D421917C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6658B-AF12-4AB7-B940-85A1C931F8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7B6D-2C49-4B41-A44A-BA894F70B0C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A7915-348E-4153-B4C7-19F96389B0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7BB1-AEA4-41C3-86E4-4D12C16F1F5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A3DAA-4D38-4155-93D5-0E02041020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4C646-F378-4D53-B7EA-0DD92845684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9AC35-A7DA-4D72-9C34-D2B937DE63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6A619-CC1E-4E36-8B58-B986E50A7C9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5D9A-C1B5-4A61-99CE-C24187EBE0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E74E5-9EBD-4D26-83E0-C9C24954B00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61FFD-EDB1-49E3-BA81-CDB7C40062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25554-BAFB-44CB-B2A7-1EEAB2429FA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3091-5C30-4AC4-9319-6930F6898D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F866E7-C213-44CE-9ABC-739826DB684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75E3C89-A22C-418A-9D05-1E190794F0F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0" y="895350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1  Past and present</a:t>
            </a:r>
            <a:endParaRPr lang="en-US" altLang="zh-CN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5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21" y="4095750"/>
            <a:ext cx="912997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4"/>
          <p:cNvSpPr>
            <a:spLocks noChangeArrowheads="1"/>
          </p:cNvSpPr>
          <p:nvPr/>
        </p:nvSpPr>
        <p:spPr bwMode="auto">
          <a:xfrm>
            <a:off x="838200" y="971550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620838" y="900113"/>
            <a:ext cx="68373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别忘了毕业后与你的老师和同班同学保持联系。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Don't ________ to keep in ________ with your teachers and classmates after you graduate.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7412" name="矩形 3"/>
          <p:cNvSpPr>
            <a:spLocks noChangeArrowheads="1"/>
          </p:cNvSpPr>
          <p:nvPr/>
        </p:nvSpPr>
        <p:spPr bwMode="auto">
          <a:xfrm>
            <a:off x="2566988" y="1589088"/>
            <a:ext cx="344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                        touch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9788" y="842963"/>
            <a:ext cx="7385050" cy="10287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8435" name="TextBox 39"/>
          <p:cNvSpPr txBox="1">
            <a:spLocks noChangeArrowheads="1"/>
          </p:cNvSpPr>
          <p:nvPr/>
        </p:nvSpPr>
        <p:spPr bwMode="auto">
          <a:xfrm>
            <a:off x="2649538" y="819150"/>
            <a:ext cx="558641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communicate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kə'mjuːnɪkeɪt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.&amp;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交流，交际 </a:t>
            </a: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gray">
          <a:xfrm flipH="1">
            <a:off x="850900" y="912813"/>
            <a:ext cx="1450975" cy="379412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文本框 24"/>
          <p:cNvSpPr txBox="1">
            <a:spLocks noChangeArrowheads="1"/>
          </p:cNvSpPr>
          <p:nvPr/>
        </p:nvSpPr>
        <p:spPr bwMode="auto">
          <a:xfrm>
            <a:off x="952500" y="871538"/>
            <a:ext cx="133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9255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1647825" y="1971675"/>
            <a:ext cx="65532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常用搭配：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communicate with sb.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和某人交流。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communicate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的名词形式为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communication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，意为“交流”。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676400" y="3498850"/>
            <a:ext cx="6481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you often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communicate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with your parents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   你经常和你父母交流吗？</a:t>
            </a:r>
          </a:p>
        </p:txBody>
      </p:sp>
      <p:sp>
        <p:nvSpPr>
          <p:cNvPr id="18441" name="TextBox 39"/>
          <p:cNvSpPr txBox="1">
            <a:spLocks noChangeArrowheads="1"/>
          </p:cNvSpPr>
          <p:nvPr/>
        </p:nvSpPr>
        <p:spPr bwMode="auto">
          <a:xfrm>
            <a:off x="931863" y="2003425"/>
            <a:ext cx="11430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箭头标注 1"/>
          <p:cNvSpPr/>
          <p:nvPr/>
        </p:nvSpPr>
        <p:spPr>
          <a:xfrm>
            <a:off x="976313" y="1009650"/>
            <a:ext cx="1331912" cy="758825"/>
          </a:xfrm>
          <a:prstGeom prst="rightArrowCallou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2400" b="1" kern="0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魔法记忆</a:t>
            </a:r>
          </a:p>
        </p:txBody>
      </p: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2362200" y="971550"/>
            <a:ext cx="607695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一语巧记 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For better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communication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also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communicate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with him by email.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为了更好沟通，我还和他用电子邮件交流。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60" name="矩形 14"/>
          <p:cNvSpPr>
            <a:spLocks noChangeArrowheads="1"/>
          </p:cNvSpPr>
          <p:nvPr/>
        </p:nvSpPr>
        <p:spPr bwMode="auto">
          <a:xfrm>
            <a:off x="838200" y="2643188"/>
            <a:ext cx="803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620838" y="2571750"/>
            <a:ext cx="660876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After you argue with your parents you must _____________ 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交流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)with them and explain why you did that.(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枣庄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462" name="矩形 5"/>
          <p:cNvSpPr>
            <a:spLocks noChangeArrowheads="1"/>
          </p:cNvSpPr>
          <p:nvPr/>
        </p:nvSpPr>
        <p:spPr bwMode="auto">
          <a:xfrm>
            <a:off x="1809750" y="3241675"/>
            <a:ext cx="183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92475" y="63500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矩形 1"/>
          <p:cNvSpPr>
            <a:spLocks noChangeArrowheads="1"/>
          </p:cNvSpPr>
          <p:nvPr/>
        </p:nvSpPr>
        <p:spPr bwMode="auto">
          <a:xfrm>
            <a:off x="457200" y="1438275"/>
            <a:ext cx="8153400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use facts and opinions when we write. Facts are true statements. They include names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dates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events and numbers. Opinions tell what we believe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or think. They may not be true.</a:t>
            </a:r>
          </a:p>
          <a:p>
            <a:pPr algn="just">
              <a:lnSpc>
                <a:spcPct val="13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Beijing is the capital of China.(Fact)</a:t>
            </a:r>
          </a:p>
          <a:p>
            <a:pPr algn="just">
              <a:lnSpc>
                <a:spcPct val="13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Beijing is the best city in the world.(Opinion)</a:t>
            </a:r>
          </a:p>
          <a:p>
            <a:pPr algn="just">
              <a:lnSpc>
                <a:spcPct val="13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changes have taken place in my hometown.(Fact)</a:t>
            </a:r>
          </a:p>
          <a:p>
            <a:pPr algn="just">
              <a:lnSpc>
                <a:spcPct val="130000"/>
              </a:lnSpc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shopping mall is a good place to have fun.(Opinion)</a:t>
            </a:r>
          </a:p>
        </p:txBody>
      </p:sp>
      <p:sp>
        <p:nvSpPr>
          <p:cNvPr id="20484" name="矩形 1"/>
          <p:cNvSpPr>
            <a:spLocks noChangeArrowheads="1"/>
          </p:cNvSpPr>
          <p:nvPr/>
        </p:nvSpPr>
        <p:spPr bwMode="auto">
          <a:xfrm>
            <a:off x="428625" y="649288"/>
            <a:ext cx="1700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skills</a:t>
            </a:r>
            <a:endParaRPr lang="zh-CN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矩形 1"/>
          <p:cNvSpPr>
            <a:spLocks noChangeArrowheads="1"/>
          </p:cNvSpPr>
          <p:nvPr/>
        </p:nvSpPr>
        <p:spPr bwMode="auto">
          <a:xfrm>
            <a:off x="428625" y="1047750"/>
            <a:ext cx="264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 and opinions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92475" y="63500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矩形 1"/>
          <p:cNvSpPr>
            <a:spLocks noChangeArrowheads="1"/>
          </p:cNvSpPr>
          <p:nvPr/>
        </p:nvSpPr>
        <p:spPr bwMode="auto">
          <a:xfrm>
            <a:off x="533400" y="1438275"/>
            <a:ext cx="8153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1. There were only small shops and restaurants in the town.________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2. Old people used to play cards and Chinese chess together.________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3. The new park in the town centre looks beautiful.________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4. There was once a steel factory near the Sunshine River.________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5.Life is getting better in some ways.________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6. Many of Mr Chen's friends have moved away.________</a:t>
            </a:r>
          </a:p>
        </p:txBody>
      </p:sp>
      <p:sp>
        <p:nvSpPr>
          <p:cNvPr id="21508" name="矩形 1"/>
          <p:cNvSpPr>
            <a:spLocks noChangeArrowheads="1"/>
          </p:cNvSpPr>
          <p:nvPr/>
        </p:nvSpPr>
        <p:spPr bwMode="auto">
          <a:xfrm>
            <a:off x="428625" y="649288"/>
            <a:ext cx="80295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A)Read the sentences below. Write an F for a fact or an O   for an opinion.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672388" y="15462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745413" y="20304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653213" y="2538413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494588" y="30194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122863" y="3544888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450013" y="40513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92475" y="63500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矩形 1"/>
          <p:cNvSpPr>
            <a:spLocks noChangeArrowheads="1"/>
          </p:cNvSpPr>
          <p:nvPr/>
        </p:nvSpPr>
        <p:spPr bwMode="auto">
          <a:xfrm>
            <a:off x="722313" y="1895475"/>
            <a:ext cx="77533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1. We have more subjects to learn.</a:t>
            </a:r>
          </a:p>
          <a:p>
            <a:pPr algn="just">
              <a:lnSpc>
                <a:spcPct val="13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2. It is not easy to get used to the changes of life quickly.</a:t>
            </a:r>
          </a:p>
          <a:p>
            <a:pPr algn="just">
              <a:lnSpc>
                <a:spcPct val="13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3. When I was at primary school, I walked to school with my mum.</a:t>
            </a:r>
          </a:p>
          <a:p>
            <a:pPr algn="just">
              <a:lnSpc>
                <a:spcPct val="13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4. Now I go to school by bus on my own.</a:t>
            </a:r>
          </a:p>
          <a:p>
            <a:pPr algn="just">
              <a:lnSpc>
                <a:spcPct val="13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5. I have to spend more time on my homework than before.</a:t>
            </a:r>
          </a:p>
          <a:p>
            <a:pPr algn="just">
              <a:lnSpc>
                <a:spcPct val="13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6. Some subjects are difficult.                                  (                       )</a:t>
            </a:r>
          </a:p>
        </p:txBody>
      </p:sp>
      <p:sp>
        <p:nvSpPr>
          <p:cNvPr id="22532" name="矩形 1"/>
          <p:cNvSpPr>
            <a:spLocks noChangeArrowheads="1"/>
          </p:cNvSpPr>
          <p:nvPr/>
        </p:nvSpPr>
        <p:spPr bwMode="auto">
          <a:xfrm>
            <a:off x="428625" y="666750"/>
            <a:ext cx="8258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 algn="just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B)Millie is writing about the changes in her life. Help her decide which are opinions and which are facts. Reorganize them into a short passage.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29163" y="1978025"/>
            <a:ext cx="3413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20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267575" y="2427288"/>
            <a:ext cx="3889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sz="220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383588" y="2843213"/>
            <a:ext cx="3413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20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440363" y="3295650"/>
            <a:ext cx="3413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20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497763" y="3729038"/>
            <a:ext cx="3413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20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167188" y="4149725"/>
            <a:ext cx="3889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sz="220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858000" y="4159250"/>
            <a:ext cx="10302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234165</a:t>
            </a:r>
            <a:endParaRPr lang="zh-CN" altLang="en-US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9788" y="892175"/>
            <a:ext cx="7385050" cy="5365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3555" name="TextBox 39"/>
          <p:cNvSpPr txBox="1">
            <a:spLocks noChangeArrowheads="1"/>
          </p:cNvSpPr>
          <p:nvPr/>
        </p:nvSpPr>
        <p:spPr bwMode="auto">
          <a:xfrm>
            <a:off x="2649538" y="868363"/>
            <a:ext cx="558641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get used to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习惯于，适应于</a:t>
            </a:r>
          </a:p>
        </p:txBody>
      </p:sp>
      <p:sp>
        <p:nvSpPr>
          <p:cNvPr id="23556" name="AutoShape 2"/>
          <p:cNvSpPr>
            <a:spLocks noChangeArrowheads="1"/>
          </p:cNvSpPr>
          <p:nvPr/>
        </p:nvSpPr>
        <p:spPr bwMode="gray">
          <a:xfrm flipH="1">
            <a:off x="850900" y="962025"/>
            <a:ext cx="1450975" cy="3794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7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1524000" y="1630363"/>
            <a:ext cx="655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辨析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used to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be/get used to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used to do sth.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560" name="TextBox 39"/>
          <p:cNvSpPr txBox="1">
            <a:spLocks noChangeArrowheads="1"/>
          </p:cNvSpPr>
          <p:nvPr/>
        </p:nvSpPr>
        <p:spPr bwMode="auto">
          <a:xfrm>
            <a:off x="819150" y="1649413"/>
            <a:ext cx="1143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66800" y="2266950"/>
          <a:ext cx="7088188" cy="2133600"/>
        </p:xfrm>
        <a:graphic>
          <a:graphicData uri="http://schemas.openxmlformats.org/drawingml/2006/table">
            <a:tbl>
              <a:tblPr/>
              <a:tblGrid>
                <a:gridCol w="11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3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used to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200" u="wavy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其后跟动词原形，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表示过去的习惯、经常发生的动作或状态。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This place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used to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be a park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这个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地方曾经是一个公园。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85800" y="217488"/>
          <a:ext cx="7772400" cy="4030662"/>
        </p:xfrm>
        <a:graphic>
          <a:graphicData uri="http://schemas.openxmlformats.org/drawingml/2006/table">
            <a:tbl>
              <a:tblPr/>
              <a:tblGrid>
                <a:gridCol w="1212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9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03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908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be/get used to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习惯于做某事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sz="2200" u="wavy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其中</a:t>
                      </a:r>
                      <a:r>
                        <a:rPr lang="en-US" sz="2200" u="wavy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zh-CN" sz="2200" u="wavy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是介词，后接名词、代词或动名词。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My grandpa has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been used to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living a simple life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的祖父已经过惯了简朴的生活。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54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 used to do sth.</a:t>
                      </a:r>
                      <a:endParaRPr lang="zh-CN" sz="22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被动语态。意为</a:t>
                      </a: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被用来做某事</a:t>
                      </a: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。相当于：</a:t>
                      </a: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 used for doing sth.</a:t>
                      </a:r>
                      <a:endParaRPr lang="zh-CN" sz="22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This computer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is used to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control all the machines.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This computer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is used for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controlling all the machines.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这台电脑是用来控制所有机器的。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4"/>
          <p:cNvSpPr>
            <a:spLocks noChangeArrowheads="1"/>
          </p:cNvSpPr>
          <p:nvPr/>
        </p:nvSpPr>
        <p:spPr bwMode="auto">
          <a:xfrm>
            <a:off x="838200" y="1119188"/>
            <a:ext cx="803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620838" y="1047750"/>
            <a:ext cx="66087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used to ________ newspapers and watch TV after dinner. But now I'm used to _______ a walk.(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新疆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read; take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read; taking</a:t>
            </a:r>
          </a:p>
          <a:p>
            <a:pPr algn="just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reading; taking          D. reading; take</a:t>
            </a:r>
          </a:p>
        </p:txBody>
      </p:sp>
      <p:sp>
        <p:nvSpPr>
          <p:cNvPr id="25604" name="矩形 5"/>
          <p:cNvSpPr>
            <a:spLocks noChangeArrowheads="1"/>
          </p:cNvSpPr>
          <p:nvPr/>
        </p:nvSpPr>
        <p:spPr bwMode="auto">
          <a:xfrm>
            <a:off x="3276600" y="119856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80010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一、根据汉语提示完成句子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They have just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返回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to Beijing.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My cousin is teaching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Maths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in a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小学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school in our city.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Let's ________  ________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保持联系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). 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My father has been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在国外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and he will be back in five days.</a:t>
            </a:r>
          </a:p>
        </p:txBody>
      </p:sp>
      <p:sp>
        <p:nvSpPr>
          <p:cNvPr id="26627" name="矩形 2"/>
          <p:cNvSpPr>
            <a:spLocks noChangeArrowheads="1"/>
          </p:cNvSpPr>
          <p:nvPr/>
        </p:nvSpPr>
        <p:spPr bwMode="auto">
          <a:xfrm>
            <a:off x="2824163" y="1347788"/>
            <a:ext cx="1209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returned</a:t>
            </a:r>
            <a:endParaRPr lang="zh-CN" altLang="en-US"/>
          </a:p>
        </p:txBody>
      </p:sp>
      <p:sp>
        <p:nvSpPr>
          <p:cNvPr id="26628" name="矩形 8"/>
          <p:cNvSpPr>
            <a:spLocks noChangeArrowheads="1"/>
          </p:cNvSpPr>
          <p:nvPr/>
        </p:nvSpPr>
        <p:spPr bwMode="auto">
          <a:xfrm>
            <a:off x="5162550" y="1846263"/>
            <a:ext cx="1157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primary</a:t>
            </a:r>
            <a:endParaRPr lang="zh-CN" altLang="en-US"/>
          </a:p>
        </p:txBody>
      </p:sp>
      <p:sp>
        <p:nvSpPr>
          <p:cNvPr id="26629" name="矩形 9"/>
          <p:cNvSpPr>
            <a:spLocks noChangeArrowheads="1"/>
          </p:cNvSpPr>
          <p:nvPr/>
        </p:nvSpPr>
        <p:spPr bwMode="auto">
          <a:xfrm>
            <a:off x="1939925" y="2987675"/>
            <a:ext cx="3455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keep             in          touch</a:t>
            </a:r>
          </a:p>
        </p:txBody>
      </p:sp>
      <p:sp>
        <p:nvSpPr>
          <p:cNvPr id="26630" name="矩形 10"/>
          <p:cNvSpPr>
            <a:spLocks noChangeArrowheads="1"/>
          </p:cNvSpPr>
          <p:nvPr/>
        </p:nvSpPr>
        <p:spPr bwMode="auto">
          <a:xfrm>
            <a:off x="3536950" y="3557588"/>
            <a:ext cx="102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abroad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"/>
          <p:cNvSpPr>
            <a:spLocks noChangeArrowheads="1"/>
          </p:cNvSpPr>
          <p:nvPr/>
        </p:nvSpPr>
        <p:spPr bwMode="auto">
          <a:xfrm>
            <a:off x="1487488" y="971550"/>
            <a:ext cx="6132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 of your hometown?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833563"/>
            <a:ext cx="2971800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6013" y="2720975"/>
            <a:ext cx="2513012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72200" y="1735138"/>
            <a:ext cx="21939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609600" y="741363"/>
            <a:ext cx="8001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I do believe that a better ____________(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环境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can be created in Lanzhou and we should all work together to make it come true.(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兰州改编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651" name="矩形 11"/>
          <p:cNvSpPr>
            <a:spLocks noChangeArrowheads="1"/>
          </p:cNvSpPr>
          <p:nvPr/>
        </p:nvSpPr>
        <p:spPr bwMode="auto">
          <a:xfrm>
            <a:off x="4038600" y="854075"/>
            <a:ext cx="1738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78486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二、用所给词的适当形式填空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______________ (communicate)skills can be improved through practice.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He is used to________ (get)up early in the morning.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8.They used to________ (play)cards in the park.</a:t>
            </a:r>
          </a:p>
          <a:p>
            <a:pPr marL="273050" indent="-273050">
              <a:lnSpc>
                <a:spcPct val="150000"/>
              </a:lnSpc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977900" y="1276350"/>
            <a:ext cx="2163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Communication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743200" y="2419350"/>
            <a:ext cx="1038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getting</a:t>
            </a:r>
            <a:endParaRPr lang="zh-CN" altLang="en-US"/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992188" y="2928938"/>
            <a:ext cx="7008812" cy="536575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977900" y="2933700"/>
            <a:ext cx="70231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】be used to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后接动名词形式，表示“习惯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762250" y="3527425"/>
            <a:ext cx="71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play</a:t>
            </a:r>
            <a:endParaRPr lang="zh-CN" altLang="en-US"/>
          </a:p>
        </p:txBody>
      </p:sp>
      <p:sp>
        <p:nvSpPr>
          <p:cNvPr id="10" name="圆角矩形标注 9"/>
          <p:cNvSpPr>
            <a:spLocks noChangeArrowheads="1"/>
          </p:cNvSpPr>
          <p:nvPr/>
        </p:nvSpPr>
        <p:spPr bwMode="auto">
          <a:xfrm>
            <a:off x="992188" y="4092575"/>
            <a:ext cx="7008812" cy="534988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" name="TextBox 33"/>
          <p:cNvSpPr txBox="1">
            <a:spLocks noChangeArrowheads="1"/>
          </p:cNvSpPr>
          <p:nvPr/>
        </p:nvSpPr>
        <p:spPr bwMode="auto">
          <a:xfrm>
            <a:off x="977900" y="4095750"/>
            <a:ext cx="70231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】used to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后接动词原形，表示“过去常常”。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6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78486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In the 1980s, the farmers' living__________(condition) were not so good as they are now.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What does VIP________( exact) stand for?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876800" y="814388"/>
            <a:ext cx="1465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conditions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24200" y="1885950"/>
            <a:ext cx="1071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exactly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14400" y="863600"/>
            <a:ext cx="7162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communicate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 in touch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get used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3"/>
          <p:cNvSpPr>
            <a:spLocks noChangeArrowheads="1"/>
          </p:cNvSpPr>
          <p:nvPr/>
        </p:nvSpPr>
        <p:spPr bwMode="auto">
          <a:xfrm>
            <a:off x="992188" y="2138363"/>
            <a:ext cx="7389812" cy="25304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00325" algn="ctr">
              <a:lnSpc>
                <a:spcPct val="12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Past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00325">
              <a:lnSpc>
                <a:spcPct val="12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Environment</a:t>
            </a:r>
            <a:r>
              <a:rPr lang="zh-CN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green (1)________</a:t>
            </a: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clean and fresh  (2)________</a:t>
            </a: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wild (3)________ near the lake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00325">
              <a:lnSpc>
                <a:spcPct val="12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Transport</a:t>
            </a:r>
            <a:r>
              <a:rPr lang="zh-CN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bus and (4)________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00325">
              <a:lnSpc>
                <a:spcPct val="12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Living conditions</a:t>
            </a: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old (5)________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43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2475" y="63500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矩形 1"/>
          <p:cNvSpPr>
            <a:spLocks noChangeArrowheads="1"/>
          </p:cNvSpPr>
          <p:nvPr/>
        </p:nvSpPr>
        <p:spPr bwMode="auto">
          <a:xfrm>
            <a:off x="762000" y="987425"/>
            <a:ext cx="79248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1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A1)Daniel and Kitty are doing their history project. Listen to their conversation. Complete the information below about Starlight Town in the past.</a:t>
            </a:r>
          </a:p>
        </p:txBody>
      </p:sp>
      <p:sp>
        <p:nvSpPr>
          <p:cNvPr id="10245" name="矩形 1"/>
          <p:cNvSpPr>
            <a:spLocks noChangeArrowheads="1"/>
          </p:cNvSpPr>
          <p:nvPr/>
        </p:nvSpPr>
        <p:spPr bwMode="auto">
          <a:xfrm>
            <a:off x="428625" y="590550"/>
            <a:ext cx="239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skills </a:t>
            </a:r>
            <a:endParaRPr lang="zh-CN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6" name="Picture 4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6800" y="2498725"/>
            <a:ext cx="2376488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797675" y="2571750"/>
            <a:ext cx="71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hills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030913" y="2973388"/>
            <a:ext cx="50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167188" y="335915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birds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478588" y="3770313"/>
            <a:ext cx="1071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bicycle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851650" y="4173538"/>
            <a:ext cx="1022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9"/>
          <p:cNvSpPr>
            <a:spLocks noChangeArrowheads="1"/>
          </p:cNvSpPr>
          <p:nvPr/>
        </p:nvSpPr>
        <p:spPr bwMode="auto">
          <a:xfrm>
            <a:off x="914400" y="1733550"/>
            <a:ext cx="7542213" cy="285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00325" algn="ctr">
              <a:lnSpc>
                <a:spcPct val="13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Present</a:t>
            </a:r>
          </a:p>
          <a:p>
            <a:pPr marL="2600325" algn="just">
              <a:lnSpc>
                <a:spcPct val="13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Environment</a:t>
            </a:r>
            <a:r>
              <a:rPr lang="zh-CN" altLang="en-US" sz="23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smaller (1)________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new (2)______ station, tall (3)________ and new roads</a:t>
            </a:r>
          </a:p>
          <a:p>
            <a:pPr marL="2600325" algn="just">
              <a:lnSpc>
                <a:spcPct val="13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Transport</a:t>
            </a:r>
            <a:r>
              <a:rPr lang="zh-CN" altLang="en-US" sz="23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bus, taxi and (4)________</a:t>
            </a:r>
          </a:p>
          <a:p>
            <a:pPr marL="2600325" algn="just">
              <a:lnSpc>
                <a:spcPct val="13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Living conditions</a:t>
            </a:r>
            <a:r>
              <a:rPr lang="zh-CN" altLang="en-US" sz="23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new (5)________</a:t>
            </a:r>
          </a:p>
        </p:txBody>
      </p:sp>
      <p:pic>
        <p:nvPicPr>
          <p:cNvPr id="11267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矩形 1"/>
          <p:cNvSpPr>
            <a:spLocks noChangeArrowheads="1"/>
          </p:cNvSpPr>
          <p:nvPr/>
        </p:nvSpPr>
        <p:spPr bwMode="auto">
          <a:xfrm>
            <a:off x="533400" y="641350"/>
            <a:ext cx="80010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A2)Listen to the rest of their conversation and complete the information about today's Starlight Town.</a:t>
            </a:r>
          </a:p>
        </p:txBody>
      </p:sp>
      <p:pic>
        <p:nvPicPr>
          <p:cNvPr id="11269" name="Picture 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63" y="2266950"/>
            <a:ext cx="2281237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086600" y="2282825"/>
            <a:ext cx="695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</a:t>
            </a:r>
            <a:endParaRPr lang="zh-CN" altLang="en-US" sz="200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460875" y="2738438"/>
            <a:ext cx="1106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railway</a:t>
            </a:r>
            <a:endParaRPr lang="zh-CN" altLang="en-US" sz="200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146925" y="2714625"/>
            <a:ext cx="132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endParaRPr lang="zh-CN" altLang="en-US" sz="200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7146925" y="3600450"/>
            <a:ext cx="747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146925" y="4097338"/>
            <a:ext cx="593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533400" y="666750"/>
            <a:ext cx="81534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10000"/>
              </a:lnSpc>
            </a:pPr>
            <a:r>
              <a:rPr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A3)Kitty is writing about Starlight Town in her diary. Complete her diary entry on the next page  with the words in the box.</a:t>
            </a:r>
          </a:p>
        </p:txBody>
      </p:sp>
      <p:sp>
        <p:nvSpPr>
          <p:cNvPr id="12292" name="矩形 1"/>
          <p:cNvSpPr>
            <a:spLocks noChangeArrowheads="1"/>
          </p:cNvSpPr>
          <p:nvPr/>
        </p:nvSpPr>
        <p:spPr bwMode="auto">
          <a:xfrm>
            <a:off x="1981200" y="1470025"/>
            <a:ext cx="5105400" cy="836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1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bicycle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birds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flats</a:t>
            </a:r>
          </a:p>
          <a:p>
            <a:pPr marL="446405" indent="-446405" algn="just">
              <a:lnSpc>
                <a:spcPct val="11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hills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houses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railway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</a:t>
            </a:r>
          </a:p>
        </p:txBody>
      </p:sp>
      <p:sp>
        <p:nvSpPr>
          <p:cNvPr id="12293" name="矩形 2"/>
          <p:cNvSpPr>
            <a:spLocks noChangeArrowheads="1"/>
          </p:cNvSpPr>
          <p:nvPr/>
        </p:nvSpPr>
        <p:spPr bwMode="auto">
          <a:xfrm>
            <a:off x="609600" y="2238375"/>
            <a:ext cx="81534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13 February</a:t>
            </a:r>
            <a:endParaRPr lang="zh-CN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Dear Diary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25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Today I borrowed a book about Starlight Town's past and present. Starlight Town was very beautiful years ago. There were green (1)________ and wild (2)________ near the lake. The (3)________ was clean and fresh then.</a:t>
            </a:r>
            <a:endParaRPr lang="zh-CN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77938" y="3943350"/>
            <a:ext cx="71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hills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771900" y="394335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birds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467600" y="3943350"/>
            <a:ext cx="50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2"/>
          <p:cNvSpPr>
            <a:spLocks noChangeArrowheads="1"/>
          </p:cNvSpPr>
          <p:nvPr/>
        </p:nvSpPr>
        <p:spPr bwMode="auto">
          <a:xfrm>
            <a:off x="609600" y="652463"/>
            <a:ext cx="8077200" cy="420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5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Now it has become a (4)________  town. There is a new (5)________ station. There are some new roads too. People can now travel to and from the town by bus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(6)________ or train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but in the past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people could only travel by bus or (7)________. Another big change is the many tall (8)________ in the town. Local people used to live in old  (9)________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but now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them have moved into new (10)________. </a:t>
            </a:r>
            <a:endParaRPr lang="zh-CN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Starlight Town has changed a lot over the years. I hope I can visit it again.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524250" y="723900"/>
            <a:ext cx="1123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475538" y="714375"/>
            <a:ext cx="1106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railway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881438" y="1622425"/>
            <a:ext cx="644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389438" y="2068513"/>
            <a:ext cx="1071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bicycle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171700" y="2527300"/>
            <a:ext cx="132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260475" y="2963863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346200" y="3425825"/>
            <a:ext cx="71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矩形 2"/>
          <p:cNvSpPr>
            <a:spLocks noChangeArrowheads="1"/>
          </p:cNvSpPr>
          <p:nvPr/>
        </p:nvSpPr>
        <p:spPr bwMode="auto">
          <a:xfrm>
            <a:off x="609600" y="652463"/>
            <a:ext cx="80772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B)Speak up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We haven't seen each other since then.</a:t>
            </a:r>
          </a:p>
          <a:p>
            <a:pPr algn="just">
              <a:lnSpc>
                <a:spcPct val="12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Millie is telling Sandy about an old friend. Work in pairs and tell your partner about the changes in your life. Use the conversation below as a model.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5800" y="2401888"/>
            <a:ext cx="8077200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86155" indent="-986155" defTabSz="1259205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Millie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met my old friend Becky last week. She's just returned from the USA.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3605" indent="-903605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Sandy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did you last see each other?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3605" indent="-903605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Millie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five years ago. She went abroad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her parents. We haven't seen each other since then.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4"/>
          <p:cNvSpPr>
            <a:spLocks noChangeArrowheads="1"/>
          </p:cNvSpPr>
          <p:nvPr/>
        </p:nvSpPr>
        <p:spPr bwMode="auto">
          <a:xfrm>
            <a:off x="609600" y="1047750"/>
            <a:ext cx="8077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3605" indent="-9036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Sandy</a:t>
            </a:r>
            <a:r>
              <a: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you were still in primary school then. So how do you keep in touch with each other?</a:t>
            </a:r>
            <a:endParaRPr lang="zh-CN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3605" indent="-9036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Millie</a:t>
            </a:r>
            <a:r>
              <a: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We mainly communicate by email. The Internet makes communication much easier.</a:t>
            </a:r>
            <a:endParaRPr lang="zh-CN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3605" indent="-9036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Sandy</a:t>
            </a:r>
            <a:r>
              <a: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Exactly.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9788" y="941388"/>
            <a:ext cx="7385050" cy="5635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6387" name="TextBox 39"/>
          <p:cNvSpPr txBox="1">
            <a:spLocks noChangeArrowheads="1"/>
          </p:cNvSpPr>
          <p:nvPr/>
        </p:nvSpPr>
        <p:spPr bwMode="auto">
          <a:xfrm>
            <a:off x="2617788" y="928688"/>
            <a:ext cx="558641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keep in touch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保持联系</a:t>
            </a:r>
          </a:p>
        </p:txBody>
      </p:sp>
      <p:sp>
        <p:nvSpPr>
          <p:cNvPr id="16388" name="AutoShape 2"/>
          <p:cNvSpPr>
            <a:spLocks noChangeArrowheads="1"/>
          </p:cNvSpPr>
          <p:nvPr/>
        </p:nvSpPr>
        <p:spPr bwMode="gray">
          <a:xfrm flipH="1">
            <a:off x="850900" y="104298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9" name="文本框 24"/>
          <p:cNvSpPr txBox="1">
            <a:spLocks noChangeArrowheads="1"/>
          </p:cNvSpPr>
          <p:nvPr/>
        </p:nvSpPr>
        <p:spPr bwMode="auto">
          <a:xfrm>
            <a:off x="952500" y="960438"/>
            <a:ext cx="133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104616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1" name="TextBox 39"/>
          <p:cNvSpPr txBox="1">
            <a:spLocks noChangeArrowheads="1"/>
          </p:cNvSpPr>
          <p:nvPr/>
        </p:nvSpPr>
        <p:spPr bwMode="auto">
          <a:xfrm>
            <a:off x="990600" y="3035300"/>
            <a:ext cx="11430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19200" y="1657350"/>
            <a:ext cx="670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you and your brother keep in touch?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你和你弟弟保持联系吗？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752600" y="2954338"/>
            <a:ext cx="617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keep in touch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同义短语为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stay in touch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，其反义短语为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out of touch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失去联系。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空模板</Template>
  <TotalTime>0</TotalTime>
  <Words>1412</Words>
  <Application>Microsoft Office PowerPoint</Application>
  <PresentationFormat>全屏显示(16:9)</PresentationFormat>
  <Paragraphs>163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2023-01-16T15:03:18Z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9630F1EE259B48169623F2F41D45ECC9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