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07" r:id="rId2"/>
    <p:sldId id="319" r:id="rId3"/>
    <p:sldId id="320" r:id="rId4"/>
    <p:sldId id="283" r:id="rId5"/>
    <p:sldId id="306" r:id="rId6"/>
    <p:sldId id="308" r:id="rId7"/>
    <p:sldId id="284" r:id="rId8"/>
    <p:sldId id="317" r:id="rId9"/>
    <p:sldId id="311" r:id="rId10"/>
    <p:sldId id="312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15" r:id="rId23"/>
    <p:sldId id="313" r:id="rId24"/>
    <p:sldId id="332" r:id="rId25"/>
    <p:sldId id="333" r:id="rId26"/>
    <p:sldId id="314" r:id="rId27"/>
    <p:sldId id="318" r:id="rId28"/>
    <p:sldId id="304" r:id="rId29"/>
  </p:sldIdLst>
  <p:sldSz cx="9144000" cy="6858000" type="screen4x3"/>
  <p:notesSz cx="9144000" cy="6858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6600FF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9" autoAdjust="0"/>
    <p:restoredTop sz="97980" autoAdjust="0"/>
  </p:normalViewPr>
  <p:slideViewPr>
    <p:cSldViewPr snapToGrid="0">
      <p:cViewPr varScale="1">
        <p:scale>
          <a:sx n="113" d="100"/>
          <a:sy n="113" d="100"/>
        </p:scale>
        <p:origin x="-17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52.emf"/><Relationship Id="rId1" Type="http://schemas.openxmlformats.org/officeDocument/2006/relationships/image" Target="../media/image51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2" Type="http://schemas.openxmlformats.org/officeDocument/2006/relationships/image" Target="../media/image55.emf"/><Relationship Id="rId1" Type="http://schemas.openxmlformats.org/officeDocument/2006/relationships/image" Target="../media/image54.emf"/><Relationship Id="rId4" Type="http://schemas.openxmlformats.org/officeDocument/2006/relationships/image" Target="../media/image57.e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emf"/><Relationship Id="rId3" Type="http://schemas.openxmlformats.org/officeDocument/2006/relationships/image" Target="../media/image60.emf"/><Relationship Id="rId7" Type="http://schemas.openxmlformats.org/officeDocument/2006/relationships/image" Target="../media/image64.emf"/><Relationship Id="rId2" Type="http://schemas.openxmlformats.org/officeDocument/2006/relationships/image" Target="../media/image59.emf"/><Relationship Id="rId1" Type="http://schemas.openxmlformats.org/officeDocument/2006/relationships/image" Target="../media/image58.emf"/><Relationship Id="rId6" Type="http://schemas.openxmlformats.org/officeDocument/2006/relationships/image" Target="../media/image63.emf"/><Relationship Id="rId5" Type="http://schemas.openxmlformats.org/officeDocument/2006/relationships/image" Target="../media/image62.emf"/><Relationship Id="rId4" Type="http://schemas.openxmlformats.org/officeDocument/2006/relationships/image" Target="../media/image61.emf"/><Relationship Id="rId9" Type="http://schemas.openxmlformats.org/officeDocument/2006/relationships/image" Target="../media/image66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emf"/><Relationship Id="rId7" Type="http://schemas.openxmlformats.org/officeDocument/2006/relationships/image" Target="../media/image78.wmf"/><Relationship Id="rId2" Type="http://schemas.openxmlformats.org/officeDocument/2006/relationships/image" Target="../media/image73.emf"/><Relationship Id="rId1" Type="http://schemas.openxmlformats.org/officeDocument/2006/relationships/image" Target="../media/image72.emf"/><Relationship Id="rId6" Type="http://schemas.openxmlformats.org/officeDocument/2006/relationships/image" Target="../media/image77.emf"/><Relationship Id="rId5" Type="http://schemas.openxmlformats.org/officeDocument/2006/relationships/image" Target="../media/image76.emf"/><Relationship Id="rId4" Type="http://schemas.openxmlformats.org/officeDocument/2006/relationships/image" Target="../media/image75.e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emf"/><Relationship Id="rId3" Type="http://schemas.openxmlformats.org/officeDocument/2006/relationships/image" Target="../media/image81.emf"/><Relationship Id="rId7" Type="http://schemas.openxmlformats.org/officeDocument/2006/relationships/image" Target="../media/image85.emf"/><Relationship Id="rId2" Type="http://schemas.openxmlformats.org/officeDocument/2006/relationships/image" Target="../media/image80.emf"/><Relationship Id="rId1" Type="http://schemas.openxmlformats.org/officeDocument/2006/relationships/image" Target="../media/image79.emf"/><Relationship Id="rId6" Type="http://schemas.openxmlformats.org/officeDocument/2006/relationships/image" Target="../media/image84.emf"/><Relationship Id="rId5" Type="http://schemas.openxmlformats.org/officeDocument/2006/relationships/image" Target="../media/image83.emf"/><Relationship Id="rId4" Type="http://schemas.openxmlformats.org/officeDocument/2006/relationships/image" Target="../media/image82.emf"/><Relationship Id="rId9" Type="http://schemas.openxmlformats.org/officeDocument/2006/relationships/image" Target="../media/image87.e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emf"/><Relationship Id="rId2" Type="http://schemas.openxmlformats.org/officeDocument/2006/relationships/image" Target="../media/image90.emf"/><Relationship Id="rId1" Type="http://schemas.openxmlformats.org/officeDocument/2006/relationships/image" Target="../media/image89.emf"/><Relationship Id="rId5" Type="http://schemas.openxmlformats.org/officeDocument/2006/relationships/image" Target="../media/image93.emf"/><Relationship Id="rId4" Type="http://schemas.openxmlformats.org/officeDocument/2006/relationships/image" Target="../media/image92.e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emf"/><Relationship Id="rId2" Type="http://schemas.openxmlformats.org/officeDocument/2006/relationships/image" Target="../media/image96.emf"/><Relationship Id="rId1" Type="http://schemas.openxmlformats.org/officeDocument/2006/relationships/image" Target="../media/image9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emf"/><Relationship Id="rId2" Type="http://schemas.openxmlformats.org/officeDocument/2006/relationships/image" Target="../media/image99.emf"/><Relationship Id="rId1" Type="http://schemas.openxmlformats.org/officeDocument/2006/relationships/image" Target="../media/image98.emf"/><Relationship Id="rId5" Type="http://schemas.openxmlformats.org/officeDocument/2006/relationships/image" Target="../media/image102.emf"/><Relationship Id="rId4" Type="http://schemas.openxmlformats.org/officeDocument/2006/relationships/image" Target="../media/image101.e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4.emf"/><Relationship Id="rId1" Type="http://schemas.openxmlformats.org/officeDocument/2006/relationships/image" Target="../media/image103.e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7.emf"/><Relationship Id="rId1" Type="http://schemas.openxmlformats.org/officeDocument/2006/relationships/image" Target="../media/image106.e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emf"/><Relationship Id="rId2" Type="http://schemas.openxmlformats.org/officeDocument/2006/relationships/image" Target="../media/image109.emf"/><Relationship Id="rId1" Type="http://schemas.openxmlformats.org/officeDocument/2006/relationships/image" Target="../media/image108.emf"/><Relationship Id="rId4" Type="http://schemas.openxmlformats.org/officeDocument/2006/relationships/image" Target="../media/image1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image" Target="../media/image26.emf"/><Relationship Id="rId4" Type="http://schemas.openxmlformats.org/officeDocument/2006/relationships/image" Target="../media/image29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emf"/><Relationship Id="rId1" Type="http://schemas.openxmlformats.org/officeDocument/2006/relationships/image" Target="../media/image32.emf"/><Relationship Id="rId6" Type="http://schemas.openxmlformats.org/officeDocument/2006/relationships/image" Target="../media/image37.wmf"/><Relationship Id="rId5" Type="http://schemas.openxmlformats.org/officeDocument/2006/relationships/image" Target="../media/image36.emf"/><Relationship Id="rId4" Type="http://schemas.openxmlformats.org/officeDocument/2006/relationships/image" Target="../media/image3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55C133C-A2A8-436F-8303-DFC54E713E7E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1D53300-3049-4CA7-8442-18C78DBFE8F7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892D86E-84DB-464E-998F-34424BB1C72F}" type="slidenum">
              <a:rPr lang="en-US" altLang="zh-CN" smtClean="0"/>
              <a:t>28</a:t>
            </a:fld>
            <a:endParaRPr lang="en-US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emf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6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8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e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10" Type="http://schemas.openxmlformats.org/officeDocument/2006/relationships/image" Target="../media/image35.emf"/><Relationship Id="rId4" Type="http://schemas.openxmlformats.org/officeDocument/2006/relationships/image" Target="../media/image32.e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46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5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49.png"/><Relationship Id="rId4" Type="http://schemas.openxmlformats.org/officeDocument/2006/relationships/image" Target="../media/image47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e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2.e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51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e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5.emf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57.emf"/><Relationship Id="rId4" Type="http://schemas.openxmlformats.org/officeDocument/2006/relationships/image" Target="../media/image54.emf"/><Relationship Id="rId9" Type="http://schemas.openxmlformats.org/officeDocument/2006/relationships/oleObject" Target="../embeddings/oleObject5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emf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65.e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62.emf"/><Relationship Id="rId1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4.emf"/><Relationship Id="rId20" Type="http://schemas.openxmlformats.org/officeDocument/2006/relationships/image" Target="../media/image66.e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9.e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10" Type="http://schemas.openxmlformats.org/officeDocument/2006/relationships/image" Target="../media/image61.emf"/><Relationship Id="rId19" Type="http://schemas.openxmlformats.org/officeDocument/2006/relationships/oleObject" Target="../embeddings/oleObject59.bin"/><Relationship Id="rId4" Type="http://schemas.openxmlformats.org/officeDocument/2006/relationships/image" Target="../media/image58.e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63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7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70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6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emf"/><Relationship Id="rId13" Type="http://schemas.openxmlformats.org/officeDocument/2006/relationships/oleObject" Target="../embeddings/oleObject70.bin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76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8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3.e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71.bin"/><Relationship Id="rId10" Type="http://schemas.openxmlformats.org/officeDocument/2006/relationships/image" Target="../media/image75.emf"/><Relationship Id="rId4" Type="http://schemas.openxmlformats.org/officeDocument/2006/relationships/image" Target="../media/image72.e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77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emf"/><Relationship Id="rId13" Type="http://schemas.openxmlformats.org/officeDocument/2006/relationships/oleObject" Target="../embeddings/oleObject77.bin"/><Relationship Id="rId18" Type="http://schemas.openxmlformats.org/officeDocument/2006/relationships/image" Target="../media/image86.e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83.emf"/><Relationship Id="rId17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5.emf"/><Relationship Id="rId20" Type="http://schemas.openxmlformats.org/officeDocument/2006/relationships/image" Target="../media/image87.e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0.emf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78.bin"/><Relationship Id="rId10" Type="http://schemas.openxmlformats.org/officeDocument/2006/relationships/image" Target="../media/image82.emf"/><Relationship Id="rId19" Type="http://schemas.openxmlformats.org/officeDocument/2006/relationships/oleObject" Target="../embeddings/oleObject80.bin"/><Relationship Id="rId4" Type="http://schemas.openxmlformats.org/officeDocument/2006/relationships/image" Target="../media/image79.emf"/><Relationship Id="rId9" Type="http://schemas.openxmlformats.org/officeDocument/2006/relationships/oleObject" Target="../embeddings/oleObject75.bin"/><Relationship Id="rId14" Type="http://schemas.openxmlformats.org/officeDocument/2006/relationships/image" Target="../media/image84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emf"/><Relationship Id="rId13" Type="http://schemas.openxmlformats.org/officeDocument/2006/relationships/image" Target="../media/image94.png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3.bin"/><Relationship Id="rId12" Type="http://schemas.openxmlformats.org/officeDocument/2006/relationships/image" Target="../media/image9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90.emf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82.bin"/><Relationship Id="rId10" Type="http://schemas.openxmlformats.org/officeDocument/2006/relationships/image" Target="../media/image92.emf"/><Relationship Id="rId4" Type="http://schemas.openxmlformats.org/officeDocument/2006/relationships/image" Target="../media/image89.emf"/><Relationship Id="rId9" Type="http://schemas.openxmlformats.org/officeDocument/2006/relationships/oleObject" Target="../embeddings/oleObject84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emf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96.emf"/><Relationship Id="rId5" Type="http://schemas.openxmlformats.org/officeDocument/2006/relationships/oleObject" Target="../embeddings/oleObject87.bin"/><Relationship Id="rId4" Type="http://schemas.openxmlformats.org/officeDocument/2006/relationships/image" Target="../media/image95.e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emf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1.bin"/><Relationship Id="rId12" Type="http://schemas.openxmlformats.org/officeDocument/2006/relationships/image" Target="../media/image10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99.emf"/><Relationship Id="rId11" Type="http://schemas.openxmlformats.org/officeDocument/2006/relationships/oleObject" Target="../embeddings/oleObject93.bin"/><Relationship Id="rId5" Type="http://schemas.openxmlformats.org/officeDocument/2006/relationships/oleObject" Target="../embeddings/oleObject90.bin"/><Relationship Id="rId10" Type="http://schemas.openxmlformats.org/officeDocument/2006/relationships/image" Target="../media/image101.emf"/><Relationship Id="rId4" Type="http://schemas.openxmlformats.org/officeDocument/2006/relationships/image" Target="../media/image98.emf"/><Relationship Id="rId9" Type="http://schemas.openxmlformats.org/officeDocument/2006/relationships/oleObject" Target="../embeddings/oleObject9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GIF"/><Relationship Id="rId7" Type="http://schemas.openxmlformats.org/officeDocument/2006/relationships/image" Target="../media/image10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95.bin"/><Relationship Id="rId5" Type="http://schemas.openxmlformats.org/officeDocument/2006/relationships/image" Target="../media/image103.emf"/><Relationship Id="rId4" Type="http://schemas.openxmlformats.org/officeDocument/2006/relationships/oleObject" Target="../embeddings/oleObject94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GIF"/><Relationship Id="rId7" Type="http://schemas.openxmlformats.org/officeDocument/2006/relationships/image" Target="../media/image10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97.bin"/><Relationship Id="rId5" Type="http://schemas.openxmlformats.org/officeDocument/2006/relationships/image" Target="../media/image106.emf"/><Relationship Id="rId4" Type="http://schemas.openxmlformats.org/officeDocument/2006/relationships/oleObject" Target="../embeddings/oleObject96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09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99.bin"/><Relationship Id="rId11" Type="http://schemas.openxmlformats.org/officeDocument/2006/relationships/image" Target="../media/image111.emf"/><Relationship Id="rId5" Type="http://schemas.openxmlformats.org/officeDocument/2006/relationships/image" Target="../media/image108.emf"/><Relationship Id="rId10" Type="http://schemas.openxmlformats.org/officeDocument/2006/relationships/oleObject" Target="../embeddings/oleObject101.bin"/><Relationship Id="rId4" Type="http://schemas.openxmlformats.org/officeDocument/2006/relationships/oleObject" Target="../embeddings/oleObject98.bin"/><Relationship Id="rId9" Type="http://schemas.openxmlformats.org/officeDocument/2006/relationships/image" Target="../media/image110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1.jpeg"/><Relationship Id="rId4" Type="http://schemas.openxmlformats.org/officeDocument/2006/relationships/image" Target="../media/image7.emf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6.png"/><Relationship Id="rId4" Type="http://schemas.openxmlformats.org/officeDocument/2006/relationships/image" Target="../media/image15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24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1.e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emf"/><Relationship Id="rId20" Type="http://schemas.openxmlformats.org/officeDocument/2006/relationships/image" Target="../media/image25.e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e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20.e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17.e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22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e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9.emf"/><Relationship Id="rId4" Type="http://schemas.openxmlformats.org/officeDocument/2006/relationships/image" Target="../media/image26.emf"/><Relationship Id="rId9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0" y="184679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4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3.3 </a:t>
            </a:r>
            <a:r>
              <a:rPr lang="zh-CN" altLang="en-US" sz="4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r>
              <a:rPr lang="zh-CN" altLang="en-US" sz="4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式的乘法与除法</a:t>
            </a:r>
          </a:p>
        </p:txBody>
      </p:sp>
      <p:pic>
        <p:nvPicPr>
          <p:cNvPr id="25603" name="Picture 6" descr="2008111711070098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4892" y="3411538"/>
            <a:ext cx="3124200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0" y="5483412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Rectangle 3"/>
          <p:cNvGraphicFramePr>
            <a:graphicFrameLocks noGrp="1"/>
          </p:cNvGraphicFramePr>
          <p:nvPr>
            <p:ph sz="quarter" idx="4294967295"/>
          </p:nvPr>
        </p:nvGraphicFramePr>
        <p:xfrm>
          <a:off x="0" y="2894013"/>
          <a:ext cx="0" cy="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公式" r:id="rId3" imgW="0" imgH="0" progId="Equation.3">
                  <p:embed/>
                </p:oleObj>
              </mc:Choice>
              <mc:Fallback>
                <p:oleObj name="公式" r:id="rId3" imgW="0" imgH="0" progId="Equation.3">
                  <p:embed/>
                  <p:pic>
                    <p:nvPicPr>
                      <p:cNvPr id="0" name="Rectangle 3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894013"/>
                        <a:ext cx="0" cy="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Rectangle 4"/>
          <p:cNvGraphicFramePr>
            <a:graphicFrameLocks noGrp="1"/>
          </p:cNvGraphicFramePr>
          <p:nvPr>
            <p:ph sz="quarter" idx="4294967295"/>
          </p:nvPr>
        </p:nvGraphicFramePr>
        <p:xfrm>
          <a:off x="9144000" y="2894013"/>
          <a:ext cx="0" cy="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公式" r:id="rId4" imgW="0" imgH="0" progId="Equation.3">
                  <p:embed/>
                </p:oleObj>
              </mc:Choice>
              <mc:Fallback>
                <p:oleObj name="公式" r:id="rId4" imgW="0" imgH="0" progId="Equation.3">
                  <p:embed/>
                  <p:pic>
                    <p:nvPicPr>
                      <p:cNvPr id="0" name="Rectangle 4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0" y="2894013"/>
                        <a:ext cx="0" cy="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0" y="1746250"/>
          <a:ext cx="4643438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公式" r:id="rId5" imgW="3302000" imgH="1155700" progId="Equation.3">
                  <p:embed/>
                </p:oleObj>
              </mc:Choice>
              <mc:Fallback>
                <p:oleObj name="公式" r:id="rId5" imgW="3302000" imgH="1155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46250"/>
                        <a:ext cx="4643438" cy="161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4" name="Object 8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0" y="3806825"/>
          <a:ext cx="4921250" cy="172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Equation" r:id="rId7" imgW="5219700" imgH="1828800" progId="Equation.DSMT4">
                  <p:embed/>
                </p:oleObj>
              </mc:Choice>
              <mc:Fallback>
                <p:oleObj name="Equation" r:id="rId7" imgW="5219700" imgH="1828800" progId="Equation.DSMT4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806825"/>
                        <a:ext cx="4921250" cy="172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739775" y="1876425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</a:rPr>
              <a:t>计算：</a:t>
            </a:r>
          </a:p>
        </p:txBody>
      </p:sp>
      <p:sp>
        <p:nvSpPr>
          <p:cNvPr id="8200" name="Rectangle 108"/>
          <p:cNvSpPr>
            <a:spLocks noChangeArrowheads="1"/>
          </p:cNvSpPr>
          <p:nvPr/>
        </p:nvSpPr>
        <p:spPr bwMode="auto">
          <a:xfrm>
            <a:off x="868363" y="833438"/>
            <a:ext cx="40767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【</a:t>
            </a:r>
            <a:r>
              <a:rPr lang="zh-CN" altLang="en-US" sz="2800" b="1">
                <a:solidFill>
                  <a:srgbClr val="FF0000"/>
                </a:solidFill>
              </a:rPr>
              <a:t>跟踪训练</a:t>
            </a:r>
            <a:r>
              <a:rPr lang="en-US" altLang="zh-CN" sz="2800" b="1">
                <a:solidFill>
                  <a:srgbClr val="FF0000"/>
                </a:solidFill>
              </a:rPr>
              <a:t>】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612775" y="1766888"/>
            <a:ext cx="8316913" cy="392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【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例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3】“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丰收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号”小麦的试验田是边长为</a:t>
            </a:r>
            <a:r>
              <a:rPr lang="en-US" altLang="zh-CN" sz="2400" b="1" i="1" dirty="0">
                <a:solidFill>
                  <a:srgbClr val="0000FF"/>
                </a:solidFill>
                <a:latin typeface="宋体" panose="02010600030101010101" pitchFamily="2" charset="-122"/>
              </a:rPr>
              <a:t>a 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m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的正方形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去掉一个边长为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en-US" altLang="zh-CN" sz="2400" b="1" i="1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m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的正方形蓄水池后余下的部分，“丰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收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号”小麦的试验田是边长为（</a:t>
            </a:r>
            <a:r>
              <a:rPr lang="en-US" altLang="zh-CN" sz="2400" b="1" i="1" dirty="0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）</a:t>
            </a:r>
            <a:r>
              <a:rPr lang="en-US" sz="2400" b="1" i="1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m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的正方形，两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块试验田的小麦都收获了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500kg.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）哪种小麦的单位面积产量高？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）高的单位面积产量是低的单位面积产量的多少倍？</a:t>
            </a:r>
          </a:p>
        </p:txBody>
      </p:sp>
      <p:sp>
        <p:nvSpPr>
          <p:cNvPr id="27651" name="Rectangle 7"/>
          <p:cNvSpPr>
            <a:spLocks noChangeArrowheads="1"/>
          </p:cNvSpPr>
          <p:nvPr/>
        </p:nvSpPr>
        <p:spPr bwMode="auto">
          <a:xfrm>
            <a:off x="571500" y="985838"/>
            <a:ext cx="31146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【</a:t>
            </a:r>
            <a:r>
              <a:rPr lang="zh-CN" altLang="en-US" sz="2800" b="1">
                <a:solidFill>
                  <a:srgbClr val="FF0000"/>
                </a:solidFill>
              </a:rPr>
              <a:t>例题</a:t>
            </a:r>
            <a:r>
              <a:rPr lang="en-US" altLang="zh-CN" sz="2800" b="1">
                <a:solidFill>
                  <a:srgbClr val="FF0000"/>
                </a:solidFill>
              </a:rPr>
              <a:t>】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13"/>
          <p:cNvSpPr>
            <a:spLocks noChangeArrowheads="1"/>
          </p:cNvSpPr>
          <p:nvPr/>
        </p:nvSpPr>
        <p:spPr bwMode="auto">
          <a:xfrm>
            <a:off x="758825" y="2716213"/>
            <a:ext cx="7081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∵0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＜（</a:t>
            </a:r>
            <a:r>
              <a:rPr lang="en-US" altLang="zh-CN" sz="2400" b="1" i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a</a:t>
            </a:r>
            <a:r>
              <a:rPr lang="zh-CN" altLang="en-US" sz="2400" b="1" i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－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1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）</a:t>
            </a:r>
            <a:r>
              <a:rPr lang="en-US" altLang="zh-CN" sz="2400" b="1" baseline="30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＜ </a:t>
            </a:r>
            <a:r>
              <a:rPr lang="en-US" altLang="zh-CN" sz="2400" b="1" i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a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 </a:t>
            </a:r>
            <a:r>
              <a:rPr lang="en-US" altLang="zh-CN" sz="2400" b="1" baseline="30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－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1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，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239838" y="3182938"/>
          <a:ext cx="661987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r:id="rId3" imgW="520700" imgH="495300" progId="Equation.DSMT4">
                  <p:embed/>
                </p:oleObj>
              </mc:Choice>
              <mc:Fallback>
                <p:oleObj r:id="rId3" imgW="520700" imgH="4953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838" y="3182938"/>
                        <a:ext cx="661987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2300288" y="3187700"/>
          <a:ext cx="91281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r:id="rId5" imgW="762000" imgH="558800" progId="Equation.DSMT4">
                  <p:embed/>
                </p:oleObj>
              </mc:Choice>
              <mc:Fallback>
                <p:oleObj r:id="rId5" imgW="762000" imgH="558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3187700"/>
                        <a:ext cx="912812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870075" y="3379788"/>
          <a:ext cx="36988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r:id="rId7" imgW="153035" imgH="153035" progId="Equation.DSMT4">
                  <p:embed/>
                </p:oleObj>
              </mc:Choice>
              <mc:Fallback>
                <p:oleObj r:id="rId7" imgW="153035" imgH="15303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0075" y="3379788"/>
                        <a:ext cx="36988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Rectangle 14"/>
          <p:cNvSpPr>
            <a:spLocks noChangeArrowheads="1"/>
          </p:cNvSpPr>
          <p:nvPr/>
        </p:nvSpPr>
        <p:spPr bwMode="auto">
          <a:xfrm>
            <a:off x="3195638" y="3213100"/>
            <a:ext cx="6059487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  <a:ea typeface="楷体_GB2312" pitchFamily="49" charset="-122"/>
              </a:rPr>
              <a:t>∴“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丰收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号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小麦的单位面积产量高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.</a:t>
            </a:r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815975" y="4056063"/>
          <a:ext cx="5573713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r:id="rId9" imgW="5994400" imgH="927100" progId="Equation.DSMT4">
                  <p:embed/>
                </p:oleObj>
              </mc:Choice>
              <mc:Fallback>
                <p:oleObj r:id="rId9" imgW="5994400" imgH="927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975" y="4056063"/>
                        <a:ext cx="5573713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Rectangle 17"/>
          <p:cNvSpPr>
            <a:spLocks noChangeArrowheads="1"/>
          </p:cNvSpPr>
          <p:nvPr/>
        </p:nvSpPr>
        <p:spPr bwMode="auto">
          <a:xfrm>
            <a:off x="717550" y="4873625"/>
            <a:ext cx="7631113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9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∴</a:t>
            </a: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  <a:ea typeface="楷体_GB2312" pitchFamily="49" charset="-122"/>
              </a:rPr>
              <a:t>“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丰收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号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小麦的单位面积产量是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ea typeface="楷体_GB2312" pitchFamily="49" charset="-122"/>
              </a:rPr>
              <a:t>“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丰收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号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小麦的单位面积产量的     倍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.</a:t>
            </a:r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3354388" y="5721350"/>
          <a:ext cx="592137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r:id="rId11" imgW="431800" imgH="495300" progId="Equation.DSMT4">
                  <p:embed/>
                </p:oleObj>
              </mc:Choice>
              <mc:Fallback>
                <p:oleObj r:id="rId11" imgW="431800" imgH="495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4388" y="5721350"/>
                        <a:ext cx="592137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8" name="Rectangle 18"/>
          <p:cNvSpPr>
            <a:spLocks noChangeArrowheads="1"/>
          </p:cNvSpPr>
          <p:nvPr/>
        </p:nvSpPr>
        <p:spPr bwMode="auto">
          <a:xfrm>
            <a:off x="631825" y="323215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∴</a:t>
            </a:r>
            <a:r>
              <a: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sp>
        <p:nvSpPr>
          <p:cNvPr id="9229" name="Text Box 5"/>
          <p:cNvSpPr txBox="1">
            <a:spLocks noChangeArrowheads="1"/>
          </p:cNvSpPr>
          <p:nvPr/>
        </p:nvSpPr>
        <p:spPr bwMode="auto">
          <a:xfrm>
            <a:off x="760413" y="839788"/>
            <a:ext cx="8710612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解：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1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）</a:t>
            </a:r>
            <a:r>
              <a:rPr lang="zh-CN" altLang="en-US" sz="2000" b="1">
                <a:solidFill>
                  <a:srgbClr val="FF0000"/>
                </a:solidFill>
                <a:ea typeface="楷体_GB2312" pitchFamily="49" charset="-122"/>
                <a:sym typeface="Wingdings" panose="05000000000000000000" pitchFamily="2" charset="2"/>
              </a:rPr>
              <a:t>“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丰收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1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号</a:t>
            </a:r>
            <a:r>
              <a:rPr lang="zh-CN" altLang="en-US" sz="2400" b="1">
                <a:solidFill>
                  <a:srgbClr val="FF0000"/>
                </a:solidFill>
                <a:ea typeface="楷体_GB2312" pitchFamily="49" charset="-122"/>
                <a:sym typeface="Wingdings" panose="05000000000000000000" pitchFamily="2" charset="2"/>
              </a:rPr>
              <a:t>”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小麦的试验田面积是（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a</a:t>
            </a:r>
            <a:r>
              <a:rPr lang="en-US" altLang="zh-CN" sz="2400" b="1" baseline="30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-1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）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m</a:t>
            </a:r>
            <a:r>
              <a:rPr lang="en-US" altLang="zh-CN" sz="2400" b="1">
                <a:solidFill>
                  <a:srgbClr val="FF0000"/>
                </a:solidFill>
                <a:ea typeface="楷体_GB2312" pitchFamily="49" charset="-122"/>
                <a:sym typeface="Wingdings" panose="05000000000000000000" pitchFamily="2" charset="2"/>
              </a:rPr>
              <a:t>²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，单位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面积产量是      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kg/m</a:t>
            </a:r>
            <a:r>
              <a:rPr lang="en-US" altLang="zh-CN" sz="2400" b="1" baseline="30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；</a:t>
            </a:r>
            <a:r>
              <a:rPr lang="zh-CN" altLang="en-US" sz="2400" b="1">
                <a:solidFill>
                  <a:srgbClr val="FF0000"/>
                </a:solidFill>
                <a:ea typeface="楷体_GB2312" pitchFamily="49" charset="-122"/>
                <a:sym typeface="Wingdings" panose="05000000000000000000" pitchFamily="2" charset="2"/>
              </a:rPr>
              <a:t>“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丰收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号</a:t>
            </a:r>
            <a:r>
              <a:rPr lang="zh-CN" altLang="en-US" sz="2400" b="1">
                <a:solidFill>
                  <a:srgbClr val="FF0000"/>
                </a:solidFill>
                <a:ea typeface="楷体_GB2312" pitchFamily="49" charset="-122"/>
                <a:sym typeface="Wingdings" panose="05000000000000000000" pitchFamily="2" charset="2"/>
              </a:rPr>
              <a:t>”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小麦的试验田面积是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a-1)</a:t>
            </a:r>
            <a:r>
              <a:rPr lang="en-US" altLang="zh-CN" sz="2400" b="1" baseline="30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2 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m</a:t>
            </a:r>
            <a:r>
              <a:rPr lang="en-US" altLang="zh-CN" sz="2400" b="1" baseline="30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，单位面积产量是       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kg/m</a:t>
            </a:r>
            <a:r>
              <a:rPr lang="en-US" altLang="zh-CN" sz="2400" b="1" baseline="30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.</a:t>
            </a:r>
            <a:endParaRPr lang="en-US" altLang="zh-CN" sz="2400" b="1" baseline="30000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2457450" y="1446213"/>
          <a:ext cx="622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r:id="rId13" imgW="622935" imgH="610235" progId="Equation.DSMT4">
                  <p:embed/>
                </p:oleObj>
              </mc:Choice>
              <mc:Fallback>
                <p:oleObj r:id="rId13" imgW="622935" imgH="61023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450" y="1446213"/>
                        <a:ext cx="6223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4781550" y="2036763"/>
          <a:ext cx="7874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0" r:id="rId15" imgW="788670" imgH="661035" progId="Equation.DSMT4">
                  <p:embed/>
                </p:oleObj>
              </mc:Choice>
              <mc:Fallback>
                <p:oleObj r:id="rId15" imgW="788670" imgH="661035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1550" y="2036763"/>
                        <a:ext cx="7874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Text Box 2"/>
          <p:cNvSpPr txBox="1">
            <a:spLocks noChangeArrowheads="1"/>
          </p:cNvSpPr>
          <p:nvPr/>
        </p:nvSpPr>
        <p:spPr bwMode="auto">
          <a:xfrm>
            <a:off x="857250" y="735013"/>
            <a:ext cx="7162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CC00FF"/>
                </a:solidFill>
                <a:latin typeface="Verdana" panose="020B0604030504040204" pitchFamily="34" charset="0"/>
              </a:rPr>
              <a:t>观察、思考:</a:t>
            </a: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600200" y="1143000"/>
          <a:ext cx="103822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r:id="rId3" imgW="355600" imgH="470535" progId="Equation.3">
                  <p:embed/>
                </p:oleObj>
              </mc:Choice>
              <mc:Fallback>
                <p:oleObj r:id="rId3" imgW="355600" imgH="47053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143000"/>
                        <a:ext cx="1038225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616075" y="2362200"/>
          <a:ext cx="100012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r:id="rId5" imgW="343535" imgH="470535" progId="Equation.3">
                  <p:embed/>
                </p:oleObj>
              </mc:Choice>
              <mc:Fallback>
                <p:oleObj r:id="rId5" imgW="343535" imgH="47053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075" y="2362200"/>
                        <a:ext cx="1000125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1633538" y="3733800"/>
          <a:ext cx="110966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name="Equation" r:id="rId7" imgW="381000" imgH="469900" progId="Equation.DSMT4">
                  <p:embed/>
                </p:oleObj>
              </mc:Choice>
              <mc:Fallback>
                <p:oleObj name="Equation" r:id="rId7" imgW="381000" imgH="4699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3538" y="3733800"/>
                        <a:ext cx="1109662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5"/>
          <p:cNvGraphicFramePr>
            <a:graphicFrameLocks noChangeAspect="1"/>
          </p:cNvGraphicFramePr>
          <p:nvPr/>
        </p:nvGraphicFramePr>
        <p:xfrm>
          <a:off x="1624013" y="5256213"/>
          <a:ext cx="1030287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name="Equation" r:id="rId9" imgW="355600" imgH="469900" progId="Equation.DSMT4">
                  <p:embed/>
                </p:oleObj>
              </mc:Choice>
              <mc:Fallback>
                <p:oleObj name="Equation" r:id="rId9" imgW="355600" imgH="4699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3" y="5256213"/>
                        <a:ext cx="1030287" cy="136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6"/>
          <p:cNvGraphicFramePr>
            <a:graphicFrameLocks noChangeAspect="1"/>
          </p:cNvGraphicFramePr>
          <p:nvPr/>
        </p:nvGraphicFramePr>
        <p:xfrm>
          <a:off x="2590800" y="1219200"/>
          <a:ext cx="3581400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r:id="rId11" imgW="1195070" imgH="419735" progId="Equation.3">
                  <p:embed/>
                </p:oleObj>
              </mc:Choice>
              <mc:Fallback>
                <p:oleObj r:id="rId11" imgW="1195070" imgH="41973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219200"/>
                        <a:ext cx="3581400" cy="125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7"/>
          <p:cNvGraphicFramePr>
            <a:graphicFrameLocks noChangeAspect="1"/>
          </p:cNvGraphicFramePr>
          <p:nvPr/>
        </p:nvGraphicFramePr>
        <p:xfrm>
          <a:off x="2628900" y="2438400"/>
          <a:ext cx="2857500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5" r:id="rId13" imgW="953135" imgH="419100" progId="Equation.3">
                  <p:embed/>
                </p:oleObj>
              </mc:Choice>
              <mc:Fallback>
                <p:oleObj r:id="rId13" imgW="953135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900" y="2438400"/>
                        <a:ext cx="2857500" cy="125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8"/>
          <p:cNvGraphicFramePr>
            <a:graphicFrameLocks noChangeAspect="1"/>
          </p:cNvGraphicFramePr>
          <p:nvPr/>
        </p:nvGraphicFramePr>
        <p:xfrm>
          <a:off x="2667000" y="3810000"/>
          <a:ext cx="3962400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r:id="rId15" imgW="1321435" imgH="419100" progId="Equation.3">
                  <p:embed/>
                </p:oleObj>
              </mc:Choice>
              <mc:Fallback>
                <p:oleObj r:id="rId15" imgW="1321435" imgH="419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810000"/>
                        <a:ext cx="3962400" cy="125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Object 9"/>
          <p:cNvGraphicFramePr>
            <a:graphicFrameLocks noChangeAspect="1"/>
          </p:cNvGraphicFramePr>
          <p:nvPr/>
        </p:nvGraphicFramePr>
        <p:xfrm>
          <a:off x="2646363" y="5281613"/>
          <a:ext cx="3878262" cy="132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Equation" r:id="rId17" imgW="1231265" imgH="419100" progId="Equation.DSMT4">
                  <p:embed/>
                </p:oleObj>
              </mc:Choice>
              <mc:Fallback>
                <p:oleObj name="Equation" r:id="rId17" imgW="1231265" imgH="4191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363" y="5281613"/>
                        <a:ext cx="3878262" cy="1322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642100" y="1876425"/>
            <a:ext cx="2501900" cy="262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333399"/>
                </a:solidFill>
                <a:latin typeface="Times New Roman" panose="02020603050405020304" pitchFamily="18" charset="0"/>
              </a:rPr>
              <a:t>分式乘方：要把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分子、分母</a:t>
            </a:r>
            <a:r>
              <a:rPr lang="zh-CN" altLang="en-US" sz="3200" b="1">
                <a:solidFill>
                  <a:srgbClr val="333399"/>
                </a:solidFill>
                <a:latin typeface="Times New Roman" panose="02020603050405020304" pitchFamily="18" charset="0"/>
              </a:rPr>
              <a:t>分别</a:t>
            </a:r>
          </a:p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333399"/>
                </a:solidFill>
                <a:latin typeface="Times New Roman" panose="02020603050405020304" pitchFamily="18" charset="0"/>
              </a:rPr>
              <a:t>乘方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514191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第一步，把线段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AB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三等分，以中间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的一段为边作等边三角形，然后去掉这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一段，就得到由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条长度相等的线段组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成的折线，总长度为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685800" y="4403725"/>
            <a:ext cx="81915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2000" b="1">
                <a:solidFill>
                  <a:srgbClr val="0000FF"/>
                </a:solidFill>
                <a:latin typeface="宋体" panose="02010600030101010101" pitchFamily="2" charset="-122"/>
              </a:rPr>
              <a:t>第二步，把上述折线中每一条线段重复第一步的做法，便得到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0000FF"/>
                </a:solidFill>
                <a:latin typeface="宋体" panose="02010600030101010101" pitchFamily="2" charset="-122"/>
              </a:rPr>
              <a:t>由长度相等的线段组成的折线，总长度为</a:t>
            </a:r>
          </a:p>
        </p:txBody>
      </p:sp>
      <p:graphicFrame>
        <p:nvGraphicFramePr>
          <p:cNvPr id="20484" name="Object 2"/>
          <p:cNvGraphicFramePr>
            <a:graphicFrameLocks noChangeAspect="1"/>
          </p:cNvGraphicFramePr>
          <p:nvPr/>
        </p:nvGraphicFramePr>
        <p:xfrm>
          <a:off x="1250950" y="5481638"/>
          <a:ext cx="3322638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r:id="rId3" imgW="3187700" imgH="673100" progId="Equation.DSMT4">
                  <p:embed/>
                </p:oleObj>
              </mc:Choice>
              <mc:Fallback>
                <p:oleObj r:id="rId3" imgW="3187700" imgH="6731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950" y="5481638"/>
                        <a:ext cx="3322638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 Box 13"/>
          <p:cNvSpPr txBox="1">
            <a:spLocks noChangeArrowheads="1"/>
          </p:cNvSpPr>
          <p:nvPr/>
        </p:nvSpPr>
        <p:spPr bwMode="auto">
          <a:xfrm>
            <a:off x="685800" y="1447800"/>
            <a:ext cx="800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000" b="1">
                <a:solidFill>
                  <a:srgbClr val="0000FF"/>
                </a:solidFill>
                <a:latin typeface="宋体" panose="02010600030101010101" pitchFamily="2" charset="-122"/>
              </a:rPr>
              <a:t>取一条长度为</a:t>
            </a:r>
            <a:r>
              <a:rPr lang="en-US" altLang="zh-CN" sz="2000" b="1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000" b="1">
                <a:solidFill>
                  <a:srgbClr val="0000FF"/>
                </a:solidFill>
                <a:latin typeface="宋体" panose="02010600030101010101" pitchFamily="2" charset="-122"/>
              </a:rPr>
              <a:t>个单位的线段</a:t>
            </a:r>
            <a:r>
              <a:rPr lang="en-US" altLang="zh-CN" sz="2000" b="1">
                <a:solidFill>
                  <a:srgbClr val="0000FF"/>
                </a:solidFill>
                <a:latin typeface="宋体" panose="02010600030101010101" pitchFamily="2" charset="-122"/>
              </a:rPr>
              <a:t>AB</a:t>
            </a:r>
            <a:r>
              <a:rPr lang="zh-CN" altLang="en-US" sz="2000" b="1">
                <a:solidFill>
                  <a:srgbClr val="0000FF"/>
                </a:solidFill>
                <a:latin typeface="宋体" panose="02010600030101010101" pitchFamily="2" charset="-122"/>
              </a:rPr>
              <a:t>，如图</a:t>
            </a:r>
          </a:p>
        </p:txBody>
      </p:sp>
      <p:pic>
        <p:nvPicPr>
          <p:cNvPr id="11271" name="Picture 17"/>
          <p:cNvPicPr>
            <a:picLocks noChangeAspect="1" noChangeArrowheads="1"/>
          </p:cNvPicPr>
          <p:nvPr/>
        </p:nvPicPr>
        <p:blipFill>
          <a:blip r:embed="rId5" cstate="email">
            <a:lum contrast="20000"/>
          </a:blip>
          <a:srcRect/>
          <a:stretch>
            <a:fillRect/>
          </a:stretch>
        </p:blipFill>
        <p:spPr bwMode="auto">
          <a:xfrm>
            <a:off x="5410200" y="1371600"/>
            <a:ext cx="3048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487" name="Object 3"/>
          <p:cNvGraphicFramePr>
            <a:graphicFrameLocks noChangeAspect="1"/>
          </p:cNvGraphicFramePr>
          <p:nvPr/>
        </p:nvGraphicFramePr>
        <p:xfrm>
          <a:off x="1393825" y="3870325"/>
          <a:ext cx="939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r:id="rId6" imgW="941070" imgH="610235" progId="Equation.DSMT4">
                  <p:embed/>
                </p:oleObj>
              </mc:Choice>
              <mc:Fallback>
                <p:oleObj r:id="rId6" imgW="941070" imgH="61023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3825" y="3870325"/>
                        <a:ext cx="9398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58813" y="788988"/>
            <a:ext cx="31638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【</a:t>
            </a:r>
            <a:r>
              <a:rPr lang="zh-CN" altLang="en-US" sz="2800" b="1">
                <a:solidFill>
                  <a:srgbClr val="FF0000"/>
                </a:solidFill>
              </a:rPr>
              <a:t>跟踪训练</a:t>
            </a:r>
            <a:r>
              <a:rPr lang="en-US" altLang="zh-CN" sz="2800" b="1">
                <a:solidFill>
                  <a:srgbClr val="FF0000"/>
                </a:solidFill>
              </a:rPr>
              <a:t>】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4"/>
          <p:cNvPicPr>
            <a:picLocks noChangeAspect="1" noChangeArrowheads="1"/>
          </p:cNvPicPr>
          <p:nvPr/>
        </p:nvPicPr>
        <p:blipFill>
          <a:blip r:embed="rId2">
            <a:lum bright="10000" contrast="60000"/>
          </a:blip>
          <a:srcRect/>
          <a:stretch>
            <a:fillRect/>
          </a:stretch>
        </p:blipFill>
        <p:spPr bwMode="auto">
          <a:xfrm>
            <a:off x="5638800" y="1066800"/>
            <a:ext cx="3038475" cy="489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 Box 7"/>
          <p:cNvSpPr txBox="1">
            <a:spLocks noChangeArrowheads="1"/>
          </p:cNvSpPr>
          <p:nvPr/>
        </p:nvSpPr>
        <p:spPr bwMode="auto">
          <a:xfrm>
            <a:off x="533400" y="1600200"/>
            <a:ext cx="60325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按照上述方法一步一步地继续进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行下去，在图中画出了第一步至第五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步所得到的折线的形状．</a:t>
            </a:r>
          </a:p>
        </p:txBody>
      </p:sp>
      <p:sp>
        <p:nvSpPr>
          <p:cNvPr id="28676" name="Text Box 12"/>
          <p:cNvSpPr txBox="1">
            <a:spLocks noChangeArrowheads="1"/>
          </p:cNvSpPr>
          <p:nvPr/>
        </p:nvSpPr>
        <p:spPr bwMode="auto">
          <a:xfrm>
            <a:off x="1066800" y="3429000"/>
            <a:ext cx="57912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你觉得第五步得到的折线漂亮吗？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1431925" y="1289050"/>
          <a:ext cx="5097463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r:id="rId3" imgW="4254500" imgH="711200" progId="Equation.DSMT4">
                  <p:embed/>
                </p:oleObj>
              </mc:Choice>
              <mc:Fallback>
                <p:oleObj r:id="rId3" imgW="4254500" imgH="71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1925" y="1289050"/>
                        <a:ext cx="5097463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767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000" b="1">
                <a:solidFill>
                  <a:srgbClr val="0000FF"/>
                </a:solidFill>
                <a:latin typeface="宋体" panose="02010600030101010101" pitchFamily="2" charset="-122"/>
              </a:rPr>
              <a:t>对于任意一个正整数</a:t>
            </a:r>
            <a:r>
              <a:rPr lang="en-US" altLang="zh-CN" sz="2000" b="1">
                <a:solidFill>
                  <a:srgbClr val="0000FF"/>
                </a:solidFill>
                <a:latin typeface="宋体" panose="02010600030101010101" pitchFamily="2" charset="-122"/>
              </a:rPr>
              <a:t>n</a:t>
            </a:r>
            <a:r>
              <a:rPr lang="zh-CN" altLang="en-US" sz="2000" b="1">
                <a:solidFill>
                  <a:srgbClr val="0000FF"/>
                </a:solidFill>
                <a:latin typeface="宋体" panose="02010600030101010101" pitchFamily="2" charset="-122"/>
              </a:rPr>
              <a:t>，第</a:t>
            </a:r>
            <a:r>
              <a:rPr lang="en-US" altLang="zh-CN" sz="2000" b="1">
                <a:solidFill>
                  <a:srgbClr val="0000FF"/>
                </a:solidFill>
                <a:latin typeface="宋体" panose="02010600030101010101" pitchFamily="2" charset="-122"/>
              </a:rPr>
              <a:t>n</a:t>
            </a:r>
            <a:r>
              <a:rPr lang="zh-CN" altLang="en-US" sz="2000" b="1">
                <a:solidFill>
                  <a:srgbClr val="0000FF"/>
                </a:solidFill>
                <a:latin typeface="宋体" panose="02010600030101010101" pitchFamily="2" charset="-122"/>
              </a:rPr>
              <a:t>步得到的折线的总长度是多少？</a:t>
            </a:r>
          </a:p>
        </p:txBody>
      </p:sp>
      <p:graphicFrame>
        <p:nvGraphicFramePr>
          <p:cNvPr id="22532" name="Object 3"/>
          <p:cNvGraphicFramePr>
            <a:graphicFrameLocks noChangeAspect="1"/>
          </p:cNvGraphicFramePr>
          <p:nvPr/>
        </p:nvGraphicFramePr>
        <p:xfrm>
          <a:off x="1377950" y="2657475"/>
          <a:ext cx="5127625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r:id="rId5" imgW="2438400" imgH="457200" progId="Equation.DSMT4">
                  <p:embed/>
                </p:oleObj>
              </mc:Choice>
              <mc:Fallback>
                <p:oleObj r:id="rId5" imgW="24384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950" y="2657475"/>
                        <a:ext cx="5127625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762000" y="838200"/>
            <a:ext cx="7105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000" b="1">
                <a:solidFill>
                  <a:srgbClr val="0000FF"/>
                </a:solidFill>
                <a:latin typeface="宋体" panose="02010600030101010101" pitchFamily="2" charset="-122"/>
              </a:rPr>
              <a:t>你能推算出第五步得到的折线的总长度吗？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066800" y="3581400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0000FF"/>
                </a:solidFill>
                <a:latin typeface="宋体" panose="02010600030101010101" pitchFamily="2" charset="-122"/>
              </a:rPr>
              <a:t>对于任意一个正整数</a:t>
            </a:r>
            <a:r>
              <a:rPr lang="en-US" altLang="zh-CN" sz="2000" b="1">
                <a:solidFill>
                  <a:srgbClr val="0000FF"/>
                </a:solidFill>
                <a:latin typeface="宋体" panose="02010600030101010101" pitchFamily="2" charset="-122"/>
              </a:rPr>
              <a:t>n</a:t>
            </a:r>
            <a:r>
              <a:rPr lang="zh-CN" altLang="en-US" sz="2000" b="1">
                <a:solidFill>
                  <a:srgbClr val="0000FF"/>
                </a:solidFill>
                <a:latin typeface="宋体" panose="02010600030101010101" pitchFamily="2" charset="-122"/>
              </a:rPr>
              <a:t>，有</a:t>
            </a:r>
          </a:p>
        </p:txBody>
      </p:sp>
      <p:grpSp>
        <p:nvGrpSpPr>
          <p:cNvPr id="2" name="Group 7"/>
          <p:cNvGrpSpPr/>
          <p:nvPr/>
        </p:nvGrpSpPr>
        <p:grpSpPr bwMode="auto">
          <a:xfrm>
            <a:off x="2057400" y="4110038"/>
            <a:ext cx="3352800" cy="1300162"/>
            <a:chOff x="0" y="0"/>
            <a:chExt cx="2112" cy="1060"/>
          </a:xfrm>
        </p:grpSpPr>
        <p:sp>
          <p:nvSpPr>
            <p:cNvPr id="12299" name="Rectangle 8"/>
            <p:cNvSpPr>
              <a:spLocks noChangeArrowheads="1"/>
            </p:cNvSpPr>
            <p:nvPr/>
          </p:nvSpPr>
          <p:spPr bwMode="auto">
            <a:xfrm>
              <a:off x="0" y="4"/>
              <a:ext cx="2112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sz="2000">
                <a:solidFill>
                  <a:srgbClr val="000000"/>
                </a:solidFill>
              </a:endParaRPr>
            </a:p>
          </p:txBody>
        </p:sp>
        <p:graphicFrame>
          <p:nvGraphicFramePr>
            <p:cNvPr id="12292" name="Object 4"/>
            <p:cNvGraphicFramePr>
              <a:graphicFrameLocks noChangeAspect="1"/>
            </p:cNvGraphicFramePr>
            <p:nvPr/>
          </p:nvGraphicFramePr>
          <p:xfrm>
            <a:off x="78" y="0"/>
            <a:ext cx="1813" cy="9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4" r:id="rId7" imgW="1155700" imgH="762000" progId="Equation.DSMT4">
                    <p:embed/>
                  </p:oleObj>
                </mc:Choice>
                <mc:Fallback>
                  <p:oleObj r:id="rId7" imgW="1155700" imgH="7620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" y="0"/>
                          <a:ext cx="1813" cy="9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1219200" y="5486400"/>
            <a:ext cx="6186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分式乘方要把分子、分母分别乘方．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7086600" y="3124200"/>
            <a:ext cx="609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分式的乘方法则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/>
      <p:bldP spid="22534" grpId="0" autoUpdateAnimBg="0"/>
      <p:bldP spid="22538" grpId="0" autoUpdateAnimBg="0"/>
      <p:bldP spid="2253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2"/>
          <p:cNvSpPr txBox="1">
            <a:spLocks noChangeArrowheads="1"/>
          </p:cNvSpPr>
          <p:nvPr/>
        </p:nvSpPr>
        <p:spPr bwMode="auto">
          <a:xfrm>
            <a:off x="990600" y="16764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例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4 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计算：</a:t>
            </a: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1254125" y="2273300"/>
          <a:ext cx="12795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Equation" r:id="rId3" imgW="1409700" imgH="876300" progId="Equation.DSMT4">
                  <p:embed/>
                </p:oleObj>
              </mc:Choice>
              <mc:Fallback>
                <p:oleObj name="Equation" r:id="rId3" imgW="1409700" imgH="8763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2273300"/>
                        <a:ext cx="127952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2849563" y="2257425"/>
          <a:ext cx="1887537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r:id="rId5" imgW="1651000" imgH="711200" progId="Equation.DSMT4">
                  <p:embed/>
                </p:oleObj>
              </mc:Choice>
              <mc:Fallback>
                <p:oleObj r:id="rId5" imgW="1651000" imgH="71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9563" y="2257425"/>
                        <a:ext cx="1887537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092200" y="34290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</a:t>
            </a:r>
            <a:r>
              <a:rPr lang="en-US" altLang="zh-CN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:</a:t>
            </a:r>
          </a:p>
        </p:txBody>
      </p:sp>
      <p:graphicFrame>
        <p:nvGraphicFramePr>
          <p:cNvPr id="23558" name="Object 4"/>
          <p:cNvGraphicFramePr>
            <a:graphicFrameLocks noChangeAspect="1"/>
          </p:cNvGraphicFramePr>
          <p:nvPr/>
        </p:nvGraphicFramePr>
        <p:xfrm>
          <a:off x="1743075" y="3268663"/>
          <a:ext cx="28130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Equation" r:id="rId7" imgW="2755900" imgH="762000" progId="Equation.DSMT4">
                  <p:embed/>
                </p:oleObj>
              </mc:Choice>
              <mc:Fallback>
                <p:oleObj name="Equation" r:id="rId7" imgW="2755900" imgH="762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3075" y="3268663"/>
                        <a:ext cx="281305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5"/>
          <p:cNvGraphicFramePr>
            <a:graphicFrameLocks noChangeAspect="1"/>
          </p:cNvGraphicFramePr>
          <p:nvPr/>
        </p:nvGraphicFramePr>
        <p:xfrm>
          <a:off x="1216025" y="4089400"/>
          <a:ext cx="605155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Equation" r:id="rId9" imgW="5219700" imgH="1206500" progId="Equation.DSMT4">
                  <p:embed/>
                </p:oleObj>
              </mc:Choice>
              <mc:Fallback>
                <p:oleObj name="Equation" r:id="rId9" imgW="5219700" imgH="12065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025" y="4089400"/>
                        <a:ext cx="6051550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11"/>
          <p:cNvSpPr>
            <a:spLocks noChangeArrowheads="1"/>
          </p:cNvSpPr>
          <p:nvPr/>
        </p:nvSpPr>
        <p:spPr bwMode="auto">
          <a:xfrm>
            <a:off x="842963" y="1060450"/>
            <a:ext cx="26971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【</a:t>
            </a:r>
            <a:r>
              <a:rPr lang="zh-CN" altLang="en-US" sz="2800" b="1">
                <a:solidFill>
                  <a:srgbClr val="FF0000"/>
                </a:solidFill>
              </a:rPr>
              <a:t>例题</a:t>
            </a:r>
            <a:r>
              <a:rPr lang="en-US" altLang="zh-CN" sz="2800" b="1">
                <a:solidFill>
                  <a:srgbClr val="FF0000"/>
                </a:solidFill>
              </a:rPr>
              <a:t>】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Text Box 2"/>
          <p:cNvSpPr txBox="1">
            <a:spLocks noChangeArrowheads="1"/>
          </p:cNvSpPr>
          <p:nvPr/>
        </p:nvSpPr>
        <p:spPr bwMode="auto">
          <a:xfrm>
            <a:off x="762000" y="9906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例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5 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计算：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443163" y="966788"/>
          <a:ext cx="472598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9" name="Equation" r:id="rId3" imgW="2755900" imgH="368300" progId="Equation.DSMT4">
                  <p:embed/>
                </p:oleObj>
              </mc:Choice>
              <mc:Fallback>
                <p:oleObj name="Equation" r:id="rId3" imgW="2755900" imgH="3683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3163" y="966788"/>
                        <a:ext cx="4725987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2465388" y="1592263"/>
          <a:ext cx="56102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0" name="Equation" r:id="rId5" imgW="2717800" imgH="330200" progId="Equation.DSMT4">
                  <p:embed/>
                </p:oleObj>
              </mc:Choice>
              <mc:Fallback>
                <p:oleObj name="Equation" r:id="rId5" imgW="2717800" imgH="330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5388" y="1592263"/>
                        <a:ext cx="561022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60400" y="240665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CC00FF"/>
                </a:solidFill>
                <a:latin typeface="Times New Roman" panose="02020603050405020304" pitchFamily="18" charset="0"/>
                <a:ea typeface="楷体_GB2312" pitchFamily="49" charset="-122"/>
              </a:rPr>
              <a:t>【解】</a:t>
            </a:r>
          </a:p>
        </p:txBody>
      </p:sp>
      <p:graphicFrame>
        <p:nvGraphicFramePr>
          <p:cNvPr id="24582" name="Object 4"/>
          <p:cNvGraphicFramePr>
            <a:graphicFrameLocks noChangeAspect="1"/>
          </p:cNvGraphicFramePr>
          <p:nvPr/>
        </p:nvGraphicFramePr>
        <p:xfrm>
          <a:off x="1524000" y="2438400"/>
          <a:ext cx="31242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" r:id="rId7" imgW="1562100" imgH="241300" progId="Equation.3">
                  <p:embed/>
                </p:oleObj>
              </mc:Choice>
              <mc:Fallback>
                <p:oleObj r:id="rId7" imgW="15621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438400"/>
                        <a:ext cx="312420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5"/>
          <p:cNvGraphicFramePr>
            <a:graphicFrameLocks noChangeAspect="1"/>
          </p:cNvGraphicFramePr>
          <p:nvPr/>
        </p:nvGraphicFramePr>
        <p:xfrm>
          <a:off x="1447800" y="3124200"/>
          <a:ext cx="114300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r:id="rId9" imgW="736600" imgH="495300" progId="Equation.3">
                  <p:embed/>
                </p:oleObj>
              </mc:Choice>
              <mc:Fallback>
                <p:oleObj r:id="rId9" imgW="736600" imgH="495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124200"/>
                        <a:ext cx="1143000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6"/>
          <p:cNvGraphicFramePr>
            <a:graphicFrameLocks noChangeAspect="1"/>
          </p:cNvGraphicFramePr>
          <p:nvPr/>
        </p:nvGraphicFramePr>
        <p:xfrm>
          <a:off x="2667000" y="3048000"/>
          <a:ext cx="1600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3" r:id="rId11" imgW="711200" imgH="482600" progId="Equation.3">
                  <p:embed/>
                </p:oleObj>
              </mc:Choice>
              <mc:Fallback>
                <p:oleObj r:id="rId11" imgW="711200" imgH="482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048000"/>
                        <a:ext cx="16002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7"/>
          <p:cNvGraphicFramePr>
            <a:graphicFrameLocks noChangeAspect="1"/>
          </p:cNvGraphicFramePr>
          <p:nvPr/>
        </p:nvGraphicFramePr>
        <p:xfrm>
          <a:off x="4316413" y="3168650"/>
          <a:ext cx="1444625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4" r:id="rId13" imgW="1346200" imgH="673100" progId="Equation.DSMT4">
                  <p:embed/>
                </p:oleObj>
              </mc:Choice>
              <mc:Fallback>
                <p:oleObj r:id="rId13" imgW="1346200" imgH="673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6413" y="3168650"/>
                        <a:ext cx="1444625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6" name="Object 8"/>
          <p:cNvGraphicFramePr>
            <a:graphicFrameLocks noChangeAspect="1"/>
          </p:cNvGraphicFramePr>
          <p:nvPr/>
        </p:nvGraphicFramePr>
        <p:xfrm>
          <a:off x="1447800" y="3962400"/>
          <a:ext cx="4876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5" r:id="rId15" imgW="2578100" imgH="279400" progId="Equation.3">
                  <p:embed/>
                </p:oleObj>
              </mc:Choice>
              <mc:Fallback>
                <p:oleObj r:id="rId15" imgW="2578100" imgH="279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962400"/>
                        <a:ext cx="48768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7" name="Object 9"/>
          <p:cNvGraphicFramePr>
            <a:graphicFrameLocks noChangeAspect="1"/>
          </p:cNvGraphicFramePr>
          <p:nvPr/>
        </p:nvGraphicFramePr>
        <p:xfrm>
          <a:off x="990600" y="4660900"/>
          <a:ext cx="46482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6" r:id="rId17" imgW="5130800" imgH="1003300" progId="Equation.DSMT4">
                  <p:embed/>
                </p:oleObj>
              </mc:Choice>
              <mc:Fallback>
                <p:oleObj r:id="rId17" imgW="5130800" imgH="10033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660900"/>
                        <a:ext cx="46482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8" name="Object 10"/>
          <p:cNvGraphicFramePr>
            <a:graphicFrameLocks noChangeAspect="1"/>
          </p:cNvGraphicFramePr>
          <p:nvPr/>
        </p:nvGraphicFramePr>
        <p:xfrm>
          <a:off x="5754688" y="4708525"/>
          <a:ext cx="1916112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7" r:id="rId19" imgW="1701800" imgH="711200" progId="Equation.DSMT4">
                  <p:embed/>
                </p:oleObj>
              </mc:Choice>
              <mc:Fallback>
                <p:oleObj r:id="rId19" imgW="1701800" imgH="711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4688" y="4708525"/>
                        <a:ext cx="1916112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TextBox 6"/>
          <p:cNvSpPr txBox="1">
            <a:spLocks noChangeArrowheads="1"/>
          </p:cNvSpPr>
          <p:nvPr/>
        </p:nvSpPr>
        <p:spPr bwMode="auto">
          <a:xfrm>
            <a:off x="430213" y="647700"/>
            <a:ext cx="302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CC00FF"/>
                </a:solidFill>
                <a:latin typeface="宋体" panose="02010600030101010101" pitchFamily="2" charset="-122"/>
              </a:rPr>
              <a:t>【例</a:t>
            </a:r>
            <a:r>
              <a:rPr lang="en-US" altLang="zh-CN" sz="2400" b="1">
                <a:solidFill>
                  <a:srgbClr val="CC00FF"/>
                </a:solidFill>
                <a:latin typeface="宋体" panose="02010600030101010101" pitchFamily="2" charset="-122"/>
              </a:rPr>
              <a:t>6</a:t>
            </a:r>
            <a:r>
              <a:rPr lang="zh-CN" altLang="en-US" sz="2400" b="1">
                <a:solidFill>
                  <a:srgbClr val="CC00FF"/>
                </a:solidFill>
                <a:latin typeface="宋体" panose="02010600030101010101" pitchFamily="2" charset="-122"/>
              </a:rPr>
              <a:t>】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计算：</a:t>
            </a:r>
          </a:p>
        </p:txBody>
      </p:sp>
      <p:graphicFrame>
        <p:nvGraphicFramePr>
          <p:cNvPr id="25604" name="Object 2"/>
          <p:cNvGraphicFramePr>
            <a:graphicFrameLocks noChangeAspect="1"/>
          </p:cNvGraphicFramePr>
          <p:nvPr/>
        </p:nvGraphicFramePr>
        <p:xfrm>
          <a:off x="1106488" y="1184275"/>
          <a:ext cx="4097337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Equation" r:id="rId3" imgW="1688465" imgH="495300" progId="Equation.DSMT4">
                  <p:embed/>
                </p:oleObj>
              </mc:Choice>
              <mc:Fallback>
                <p:oleObj name="Equation" r:id="rId3" imgW="1688465" imgH="4953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488" y="1184275"/>
                        <a:ext cx="4097337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3"/>
          <p:cNvGraphicFramePr>
            <a:graphicFrameLocks noChangeAspect="1"/>
          </p:cNvGraphicFramePr>
          <p:nvPr/>
        </p:nvGraphicFramePr>
        <p:xfrm>
          <a:off x="1038225" y="2454275"/>
          <a:ext cx="3665538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Equation" r:id="rId5" imgW="1511935" imgH="419100" progId="Equation.DSMT4">
                  <p:embed/>
                </p:oleObj>
              </mc:Choice>
              <mc:Fallback>
                <p:oleObj name="Equation" r:id="rId5" imgW="1511935" imgH="419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2454275"/>
                        <a:ext cx="3665538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4"/>
          <p:cNvGraphicFramePr>
            <a:graphicFrameLocks noChangeAspect="1"/>
          </p:cNvGraphicFramePr>
          <p:nvPr/>
        </p:nvGraphicFramePr>
        <p:xfrm>
          <a:off x="1787525" y="3543300"/>
          <a:ext cx="2987675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r:id="rId7" imgW="1233170" imgH="419735" progId="Equation.DSMT4">
                  <p:embed/>
                </p:oleObj>
              </mc:Choice>
              <mc:Fallback>
                <p:oleObj r:id="rId7" imgW="1233170" imgH="41973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525" y="3543300"/>
                        <a:ext cx="2987675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5"/>
          <p:cNvGraphicFramePr>
            <a:graphicFrameLocks noChangeAspect="1"/>
          </p:cNvGraphicFramePr>
          <p:nvPr/>
        </p:nvGraphicFramePr>
        <p:xfrm>
          <a:off x="1703388" y="4625975"/>
          <a:ext cx="2955925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r:id="rId9" imgW="1221105" imgH="419735" progId="Equation.DSMT4">
                  <p:embed/>
                </p:oleObj>
              </mc:Choice>
              <mc:Fallback>
                <p:oleObj r:id="rId9" imgW="1221105" imgH="41973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4625975"/>
                        <a:ext cx="2955925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6"/>
          <p:cNvGraphicFramePr>
            <a:graphicFrameLocks noChangeAspect="1"/>
          </p:cNvGraphicFramePr>
          <p:nvPr/>
        </p:nvGraphicFramePr>
        <p:xfrm>
          <a:off x="1798638" y="5654675"/>
          <a:ext cx="1508125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r:id="rId11" imgW="622935" imgH="419735" progId="Equation.DSMT4">
                  <p:embed/>
                </p:oleObj>
              </mc:Choice>
              <mc:Fallback>
                <p:oleObj r:id="rId11" imgW="622935" imgH="419735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8638" y="5654675"/>
                        <a:ext cx="1508125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665163" y="1555750"/>
            <a:ext cx="831691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CC00FF"/>
                </a:solidFill>
                <a:latin typeface="宋体" panose="02010600030101010101" pitchFamily="2" charset="-122"/>
              </a:rPr>
              <a:t>问题</a:t>
            </a:r>
            <a:r>
              <a:rPr lang="en-US" altLang="zh-CN" sz="2400" b="1" dirty="0">
                <a:solidFill>
                  <a:srgbClr val="CC00FF"/>
                </a:solidFill>
                <a:latin typeface="宋体" panose="02010600030101010101" pitchFamily="2" charset="-122"/>
              </a:rPr>
              <a:t>1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一个长方体容器的容积为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V,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底面的长为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a,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宽为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b,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当容器内的水占容积的   时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水高多少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?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676275" y="3087688"/>
            <a:ext cx="4951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长方体容器的高为     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endParaRPr lang="en-US" altLang="zh-CN"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184650" y="2085975"/>
          <a:ext cx="363538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r:id="rId3" imgW="190500" imgH="419100" progId="Equation.DSMT4">
                  <p:embed/>
                </p:oleObj>
              </mc:Choice>
              <mc:Fallback>
                <p:oleObj r:id="rId3" imgW="190500" imgH="4191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4650" y="2085975"/>
                        <a:ext cx="363538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3"/>
          <p:cNvGraphicFramePr>
            <a:graphicFrameLocks noChangeAspect="1"/>
          </p:cNvGraphicFramePr>
          <p:nvPr/>
        </p:nvGraphicFramePr>
        <p:xfrm>
          <a:off x="3349625" y="2989263"/>
          <a:ext cx="37782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r:id="rId5" imgW="228600" imgH="419100" progId="Equation.DSMT4">
                  <p:embed/>
                </p:oleObj>
              </mc:Choice>
              <mc:Fallback>
                <p:oleObj r:id="rId5" imgW="228600" imgH="419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25" y="2989263"/>
                        <a:ext cx="377825" cy="69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4"/>
          <p:cNvGraphicFramePr>
            <a:graphicFrameLocks noChangeAspect="1"/>
          </p:cNvGraphicFramePr>
          <p:nvPr/>
        </p:nvGraphicFramePr>
        <p:xfrm>
          <a:off x="5243513" y="2908300"/>
          <a:ext cx="94615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r:id="rId7" imgW="495300" imgH="431800" progId="Equation.DSMT4">
                  <p:embed/>
                </p:oleObj>
              </mc:Choice>
              <mc:Fallback>
                <p:oleObj r:id="rId7" imgW="4953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3513" y="2908300"/>
                        <a:ext cx="94615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4114800" y="3101975"/>
            <a:ext cx="2760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水高为</a:t>
            </a:r>
            <a:endParaRPr lang="zh-CN" altLang="en-US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51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2"/>
          <p:cNvSpPr txBox="1">
            <a:spLocks noChangeArrowheads="1"/>
          </p:cNvSpPr>
          <p:nvPr/>
        </p:nvSpPr>
        <p:spPr bwMode="auto">
          <a:xfrm>
            <a:off x="847725" y="132715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计算：</a:t>
            </a: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416300" y="1884363"/>
          <a:ext cx="2914650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r:id="rId3" imgW="2235200" imgH="762000" progId="Equation.DSMT4">
                  <p:embed/>
                </p:oleObj>
              </mc:Choice>
              <mc:Fallback>
                <p:oleObj r:id="rId3" imgW="2235200" imgH="762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6300" y="1884363"/>
                        <a:ext cx="2914650" cy="103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3"/>
          <p:cNvGraphicFramePr>
            <a:graphicFrameLocks noChangeAspect="1"/>
          </p:cNvGraphicFramePr>
          <p:nvPr/>
        </p:nvGraphicFramePr>
        <p:xfrm>
          <a:off x="1600200" y="3254375"/>
          <a:ext cx="1447800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0" r:id="rId5" imgW="736600" imgH="622300" progId="Equation.DSMT4">
                  <p:embed/>
                </p:oleObj>
              </mc:Choice>
              <mc:Fallback>
                <p:oleObj r:id="rId5" imgW="736600" imgH="622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254375"/>
                        <a:ext cx="1447800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4"/>
          <p:cNvGraphicFramePr>
            <a:graphicFrameLocks noChangeAspect="1"/>
          </p:cNvGraphicFramePr>
          <p:nvPr/>
        </p:nvGraphicFramePr>
        <p:xfrm>
          <a:off x="1635125" y="4621213"/>
          <a:ext cx="1031875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1" r:id="rId7" imgW="495300" imgH="444500" progId="Equation.DSMT4">
                  <p:embed/>
                </p:oleObj>
              </mc:Choice>
              <mc:Fallback>
                <p:oleObj r:id="rId7" imgW="495300" imgH="444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25" y="4621213"/>
                        <a:ext cx="1031875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5"/>
          <p:cNvGraphicFramePr>
            <a:graphicFrameLocks noChangeAspect="1"/>
          </p:cNvGraphicFramePr>
          <p:nvPr/>
        </p:nvGraphicFramePr>
        <p:xfrm>
          <a:off x="4467225" y="3155950"/>
          <a:ext cx="16764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2" r:id="rId9" imgW="749300" imgH="482600" progId="Equation.DSMT4">
                  <p:embed/>
                </p:oleObj>
              </mc:Choice>
              <mc:Fallback>
                <p:oleObj r:id="rId9" imgW="749300" imgH="482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7225" y="3155950"/>
                        <a:ext cx="16764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6"/>
          <p:cNvGraphicFramePr>
            <a:graphicFrameLocks noChangeAspect="1"/>
          </p:cNvGraphicFramePr>
          <p:nvPr/>
        </p:nvGraphicFramePr>
        <p:xfrm>
          <a:off x="4548188" y="4370388"/>
          <a:ext cx="1319212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3" r:id="rId11" imgW="622300" imgH="444500" progId="Equation.DSMT4">
                  <p:embed/>
                </p:oleObj>
              </mc:Choice>
              <mc:Fallback>
                <p:oleObj r:id="rId11" imgW="622300" imgH="4445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8188" y="4370388"/>
                        <a:ext cx="1319212" cy="966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Object 7"/>
          <p:cNvGraphicFramePr>
            <a:graphicFrameLocks noChangeAspect="1"/>
          </p:cNvGraphicFramePr>
          <p:nvPr/>
        </p:nvGraphicFramePr>
        <p:xfrm>
          <a:off x="1676400" y="5616575"/>
          <a:ext cx="1031875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4" r:id="rId13" imgW="495300" imgH="444500" progId="Equation.DSMT4">
                  <p:embed/>
                </p:oleObj>
              </mc:Choice>
              <mc:Fallback>
                <p:oleObj r:id="rId13" imgW="495300" imgH="4445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616575"/>
                        <a:ext cx="1031875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1295400" y="1882775"/>
          <a:ext cx="19050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5" r:id="rId15" imgW="1246505" imgH="648335" progId="Equation.DSMT4">
                  <p:embed/>
                </p:oleObj>
              </mc:Choice>
              <mc:Fallback>
                <p:oleObj r:id="rId15" imgW="1246505" imgH="648335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882775"/>
                        <a:ext cx="19050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Rectangle 13"/>
          <p:cNvSpPr>
            <a:spLocks noChangeArrowheads="1"/>
          </p:cNvSpPr>
          <p:nvPr/>
        </p:nvSpPr>
        <p:spPr bwMode="auto">
          <a:xfrm>
            <a:off x="722313" y="641350"/>
            <a:ext cx="4968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【</a:t>
            </a:r>
            <a:r>
              <a:rPr lang="zh-CN" altLang="en-US" sz="2800" b="1">
                <a:solidFill>
                  <a:srgbClr val="FF0000"/>
                </a:solidFill>
              </a:rPr>
              <a:t>跟踪训练</a:t>
            </a:r>
            <a:r>
              <a:rPr lang="en-US" altLang="zh-CN" sz="2800" b="1">
                <a:solidFill>
                  <a:srgbClr val="FF0000"/>
                </a:solidFill>
              </a:rPr>
              <a:t>】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066800" y="762000"/>
          <a:ext cx="252412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9" r:id="rId3" imgW="2781300" imgH="660400" progId="Equation.DSMT4">
                  <p:embed/>
                </p:oleObj>
              </mc:Choice>
              <mc:Fallback>
                <p:oleObj r:id="rId3" imgW="2781300" imgH="660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762000"/>
                        <a:ext cx="2524125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914400" y="3200400"/>
          <a:ext cx="38862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0" r:id="rId5" imgW="2336800" imgH="228600" progId="Equation.3">
                  <p:embed/>
                </p:oleObj>
              </mc:Choice>
              <mc:Fallback>
                <p:oleObj r:id="rId5" imgW="23368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200400"/>
                        <a:ext cx="38862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990600" y="1524000"/>
          <a:ext cx="2100263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1" r:id="rId7" imgW="1473200" imgH="419100" progId="Equation.DSMT4">
                  <p:embed/>
                </p:oleObj>
              </mc:Choice>
              <mc:Fallback>
                <p:oleObj r:id="rId7" imgW="1473200" imgH="419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2100263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1117600" y="2362200"/>
          <a:ext cx="1801813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2" r:id="rId9" imgW="1219200" imgH="444500" progId="Equation.DSMT4">
                  <p:embed/>
                </p:oleObj>
              </mc:Choice>
              <mc:Fallback>
                <p:oleObj r:id="rId9" imgW="1219200" imgH="4445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2362200"/>
                        <a:ext cx="1801813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3048000" y="2362200"/>
          <a:ext cx="113347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3" r:id="rId11" imgW="571500" imgH="419100" progId="Equation.DSMT4">
                  <p:embed/>
                </p:oleObj>
              </mc:Choice>
              <mc:Fallback>
                <p:oleObj r:id="rId11" imgW="571500" imgH="419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362200"/>
                        <a:ext cx="113347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1143000" y="3733800"/>
          <a:ext cx="4137025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4" r:id="rId13" imgW="2235200" imgH="419100" progId="Equation.DSMT4">
                  <p:embed/>
                </p:oleObj>
              </mc:Choice>
              <mc:Fallback>
                <p:oleObj r:id="rId13" imgW="2235200" imgH="419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733800"/>
                        <a:ext cx="4137025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1219200" y="4572000"/>
          <a:ext cx="5526088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5" r:id="rId15" imgW="3187700" imgH="419100" progId="Equation.DSMT4">
                  <p:embed/>
                </p:oleObj>
              </mc:Choice>
              <mc:Fallback>
                <p:oleObj r:id="rId15" imgW="3187700" imgH="419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572000"/>
                        <a:ext cx="5526088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1219200" y="5334000"/>
          <a:ext cx="22860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6" r:id="rId17" imgW="1206500" imgH="444500" progId="Equation.DSMT4">
                  <p:embed/>
                </p:oleObj>
              </mc:Choice>
              <mc:Fallback>
                <p:oleObj r:id="rId17" imgW="1206500" imgH="4445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334000"/>
                        <a:ext cx="22860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3552825" y="5380038"/>
          <a:ext cx="266700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7" r:id="rId19" imgW="1257300" imgH="419100" progId="Equation.DSMT4">
                  <p:embed/>
                </p:oleObj>
              </mc:Choice>
              <mc:Fallback>
                <p:oleObj r:id="rId19" imgW="1257300" imgH="4191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2825" y="5380038"/>
                        <a:ext cx="2667000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40113" y="1309688"/>
            <a:ext cx="2233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69925" y="2252663"/>
            <a:ext cx="8474075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通过本课时的学习，需要我们掌握：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分式的乘法法则：两个分式相乘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, 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把分子的积作为积的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分子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, 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把分母的积作为积的分母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;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分式的除法法则：两个分式相除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, 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把除式的分子与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分母颠倒位置后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再与被除式相乘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分式的乘方法则：分式的乘方，把分子、分母分别乘方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4" name="Rectangle 12"/>
          <p:cNvSpPr>
            <a:spLocks noChangeArrowheads="1"/>
          </p:cNvSpPr>
          <p:nvPr/>
        </p:nvSpPr>
        <p:spPr bwMode="auto">
          <a:xfrm>
            <a:off x="685800" y="2017713"/>
            <a:ext cx="8161338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（苏州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·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中考）化简          的结果是（   ）</a:t>
            </a:r>
          </a:p>
          <a:p>
            <a:pPr>
              <a:lnSpc>
                <a:spcPct val="150000"/>
              </a:lnSpc>
            </a:pP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．        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B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．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      C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．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－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1       D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．</a:t>
            </a:r>
          </a:p>
          <a:p>
            <a:pPr>
              <a:lnSpc>
                <a:spcPct val="150000"/>
              </a:lnSpc>
            </a:pPr>
            <a:endParaRPr kumimoji="1" lang="zh-CN" altLang="en-US" sz="2400" b="1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kumimoji="1" lang="zh-CN" altLang="en-GB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解析：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选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B.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           </a:t>
            </a:r>
            <a:r>
              <a:rPr kumimoji="1"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=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            </a:t>
            </a:r>
            <a:r>
              <a:rPr kumimoji="1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</a:p>
        </p:txBody>
      </p:sp>
      <p:graphicFrame>
        <p:nvGraphicFramePr>
          <p:cNvPr id="18434" name="Object 11"/>
          <p:cNvGraphicFramePr>
            <a:graphicFrameLocks noChangeAspect="1"/>
          </p:cNvGraphicFramePr>
          <p:nvPr/>
        </p:nvGraphicFramePr>
        <p:xfrm>
          <a:off x="3962400" y="2098675"/>
          <a:ext cx="12192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8" r:id="rId3" imgW="1003300" imgH="520700" progId="Equation.DSMT4">
                  <p:embed/>
                </p:oleObj>
              </mc:Choice>
              <mc:Fallback>
                <p:oleObj r:id="rId3" imgW="1003300" imgH="5207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098675"/>
                        <a:ext cx="1219200" cy="63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13"/>
          <p:cNvGraphicFramePr>
            <a:graphicFrameLocks noChangeAspect="1"/>
          </p:cNvGraphicFramePr>
          <p:nvPr/>
        </p:nvGraphicFramePr>
        <p:xfrm>
          <a:off x="1176338" y="2633663"/>
          <a:ext cx="2682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9" r:id="rId5" imgW="203200" imgH="520700" progId="Equation.DSMT4">
                  <p:embed/>
                </p:oleObj>
              </mc:Choice>
              <mc:Fallback>
                <p:oleObj r:id="rId5" imgW="203200" imgH="5207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338" y="2633663"/>
                        <a:ext cx="268287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15"/>
          <p:cNvGraphicFramePr>
            <a:graphicFrameLocks noChangeAspect="1"/>
          </p:cNvGraphicFramePr>
          <p:nvPr/>
        </p:nvGraphicFramePr>
        <p:xfrm>
          <a:off x="6565900" y="2600325"/>
          <a:ext cx="5857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0" r:id="rId7" imgW="444500" imgH="520700" progId="Equation.DSMT4">
                  <p:embed/>
                </p:oleObj>
              </mc:Choice>
              <mc:Fallback>
                <p:oleObj r:id="rId7" imgW="444500" imgH="5207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5900" y="2600325"/>
                        <a:ext cx="58578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1" name="Object 17"/>
          <p:cNvGraphicFramePr>
            <a:graphicFrameLocks noChangeAspect="1"/>
          </p:cNvGraphicFramePr>
          <p:nvPr/>
        </p:nvGraphicFramePr>
        <p:xfrm>
          <a:off x="2473325" y="3695700"/>
          <a:ext cx="15240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" r:id="rId9" imgW="1003300" imgH="520700" progId="Equation.DSMT4">
                  <p:embed/>
                </p:oleObj>
              </mc:Choice>
              <mc:Fallback>
                <p:oleObj r:id="rId9" imgW="1003300" imgH="5207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3325" y="3695700"/>
                        <a:ext cx="1524000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3" name="Object 19"/>
          <p:cNvGraphicFramePr>
            <a:graphicFrameLocks noChangeAspect="1"/>
          </p:cNvGraphicFramePr>
          <p:nvPr/>
        </p:nvGraphicFramePr>
        <p:xfrm>
          <a:off x="4259263" y="3656013"/>
          <a:ext cx="16764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r:id="rId11" imgW="1282700" imgH="558800" progId="Equation.DSMT4">
                  <p:embed/>
                </p:oleObj>
              </mc:Choice>
              <mc:Fallback>
                <p:oleObj r:id="rId11" imgW="1282700" imgH="5588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9263" y="3656013"/>
                        <a:ext cx="167640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49" name="Picture 50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3276600" y="942975"/>
            <a:ext cx="2732088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3"/>
          <p:cNvSpPr txBox="1">
            <a:spLocks noChangeArrowheads="1"/>
          </p:cNvSpPr>
          <p:nvPr/>
        </p:nvSpPr>
        <p:spPr bwMode="auto">
          <a:xfrm>
            <a:off x="701675" y="1841500"/>
            <a:ext cx="7705725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4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计算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：                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=__________________.</a:t>
            </a:r>
          </a:p>
          <a:p>
            <a:pPr eaLnBrk="1" hangingPunct="1">
              <a:lnSpc>
                <a:spcPct val="24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lang="en-US" altLang="zh-CN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</a:p>
          <a:p>
            <a:pPr eaLnBrk="1" hangingPunct="1">
              <a:lnSpc>
                <a:spcPct val="240000"/>
              </a:lnSpc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答案：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933575" y="1971675"/>
          <a:ext cx="239077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r:id="rId3" imgW="1981200" imgH="698500" progId="Equation.DSMT4">
                  <p:embed/>
                </p:oleObj>
              </mc:Choice>
              <mc:Fallback>
                <p:oleObj r:id="rId3" imgW="1981200" imgH="6985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575" y="1971675"/>
                        <a:ext cx="2390775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3"/>
          <p:cNvGraphicFramePr>
            <a:graphicFrameLocks noChangeAspect="1"/>
          </p:cNvGraphicFramePr>
          <p:nvPr/>
        </p:nvGraphicFramePr>
        <p:xfrm>
          <a:off x="2060575" y="2997200"/>
          <a:ext cx="562927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r:id="rId5" imgW="4838700" imgH="749300" progId="Equation.DSMT4">
                  <p:embed/>
                </p:oleObj>
              </mc:Choice>
              <mc:Fallback>
                <p:oleObj r:id="rId5" imgW="4838700" imgH="749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575" y="2997200"/>
                        <a:ext cx="5629275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4"/>
          <p:cNvGraphicFramePr>
            <a:graphicFrameLocks noChangeAspect="1"/>
          </p:cNvGraphicFramePr>
          <p:nvPr/>
        </p:nvGraphicFramePr>
        <p:xfrm>
          <a:off x="1717675" y="3887788"/>
          <a:ext cx="4445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r:id="rId7" imgW="317500" imgH="647700" progId="Equation.DSMT4">
                  <p:embed/>
                </p:oleObj>
              </mc:Choice>
              <mc:Fallback>
                <p:oleObj r:id="rId7" imgW="317500" imgH="647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675" y="3887788"/>
                        <a:ext cx="44450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Text Box 2"/>
          <p:cNvSpPr txBox="1">
            <a:spLocks noChangeArrowheads="1"/>
          </p:cNvSpPr>
          <p:nvPr/>
        </p:nvSpPr>
        <p:spPr bwMode="auto">
          <a:xfrm>
            <a:off x="914400" y="10668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计算：</a:t>
            </a: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2209800" y="990600"/>
          <a:ext cx="2468563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r:id="rId3" imgW="2032000" imgH="762000" progId="Equation.DSMT4">
                  <p:embed/>
                </p:oleObj>
              </mc:Choice>
              <mc:Fallback>
                <p:oleObj r:id="rId3" imgW="2032000" imgH="762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990600"/>
                        <a:ext cx="2468563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3"/>
          <p:cNvGraphicFramePr>
            <a:graphicFrameLocks noChangeAspect="1"/>
          </p:cNvGraphicFramePr>
          <p:nvPr/>
        </p:nvGraphicFramePr>
        <p:xfrm>
          <a:off x="1143000" y="2895600"/>
          <a:ext cx="3595688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r:id="rId5" imgW="3149600" imgH="762000" progId="Equation.DSMT4">
                  <p:embed/>
                </p:oleObj>
              </mc:Choice>
              <mc:Fallback>
                <p:oleObj r:id="rId5" imgW="3149600" imgH="762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895600"/>
                        <a:ext cx="3595688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4"/>
          <p:cNvGraphicFramePr>
            <a:graphicFrameLocks noChangeAspect="1"/>
          </p:cNvGraphicFramePr>
          <p:nvPr/>
        </p:nvGraphicFramePr>
        <p:xfrm>
          <a:off x="1295400" y="1828800"/>
          <a:ext cx="574357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r:id="rId7" imgW="2832100" imgH="482600" progId="Equation.DSMT4">
                  <p:embed/>
                </p:oleObj>
              </mc:Choice>
              <mc:Fallback>
                <p:oleObj r:id="rId7" imgW="2832100" imgH="482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828800"/>
                        <a:ext cx="5743575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5"/>
          <p:cNvGraphicFramePr>
            <a:graphicFrameLocks noChangeAspect="1"/>
          </p:cNvGraphicFramePr>
          <p:nvPr/>
        </p:nvGraphicFramePr>
        <p:xfrm>
          <a:off x="1295400" y="3657600"/>
          <a:ext cx="2916238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r:id="rId9" imgW="1244600" imgH="482600" progId="Equation.DSMT4">
                  <p:embed/>
                </p:oleObj>
              </mc:Choice>
              <mc:Fallback>
                <p:oleObj r:id="rId9" imgW="1244600" imgH="482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657600"/>
                        <a:ext cx="2916238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5" name="Object 6"/>
          <p:cNvGraphicFramePr>
            <a:graphicFrameLocks noChangeAspect="1"/>
          </p:cNvGraphicFramePr>
          <p:nvPr/>
        </p:nvGraphicFramePr>
        <p:xfrm>
          <a:off x="1319213" y="4567238"/>
          <a:ext cx="1147762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0" r:id="rId11" imgW="596900" imgH="495300" progId="Equation.DSMT4">
                  <p:embed/>
                </p:oleObj>
              </mc:Choice>
              <mc:Fallback>
                <p:oleObj r:id="rId11" imgW="596900" imgH="495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4567238"/>
                        <a:ext cx="1147762" cy="817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709613" y="1692275"/>
            <a:ext cx="8135937" cy="188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4.</a:t>
            </a:r>
            <a:r>
              <a:rPr lang="zh-CN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中山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·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中考）化简：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endParaRPr kumimoji="1" lang="zh-CN" altLang="en-US" sz="2400" b="1">
              <a:solidFill>
                <a:srgbClr val="6600FF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kumimoji="1" lang="en-US" altLang="zh-CN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kumimoji="1" lang="zh-CN" alt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kumimoji="1" lang="en-US" altLang="zh-CN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原式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=                        </a:t>
            </a:r>
          </a:p>
        </p:txBody>
      </p:sp>
      <p:pic>
        <p:nvPicPr>
          <p:cNvPr id="21510" name="Picture 5" descr="200811172257268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888" y="958850"/>
            <a:ext cx="76200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506" name="Object 107"/>
          <p:cNvGraphicFramePr>
            <a:graphicFrameLocks noGrp="1" noChangeAspect="1"/>
          </p:cNvGraphicFramePr>
          <p:nvPr>
            <p:ph idx="4294967295"/>
          </p:nvPr>
        </p:nvGraphicFramePr>
        <p:xfrm>
          <a:off x="7391400" y="1673225"/>
          <a:ext cx="1752600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0" name="公式" r:id="rId4" imgW="1384300" imgH="596900" progId="Equation.3">
                  <p:embed/>
                </p:oleObj>
              </mc:Choice>
              <mc:Fallback>
                <p:oleObj name="公式" r:id="rId4" imgW="1384300" imgH="596900" progId="Equation.3">
                  <p:embed/>
                  <p:pic>
                    <p:nvPicPr>
                      <p:cNvPr id="0" name="Object 10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1673225"/>
                        <a:ext cx="1752600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557" name="Object 109"/>
          <p:cNvGraphicFramePr>
            <a:graphicFrameLocks noChangeAspect="1"/>
          </p:cNvGraphicFramePr>
          <p:nvPr/>
        </p:nvGraphicFramePr>
        <p:xfrm>
          <a:off x="2952750" y="2924175"/>
          <a:ext cx="47244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1" r:id="rId6" imgW="3606800" imgH="596900" progId="Equation.DSMT4">
                  <p:embed/>
                </p:oleObj>
              </mc:Choice>
              <mc:Fallback>
                <p:oleObj r:id="rId6" imgW="3606800" imgH="596900" progId="Equation.DSMT4">
                  <p:embed/>
                  <p:pic>
                    <p:nvPicPr>
                      <p:cNvPr id="0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0" y="2924175"/>
                        <a:ext cx="4724400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09613" y="1692275"/>
            <a:ext cx="813593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5.</a:t>
            </a:r>
            <a:endParaRPr lang="en-US" altLang="zh-CN" sz="24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22534" name="Picture 5" descr="200811172257268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888" y="958850"/>
            <a:ext cx="76200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2530" name="Object 107"/>
          <p:cNvGraphicFramePr>
            <a:graphicFrameLocks noGrp="1" noChangeAspect="1"/>
          </p:cNvGraphicFramePr>
          <p:nvPr>
            <p:ph idx="4294967295"/>
          </p:nvPr>
        </p:nvGraphicFramePr>
        <p:xfrm>
          <a:off x="0" y="1631950"/>
          <a:ext cx="25019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name="Equation" r:id="rId4" imgW="2603500" imgH="876300" progId="Equation.DSMT4">
                  <p:embed/>
                </p:oleObj>
              </mc:Choice>
              <mc:Fallback>
                <p:oleObj name="Equation" r:id="rId4" imgW="2603500" imgH="876300" progId="Equation.DSMT4">
                  <p:embed/>
                  <p:pic>
                    <p:nvPicPr>
                      <p:cNvPr id="0" name="Object 10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31950"/>
                        <a:ext cx="250190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563" name="Object 107"/>
          <p:cNvGraphicFramePr>
            <a:graphicFrameLocks noChangeAspect="1"/>
          </p:cNvGraphicFramePr>
          <p:nvPr/>
        </p:nvGraphicFramePr>
        <p:xfrm>
          <a:off x="1035050" y="2809875"/>
          <a:ext cx="3736975" cy="178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name="Equation" r:id="rId6" imgW="4025900" imgH="1930400" progId="Equation.DSMT4">
                  <p:embed/>
                </p:oleObj>
              </mc:Choice>
              <mc:Fallback>
                <p:oleObj name="Equation" r:id="rId6" imgW="4025900" imgH="1930400" progId="Equation.DSMT4">
                  <p:embed/>
                  <p:pic>
                    <p:nvPicPr>
                      <p:cNvPr id="0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2809875"/>
                        <a:ext cx="3736975" cy="178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Text Box 2"/>
          <p:cNvSpPr txBox="1">
            <a:spLocks noChangeArrowheads="1"/>
          </p:cNvSpPr>
          <p:nvPr/>
        </p:nvSpPr>
        <p:spPr bwMode="auto">
          <a:xfrm>
            <a:off x="682625" y="17399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6.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计算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:</a:t>
            </a:r>
          </a:p>
        </p:txBody>
      </p:sp>
      <p:graphicFrame>
        <p:nvGraphicFramePr>
          <p:cNvPr id="23554" name="Object 3"/>
          <p:cNvGraphicFramePr>
            <a:graphicFrameLocks noChangeAspect="1"/>
          </p:cNvGraphicFramePr>
          <p:nvPr/>
        </p:nvGraphicFramePr>
        <p:xfrm>
          <a:off x="2162175" y="1535113"/>
          <a:ext cx="261937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name="Equation" r:id="rId4" imgW="1587500" imgH="495300" progId="Equation.DSMT4">
                  <p:embed/>
                </p:oleObj>
              </mc:Choice>
              <mc:Fallback>
                <p:oleObj name="Equation" r:id="rId4" imgW="1587500" imgH="495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175" y="1535113"/>
                        <a:ext cx="261937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6" name="Object 4"/>
          <p:cNvGraphicFramePr>
            <a:graphicFrameLocks noChangeAspect="1"/>
          </p:cNvGraphicFramePr>
          <p:nvPr/>
        </p:nvGraphicFramePr>
        <p:xfrm>
          <a:off x="369888" y="2740025"/>
          <a:ext cx="4246562" cy="218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name="Equation" r:id="rId6" imgW="5689600" imgH="2933700" progId="Equation.DSMT4">
                  <p:embed/>
                </p:oleObj>
              </mc:Choice>
              <mc:Fallback>
                <p:oleObj name="Equation" r:id="rId6" imgW="5689600" imgH="293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2740025"/>
                        <a:ext cx="4246562" cy="218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21"/>
          <p:cNvGraphicFramePr>
            <a:graphicFrameLocks noChangeAspect="1"/>
          </p:cNvGraphicFramePr>
          <p:nvPr/>
        </p:nvGraphicFramePr>
        <p:xfrm>
          <a:off x="5019675" y="1512888"/>
          <a:ext cx="2828925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6" name="公式" r:id="rId8" imgW="1841500" imgH="520700" progId="Equation.3">
                  <p:embed/>
                </p:oleObj>
              </mc:Choice>
              <mc:Fallback>
                <p:oleObj name="公式" r:id="rId8" imgW="1841500" imgH="5207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9675" y="1512888"/>
                        <a:ext cx="2828925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94" name="Object 22"/>
          <p:cNvGraphicFramePr>
            <a:graphicFrameLocks noChangeAspect="1"/>
          </p:cNvGraphicFramePr>
          <p:nvPr/>
        </p:nvGraphicFramePr>
        <p:xfrm>
          <a:off x="5106988" y="2732088"/>
          <a:ext cx="3576637" cy="222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7" name="Equation" r:id="rId10" imgW="4356100" imgH="2705100" progId="Equation.DSMT4">
                  <p:embed/>
                </p:oleObj>
              </mc:Choice>
              <mc:Fallback>
                <p:oleObj name="Equation" r:id="rId10" imgW="4356100" imgH="27051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6988" y="2732088"/>
                        <a:ext cx="3576637" cy="222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587375" y="892175"/>
            <a:ext cx="85566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CC00FF"/>
                </a:solidFill>
                <a:latin typeface="宋体" panose="02010600030101010101" pitchFamily="2" charset="-122"/>
              </a:rPr>
              <a:t>问题</a:t>
            </a:r>
            <a:r>
              <a:rPr lang="en-US" altLang="zh-CN" sz="2400" b="1" dirty="0">
                <a:solidFill>
                  <a:srgbClr val="CC00FF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大拖拉机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m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天耕地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公顷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小拖拉机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n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天耕地 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公顷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大拖拉机的工作效率是小拖拉机的工作效率的多少倍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?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593725" y="2363788"/>
            <a:ext cx="829945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大拖拉机的工作效率是   公顷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/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天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小拖拉机的工作效</a:t>
            </a:r>
          </a:p>
          <a:p>
            <a:pPr eaLnBrk="1" hangingPunct="1"/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率是   公顷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/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天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大拖拉机的工作效率是小拖拉机的工</a:t>
            </a:r>
          </a:p>
          <a:p>
            <a:pPr eaLnBrk="1" hangingPunct="1"/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作效率的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(       )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倍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.           </a:t>
            </a:r>
            <a:endParaRPr lang="en-US" altLang="zh-CN" dirty="0"/>
          </a:p>
        </p:txBody>
      </p:sp>
      <p:graphicFrame>
        <p:nvGraphicFramePr>
          <p:cNvPr id="7172" name="Object 2"/>
          <p:cNvGraphicFramePr>
            <a:graphicFrameLocks noChangeAspect="1"/>
          </p:cNvGraphicFramePr>
          <p:nvPr/>
        </p:nvGraphicFramePr>
        <p:xfrm>
          <a:off x="3854450" y="2287588"/>
          <a:ext cx="328613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r:id="rId3" imgW="190500" imgH="419100" progId="Equation.3">
                  <p:embed/>
                </p:oleObj>
              </mc:Choice>
              <mc:Fallback>
                <p:oleObj r:id="rId3" imgW="190500" imgH="419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4450" y="2287588"/>
                        <a:ext cx="328613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3"/>
          <p:cNvGraphicFramePr>
            <a:graphicFrameLocks noChangeAspect="1"/>
          </p:cNvGraphicFramePr>
          <p:nvPr/>
        </p:nvGraphicFramePr>
        <p:xfrm>
          <a:off x="1406525" y="2992438"/>
          <a:ext cx="260350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r:id="rId5" imgW="152400" imgH="419100" progId="Equation.3">
                  <p:embed/>
                </p:oleObj>
              </mc:Choice>
              <mc:Fallback>
                <p:oleObj r:id="rId5" imgW="1524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525" y="2992438"/>
                        <a:ext cx="260350" cy="6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4"/>
          <p:cNvGraphicFramePr>
            <a:graphicFrameLocks noChangeAspect="1"/>
          </p:cNvGraphicFramePr>
          <p:nvPr/>
        </p:nvGraphicFramePr>
        <p:xfrm>
          <a:off x="2254250" y="3657600"/>
          <a:ext cx="749300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r:id="rId7" imgW="444500" imgH="419100" progId="Equation.DSMT4">
                  <p:embed/>
                </p:oleObj>
              </mc:Choice>
              <mc:Fallback>
                <p:oleObj r:id="rId7" imgW="444500" imgH="419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0" y="3657600"/>
                        <a:ext cx="749300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5" name="Picture 11" descr="http://www.rhdc.ynszxc.gov.cn/uploadfile/d_1/d_1364/d_1424/classimage/piconline_20071208091516_dcc2cb17-9ef2-4cb0-abf0-4ec8480fdd52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214938" y="4514850"/>
            <a:ext cx="3152775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3" descr="http://t1.baidu.com/it/u=572194513,3509271803&amp;fm=23&amp;gp=0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74700" y="4452938"/>
            <a:ext cx="2857500" cy="213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7"/>
          <p:cNvSpPr>
            <a:spLocks noGrp="1" noChangeAspect="1" noChangeArrowheads="1"/>
          </p:cNvSpPr>
          <p:nvPr>
            <p:ph idx="4294967295"/>
          </p:nvPr>
        </p:nvSpPr>
        <p:spPr bwMode="auto">
          <a:xfrm>
            <a:off x="0" y="1512888"/>
            <a:ext cx="8001000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sz="2400" b="1" smtClean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400" b="1" smtClean="0">
                <a:solidFill>
                  <a:srgbClr val="0000FF"/>
                </a:solidFill>
                <a:latin typeface="宋体" panose="02010600030101010101" pitchFamily="2" charset="-122"/>
              </a:rPr>
              <a:t>观察下列运算</a:t>
            </a:r>
            <a:r>
              <a:rPr lang="en-US" altLang="zh-CN" sz="2400" b="1" smtClean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 smtClean="0">
                <a:solidFill>
                  <a:srgbClr val="0000FF"/>
                </a:solidFill>
                <a:latin typeface="宋体" panose="02010600030101010101" pitchFamily="2" charset="-122"/>
              </a:rPr>
              <a:t>你想到了什么</a:t>
            </a:r>
            <a:r>
              <a:rPr lang="en-US" altLang="zh-CN" sz="2400" b="1" smtClean="0">
                <a:solidFill>
                  <a:srgbClr val="0000FF"/>
                </a:solidFill>
                <a:latin typeface="宋体" panose="02010600030101010101" pitchFamily="2" charset="-122"/>
              </a:rPr>
              <a:t>?</a:t>
            </a:r>
            <a:r>
              <a:rPr lang="zh-CN" altLang="en-US" sz="2400" b="1" smtClean="0">
                <a:solidFill>
                  <a:srgbClr val="0000FF"/>
                </a:solidFill>
                <a:latin typeface="宋体" panose="02010600030101010101" pitchFamily="2" charset="-122"/>
              </a:rPr>
              <a:t>说出来与同学们分享</a:t>
            </a:r>
            <a:r>
              <a:rPr lang="en-US" altLang="zh-CN" sz="2400" b="1" smtClean="0">
                <a:solidFill>
                  <a:srgbClr val="0000FF"/>
                </a:solidFill>
                <a:latin typeface="宋体" panose="02010600030101010101" pitchFamily="2" charset="-122"/>
              </a:rPr>
              <a:t>. </a:t>
            </a:r>
          </a:p>
        </p:txBody>
      </p:sp>
      <p:graphicFrame>
        <p:nvGraphicFramePr>
          <p:cNvPr id="39955" name="Object 19"/>
          <p:cNvGraphicFramePr>
            <a:graphicFrameLocks noChangeAspect="1"/>
          </p:cNvGraphicFramePr>
          <p:nvPr/>
        </p:nvGraphicFramePr>
        <p:xfrm>
          <a:off x="766763" y="2224088"/>
          <a:ext cx="3565525" cy="330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公式" r:id="rId3" imgW="2628900" imgH="2336800" progId="Equation.3">
                  <p:embed/>
                </p:oleObj>
              </mc:Choice>
              <mc:Fallback>
                <p:oleObj name="公式" r:id="rId3" imgW="2628900" imgH="23368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3" y="2224088"/>
                        <a:ext cx="3565525" cy="330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87" name="Object 19"/>
          <p:cNvGraphicFramePr>
            <a:graphicFrameLocks noChangeAspect="1"/>
          </p:cNvGraphicFramePr>
          <p:nvPr/>
        </p:nvGraphicFramePr>
        <p:xfrm>
          <a:off x="1041400" y="2789238"/>
          <a:ext cx="46101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公式" r:id="rId3" imgW="2895600" imgH="469900" progId="Equation.3">
                  <p:embed/>
                </p:oleObj>
              </mc:Choice>
              <mc:Fallback>
                <p:oleObj name="公式" r:id="rId3" imgW="2895600" imgH="4699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2789238"/>
                        <a:ext cx="461010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88" name="Text Box 20"/>
          <p:cNvSpPr txBox="1">
            <a:spLocks noChangeArrowheads="1"/>
          </p:cNvSpPr>
          <p:nvPr/>
        </p:nvSpPr>
        <p:spPr bwMode="auto">
          <a:xfrm>
            <a:off x="960438" y="3573463"/>
            <a:ext cx="78263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用代数化的思想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,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把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a,b,c,d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看作数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,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就可以运用分数的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乘除法法则进行运算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050925" y="2141538"/>
            <a:ext cx="7421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猜一猜下面的式子怎么运算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与同伴交流你的想法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7"/>
          <p:cNvPicPr>
            <a:picLocks noChangeAspect="1" noChangeArrowheads="1"/>
          </p:cNvPicPr>
          <p:nvPr/>
        </p:nvPicPr>
        <p:blipFill>
          <a:blip r:embed="rId2" cstate="email"/>
          <a:srcRect t="-3052"/>
          <a:stretch>
            <a:fillRect/>
          </a:stretch>
        </p:blipFill>
        <p:spPr bwMode="auto">
          <a:xfrm>
            <a:off x="3305175" y="1695450"/>
            <a:ext cx="2357438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354013" y="2582863"/>
            <a:ext cx="8520112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经历探索分式的乘除法运算法则的过程，并能结合具体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情境说明其合理性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会进行简单分式的乘除及分式的乘方运算，具有一定的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代数化归能力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能解决一些与分式乘除及分式的乘方运算有关的简单实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际问题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6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6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66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1084263" y="1851025"/>
          <a:ext cx="5257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公式" r:id="rId3" imgW="4025900" imgH="520700" progId="Equation.3">
                  <p:embed/>
                </p:oleObj>
              </mc:Choice>
              <mc:Fallback>
                <p:oleObj name="公式" r:id="rId3" imgW="4025900" imgH="520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263" y="1851025"/>
                        <a:ext cx="52578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30" name="Group 10"/>
          <p:cNvGrpSpPr/>
          <p:nvPr/>
        </p:nvGrpSpPr>
        <p:grpSpPr bwMode="auto">
          <a:xfrm>
            <a:off x="2287588" y="2832100"/>
            <a:ext cx="3835400" cy="3352800"/>
            <a:chOff x="1441" y="1784"/>
            <a:chExt cx="2416" cy="2112"/>
          </a:xfrm>
        </p:grpSpPr>
        <p:sp>
          <p:nvSpPr>
            <p:cNvPr id="5127" name="Rectangle 6"/>
            <p:cNvSpPr>
              <a:spLocks noChangeArrowheads="1"/>
            </p:cNvSpPr>
            <p:nvPr/>
          </p:nvSpPr>
          <p:spPr bwMode="auto">
            <a:xfrm>
              <a:off x="1441" y="2204"/>
              <a:ext cx="2416" cy="1692"/>
            </a:xfrm>
            <a:prstGeom prst="rect">
              <a:avLst/>
            </a:prstGeom>
            <a:noFill/>
            <a:ln w="38100" algn="ctr">
              <a:solidFill>
                <a:srgbClr val="003300"/>
              </a:solidFill>
              <a:prstDash val="sysDot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    </a:t>
              </a:r>
              <a:r>
                <a:rPr lang="zh-CN" altLang="en-US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两个分数相乘</a:t>
              </a:r>
              <a:r>
                <a:rPr lang="en-US" altLang="zh-CN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, </a:t>
              </a:r>
              <a:r>
                <a:rPr lang="zh-CN" altLang="en-US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把分子相乘的积作为积的分子</a:t>
              </a:r>
              <a:r>
                <a:rPr lang="en-US" altLang="zh-CN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,</a:t>
              </a:r>
              <a:r>
                <a:rPr lang="zh-CN" altLang="en-US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把分母相乘的积作为积的分母</a:t>
              </a:r>
              <a:r>
                <a:rPr lang="en-US" altLang="zh-CN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;</a:t>
              </a:r>
            </a:p>
            <a:p>
              <a:pPr eaLnBrk="0" hangingPunct="0"/>
              <a:r>
                <a:rPr lang="en-US" altLang="zh-CN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    </a:t>
              </a:r>
              <a:r>
                <a:rPr lang="zh-CN" altLang="en-US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两个分数相除</a:t>
              </a:r>
              <a:r>
                <a:rPr lang="en-US" altLang="zh-CN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, </a:t>
              </a:r>
              <a:r>
                <a:rPr lang="zh-CN" altLang="en-US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把除式的分子与分母颠倒位置后</a:t>
              </a:r>
              <a:r>
                <a:rPr lang="en-US" altLang="zh-CN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,</a:t>
              </a:r>
              <a:r>
                <a:rPr lang="zh-CN" altLang="en-US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再与被除式相乘</a:t>
              </a:r>
              <a:r>
                <a:rPr lang="en-US" altLang="zh-CN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.</a:t>
              </a:r>
            </a:p>
          </p:txBody>
        </p:sp>
        <p:sp>
          <p:nvSpPr>
            <p:cNvPr id="5128" name="Rectangle 7"/>
            <p:cNvSpPr>
              <a:spLocks noChangeArrowheads="1"/>
            </p:cNvSpPr>
            <p:nvPr/>
          </p:nvSpPr>
          <p:spPr bwMode="auto">
            <a:xfrm>
              <a:off x="1502" y="1784"/>
              <a:ext cx="23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kumimoji="1" lang="en-US" altLang="zh-CN" sz="2400" b="1" dirty="0">
                  <a:solidFill>
                    <a:srgbClr val="0000FF"/>
                  </a:solidFill>
                  <a:latin typeface="宋体" panose="02010600030101010101" pitchFamily="2" charset="-122"/>
                  <a:sym typeface="Symbol" panose="05050102010706020507" pitchFamily="18" charset="2"/>
                </a:rPr>
                <a:t>【</a:t>
              </a:r>
              <a:r>
                <a:rPr kumimoji="1" lang="zh-CN" altLang="en-US" sz="2400" b="1" dirty="0">
                  <a:solidFill>
                    <a:srgbClr val="0000FF"/>
                  </a:solidFill>
                  <a:latin typeface="宋体" panose="02010600030101010101" pitchFamily="2" charset="-122"/>
                  <a:sym typeface="Symbol" panose="05050102010706020507" pitchFamily="18" charset="2"/>
                </a:rPr>
                <a:t>分数的</a:t>
              </a:r>
              <a:r>
                <a:rPr lang="zh-CN" altLang="en-US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乘除法法则</a:t>
              </a:r>
              <a:r>
                <a:rPr kumimoji="1" lang="zh-CN" altLang="en-US" sz="2400" b="1" dirty="0">
                  <a:solidFill>
                    <a:srgbClr val="0000FF"/>
                  </a:solidFill>
                  <a:latin typeface="宋体" panose="02010600030101010101" pitchFamily="2" charset="-122"/>
                  <a:sym typeface="Symbol" panose="05050102010706020507" pitchFamily="18" charset="2"/>
                </a:rPr>
                <a:t> </a:t>
              </a:r>
              <a:r>
                <a:rPr kumimoji="1" lang="en-US" altLang="zh-CN" sz="2400" b="1" dirty="0">
                  <a:solidFill>
                    <a:srgbClr val="0000FF"/>
                  </a:solidFill>
                  <a:latin typeface="宋体" panose="02010600030101010101" pitchFamily="2" charset="-122"/>
                  <a:sym typeface="Symbol" panose="05050102010706020507" pitchFamily="18" charset="2"/>
                </a:rPr>
                <a:t>】</a:t>
              </a:r>
            </a:p>
          </p:txBody>
        </p:sp>
      </p:grpSp>
      <p:pic>
        <p:nvPicPr>
          <p:cNvPr id="5126" name="Picture 2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59163" y="849313"/>
            <a:ext cx="2408237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3294063" y="1671638"/>
          <a:ext cx="1465262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Equation" r:id="rId3" imgW="1358900" imgH="876300" progId="Equation.DSMT4">
                  <p:embed/>
                </p:oleObj>
              </mc:Choice>
              <mc:Fallback>
                <p:oleObj name="Equation" r:id="rId3" imgW="1358900" imgH="876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4063" y="1671638"/>
                        <a:ext cx="1465262" cy="903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6142038" y="1725613"/>
          <a:ext cx="1873250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5" imgW="1727200" imgH="825500" progId="Equation.DSMT4">
                  <p:embed/>
                </p:oleObj>
              </mc:Choice>
              <mc:Fallback>
                <p:oleObj name="Equation" r:id="rId5" imgW="1727200" imgH="825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2038" y="1725613"/>
                        <a:ext cx="1873250" cy="912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Rectangle 5"/>
          <p:cNvSpPr>
            <a:spLocks noChangeArrowheads="1"/>
          </p:cNvSpPr>
          <p:nvPr/>
        </p:nvSpPr>
        <p:spPr bwMode="auto">
          <a:xfrm>
            <a:off x="706438" y="1900238"/>
            <a:ext cx="263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例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1 </a:t>
            </a:r>
            <a:r>
              <a:rPr kumimoji="1" lang="zh-CN" altLang="en-GB" sz="2400" b="1">
                <a:solidFill>
                  <a:srgbClr val="0000FF"/>
                </a:solidFill>
                <a:latin typeface="宋体" panose="02010600030101010101" pitchFamily="2" charset="-122"/>
              </a:rPr>
              <a:t> 计算：（</a:t>
            </a:r>
            <a:r>
              <a:rPr kumimoji="1" lang="en-GB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kumimoji="1" lang="zh-CN" altLang="en-GB" sz="2400" b="1">
                <a:solidFill>
                  <a:srgbClr val="0000FF"/>
                </a:solidFill>
                <a:latin typeface="宋体" panose="02010600030101010101" pitchFamily="2" charset="-122"/>
              </a:rPr>
              <a:t>）</a:t>
            </a:r>
          </a:p>
        </p:txBody>
      </p:sp>
      <p:sp>
        <p:nvSpPr>
          <p:cNvPr id="6156" name="Rectangle 6"/>
          <p:cNvSpPr>
            <a:spLocks noChangeArrowheads="1"/>
          </p:cNvSpPr>
          <p:nvPr/>
        </p:nvSpPr>
        <p:spPr bwMode="auto">
          <a:xfrm>
            <a:off x="5337175" y="1965325"/>
            <a:ext cx="950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kumimoji="1" lang="zh-CN" altLang="en-GB" sz="2400" b="1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kumimoji="1" lang="en-GB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GB" sz="2400" b="1">
                <a:solidFill>
                  <a:srgbClr val="0000FF"/>
                </a:solidFill>
                <a:latin typeface="宋体" panose="02010600030101010101" pitchFamily="2" charset="-122"/>
              </a:rPr>
              <a:t>）</a:t>
            </a:r>
            <a:endParaRPr kumimoji="1" lang="zh-CN" altLang="en-GB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99336" name="Object 8"/>
          <p:cNvGraphicFramePr>
            <a:graphicFrameLocks noChangeAspect="1"/>
          </p:cNvGraphicFramePr>
          <p:nvPr/>
        </p:nvGraphicFramePr>
        <p:xfrm>
          <a:off x="1066800" y="2773363"/>
          <a:ext cx="24272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7" imgW="2438400" imgH="2400300" progId="Equation.DSMT4">
                  <p:embed/>
                </p:oleObj>
              </mc:Choice>
              <mc:Fallback>
                <p:oleObj name="Equation" r:id="rId7" imgW="2438400" imgH="24003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79974"/>
                      <a:stretch>
                        <a:fillRect/>
                      </a:stretch>
                    </p:blipFill>
                    <p:spPr bwMode="auto">
                      <a:xfrm>
                        <a:off x="1066800" y="2773363"/>
                        <a:ext cx="242728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7" name="Rectangle 88"/>
          <p:cNvSpPr>
            <a:spLocks noChangeArrowheads="1"/>
          </p:cNvSpPr>
          <p:nvPr/>
        </p:nvSpPr>
        <p:spPr bwMode="auto">
          <a:xfrm>
            <a:off x="528638" y="966788"/>
            <a:ext cx="25511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【</a:t>
            </a:r>
            <a:r>
              <a:rPr lang="zh-CN" altLang="en-US" sz="2800" b="1">
                <a:solidFill>
                  <a:srgbClr val="FF0000"/>
                </a:solidFill>
              </a:rPr>
              <a:t>例 题</a:t>
            </a:r>
            <a:r>
              <a:rPr lang="en-US" altLang="zh-CN" sz="2800" b="1">
                <a:solidFill>
                  <a:srgbClr val="FF0000"/>
                </a:solidFill>
              </a:rPr>
              <a:t>】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grpSp>
        <p:nvGrpSpPr>
          <p:cNvPr id="4" name="Group 17"/>
          <p:cNvGrpSpPr/>
          <p:nvPr/>
        </p:nvGrpSpPr>
        <p:grpSpPr bwMode="auto">
          <a:xfrm>
            <a:off x="1066800" y="4178300"/>
            <a:ext cx="6299200" cy="1044575"/>
            <a:chOff x="672" y="2632"/>
            <a:chExt cx="3968" cy="658"/>
          </a:xfrm>
        </p:grpSpPr>
        <p:graphicFrame>
          <p:nvGraphicFramePr>
            <p:cNvPr id="99338" name="Object 10"/>
            <p:cNvGraphicFramePr>
              <a:graphicFrameLocks noChangeAspect="1"/>
            </p:cNvGraphicFramePr>
            <p:nvPr/>
          </p:nvGraphicFramePr>
          <p:xfrm>
            <a:off x="2289" y="2701"/>
            <a:ext cx="1873" cy="5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4" name="Equation" r:id="rId9" imgW="3441700" imgH="927100" progId="Equation.DSMT4">
                    <p:embed/>
                  </p:oleObj>
                </mc:Choice>
                <mc:Fallback>
                  <p:oleObj name="Equation" r:id="rId9" imgW="3441700" imgH="9271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9" y="2701"/>
                          <a:ext cx="1873" cy="5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340" name="Object 12"/>
            <p:cNvGraphicFramePr>
              <a:graphicFrameLocks noChangeAspect="1"/>
            </p:cNvGraphicFramePr>
            <p:nvPr/>
          </p:nvGraphicFramePr>
          <p:xfrm>
            <a:off x="4202" y="2632"/>
            <a:ext cx="438" cy="6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5" name="Equation" r:id="rId11" imgW="444500" imgH="558800" progId="Equation.DSMT4">
                    <p:embed/>
                  </p:oleObj>
                </mc:Choice>
                <mc:Fallback>
                  <p:oleObj name="Equation" r:id="rId11" imgW="444500" imgH="5588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02" y="2632"/>
                          <a:ext cx="438" cy="6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8"/>
            <p:cNvGraphicFramePr>
              <a:graphicFrameLocks noChangeAspect="1"/>
            </p:cNvGraphicFramePr>
            <p:nvPr/>
          </p:nvGraphicFramePr>
          <p:xfrm>
            <a:off x="672" y="2697"/>
            <a:ext cx="1529" cy="5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6" name="Equation" r:id="rId13" imgW="2438400" imgH="2400300" progId="Equation.DSMT4">
                    <p:embed/>
                  </p:oleObj>
                </mc:Choice>
                <mc:Fallback>
                  <p:oleObj name="Equation" r:id="rId13" imgW="2438400" imgH="24003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t="62173"/>
                        <a:stretch>
                          <a:fillRect/>
                        </a:stretch>
                      </p:blipFill>
                      <p:spPr bwMode="auto">
                        <a:xfrm>
                          <a:off x="672" y="2697"/>
                          <a:ext cx="1529" cy="5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18"/>
          <p:cNvGrpSpPr/>
          <p:nvPr/>
        </p:nvGrpSpPr>
        <p:grpSpPr bwMode="auto">
          <a:xfrm>
            <a:off x="1066800" y="3176588"/>
            <a:ext cx="4151313" cy="1119187"/>
            <a:chOff x="672" y="2001"/>
            <a:chExt cx="2615" cy="705"/>
          </a:xfrm>
        </p:grpSpPr>
        <p:graphicFrame>
          <p:nvGraphicFramePr>
            <p:cNvPr id="99337" name="Object 9"/>
            <p:cNvGraphicFramePr>
              <a:graphicFrameLocks noChangeAspect="1"/>
            </p:cNvGraphicFramePr>
            <p:nvPr/>
          </p:nvGraphicFramePr>
          <p:xfrm>
            <a:off x="1987" y="2032"/>
            <a:ext cx="823" cy="6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7" name="公式" r:id="rId15" imgW="774700" imgH="596900" progId="Equation.3">
                    <p:embed/>
                  </p:oleObj>
                </mc:Choice>
                <mc:Fallback>
                  <p:oleObj name="公式" r:id="rId15" imgW="774700" imgH="5969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7" y="2032"/>
                          <a:ext cx="823" cy="6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160" name="Group 16"/>
            <p:cNvGrpSpPr/>
            <p:nvPr/>
          </p:nvGrpSpPr>
          <p:grpSpPr bwMode="auto">
            <a:xfrm>
              <a:off x="672" y="2001"/>
              <a:ext cx="2615" cy="705"/>
              <a:chOff x="672" y="2001"/>
              <a:chExt cx="2615" cy="705"/>
            </a:xfrm>
          </p:grpSpPr>
          <p:graphicFrame>
            <p:nvGraphicFramePr>
              <p:cNvPr id="99339" name="Object 11"/>
              <p:cNvGraphicFramePr>
                <a:graphicFrameLocks noChangeAspect="1"/>
              </p:cNvGraphicFramePr>
              <p:nvPr/>
            </p:nvGraphicFramePr>
            <p:xfrm>
              <a:off x="2841" y="2001"/>
              <a:ext cx="446" cy="65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98" name="公式" r:id="rId17" imgW="444500" imgH="558800" progId="Equation.3">
                      <p:embed/>
                    </p:oleObj>
                  </mc:Choice>
                  <mc:Fallback>
                    <p:oleObj name="公式" r:id="rId17" imgW="444500" imgH="558800" progId="Equation.3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41" y="2001"/>
                            <a:ext cx="446" cy="65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" name="Object 8"/>
              <p:cNvGraphicFramePr>
                <a:graphicFrameLocks noChangeAspect="1"/>
              </p:cNvGraphicFramePr>
              <p:nvPr/>
            </p:nvGraphicFramePr>
            <p:xfrm>
              <a:off x="672" y="2045"/>
              <a:ext cx="1529" cy="66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99" name="Equation" r:id="rId19" imgW="2438400" imgH="2400300" progId="Equation.DSMT4">
                      <p:embed/>
                    </p:oleObj>
                  </mc:Choice>
                  <mc:Fallback>
                    <p:oleObj name="Equation" r:id="rId19" imgW="2438400" imgH="2400300" progId="Equation.DSMT4">
                      <p:embed/>
                      <p:pic>
                        <p:nvPicPr>
                          <p:cNvPr id="0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 t="19502" b="37238"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72" y="2045"/>
                            <a:ext cx="1529" cy="66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776288" y="2163763"/>
            <a:ext cx="1871662" cy="457200"/>
          </a:xfrm>
          <a:prstGeom prst="rect">
            <a:avLst/>
          </a:prstGeom>
          <a:noFill/>
          <a:ln w="38100" algn="ctr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例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2  </a:t>
            </a:r>
            <a:r>
              <a:rPr kumimoji="1" lang="zh-CN" altLang="en-GB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计算：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2587625" y="1943100"/>
          <a:ext cx="1984375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3" imgW="1816100" imgH="825500" progId="Equation.DSMT4">
                  <p:embed/>
                </p:oleObj>
              </mc:Choice>
              <mc:Fallback>
                <p:oleObj name="Equation" r:id="rId3" imgW="1816100" imgH="825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25" y="1943100"/>
                        <a:ext cx="1984375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812800" y="3352800"/>
            <a:ext cx="1103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kumimoji="1" lang="zh-CN" altLang="en-GB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解析：</a:t>
            </a:r>
            <a:endParaRPr kumimoji="1" lang="zh-CN" altLang="en-US" sz="2400" b="1" i="1">
              <a:solidFill>
                <a:srgbClr val="CC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100358" name="Object 6"/>
          <p:cNvGraphicFramePr>
            <a:graphicFrameLocks noChangeAspect="1"/>
          </p:cNvGraphicFramePr>
          <p:nvPr/>
        </p:nvGraphicFramePr>
        <p:xfrm>
          <a:off x="1787525" y="3081338"/>
          <a:ext cx="19605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公式" r:id="rId5" imgW="1104900" imgH="558800" progId="Equation.3">
                  <p:embed/>
                </p:oleObj>
              </mc:Choice>
              <mc:Fallback>
                <p:oleObj name="公式" r:id="rId5" imgW="1104900" imgH="558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525" y="3081338"/>
                        <a:ext cx="19605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9" name="Object 7"/>
          <p:cNvGraphicFramePr>
            <a:graphicFrameLocks noChangeAspect="1"/>
          </p:cNvGraphicFramePr>
          <p:nvPr/>
        </p:nvGraphicFramePr>
        <p:xfrm>
          <a:off x="827088" y="4313238"/>
          <a:ext cx="3090862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公式" r:id="rId7" imgW="1828800" imgH="558800" progId="Equation.3">
                  <p:embed/>
                </p:oleObj>
              </mc:Choice>
              <mc:Fallback>
                <p:oleObj name="公式" r:id="rId7" imgW="1828800" imgH="558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313238"/>
                        <a:ext cx="3090862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0" name="Object 8"/>
          <p:cNvGraphicFramePr>
            <a:graphicFrameLocks noChangeAspect="1"/>
          </p:cNvGraphicFramePr>
          <p:nvPr/>
        </p:nvGraphicFramePr>
        <p:xfrm>
          <a:off x="3941763" y="4313238"/>
          <a:ext cx="122555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公式" r:id="rId9" imgW="698500" imgH="520700" progId="Equation.3">
                  <p:embed/>
                </p:oleObj>
              </mc:Choice>
              <mc:Fallback>
                <p:oleObj name="公式" r:id="rId9" imgW="698500" imgH="520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1763" y="4313238"/>
                        <a:ext cx="122555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Rectangle 88"/>
          <p:cNvSpPr>
            <a:spLocks noChangeArrowheads="1"/>
          </p:cNvSpPr>
          <p:nvPr/>
        </p:nvSpPr>
        <p:spPr bwMode="auto">
          <a:xfrm>
            <a:off x="595313" y="1165225"/>
            <a:ext cx="25511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【</a:t>
            </a:r>
            <a:r>
              <a:rPr lang="zh-CN" altLang="en-US" sz="2800" b="1">
                <a:solidFill>
                  <a:srgbClr val="FF0000"/>
                </a:solidFill>
              </a:rPr>
              <a:t>例 题</a:t>
            </a:r>
            <a:r>
              <a:rPr lang="en-US" altLang="zh-CN" sz="2800" b="1">
                <a:solidFill>
                  <a:srgbClr val="FF0000"/>
                </a:solidFill>
              </a:rPr>
              <a:t>】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7" grpId="0"/>
    </p:bldLst>
  </p:timing>
</p:sld>
</file>

<file path=ppt/theme/theme1.xml><?xml version="1.0" encoding="utf-8"?>
<a:theme xmlns:a="http://schemas.openxmlformats.org/drawingml/2006/main" name="WWW.2PPT.COM&#10;">
  <a:themeElements>
    <a:clrScheme name="1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885</Words>
  <Application>Microsoft Office PowerPoint</Application>
  <PresentationFormat>全屏显示(4:3)</PresentationFormat>
  <Paragraphs>96</Paragraphs>
  <Slides>28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28</vt:i4>
      </vt:variant>
    </vt:vector>
  </HeadingPairs>
  <TitlesOfParts>
    <vt:vector size="41" baseType="lpstr">
      <vt:lpstr>楷体_GB2312</vt:lpstr>
      <vt:lpstr>宋体</vt:lpstr>
      <vt:lpstr>微软雅黑</vt:lpstr>
      <vt:lpstr>Arial</vt:lpstr>
      <vt:lpstr>Symbol</vt:lpstr>
      <vt:lpstr>Times New Roman</vt:lpstr>
      <vt:lpstr>Verdana</vt:lpstr>
      <vt:lpstr>Wingdings</vt:lpstr>
      <vt:lpstr>WWW.2PPT.COM
</vt:lpstr>
      <vt:lpstr>Equation.DSMT4</vt:lpstr>
      <vt:lpstr>Equation.3</vt:lpstr>
      <vt:lpstr>公式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2023-01-16T15:03:41Z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5281D656FB084C2A983DC7B50A9185E4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