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8" r:id="rId4"/>
    <p:sldId id="259" r:id="rId5"/>
    <p:sldId id="265" r:id="rId6"/>
    <p:sldId id="273" r:id="rId7"/>
    <p:sldId id="260" r:id="rId8"/>
    <p:sldId id="266" r:id="rId9"/>
    <p:sldId id="267" r:id="rId10"/>
    <p:sldId id="268" r:id="rId11"/>
    <p:sldId id="261" r:id="rId12"/>
    <p:sldId id="269" r:id="rId13"/>
    <p:sldId id="262" r:id="rId14"/>
    <p:sldId id="270" r:id="rId15"/>
    <p:sldId id="263" r:id="rId16"/>
    <p:sldId id="271" r:id="rId17"/>
    <p:sldId id="264" r:id="rId18"/>
    <p:sldId id="272" r:id="rId19"/>
    <p:sldId id="274" r:id="rId20"/>
    <p:sldId id="275" r:id="rId21"/>
    <p:sldId id="276" r:id="rId22"/>
    <p:sldId id="277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6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535"/>
    <a:srgbClr val="1F730B"/>
    <a:srgbClr val="00A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09"/>
    <p:restoredTop sz="94640"/>
  </p:normalViewPr>
  <p:slideViewPr>
    <p:cSldViewPr snapToGrid="0" snapToObjects="1" showGuides="1">
      <p:cViewPr>
        <p:scale>
          <a:sx n="75" d="100"/>
          <a:sy n="75" d="100"/>
        </p:scale>
        <p:origin x="-1782" y="-942"/>
      </p:cViewPr>
      <p:guideLst>
        <p:guide orient="horz" pos="3566"/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B837A-4F50-0840-98B4-297D59CBA587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733B-4A2F-4E4E-80BF-E72B5690F0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284C1-8670-49C3-B67F-A6697502E6C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39BE3-3F13-46D3-BC75-170175CDBD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9BE3-3F13-46D3-BC75-170175CDBD5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430-C6E6-784E-9D9D-A2FAFE40E12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430-C6E6-784E-9D9D-A2FAFE40E12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430-C6E6-784E-9D9D-A2FAFE40E12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430-C6E6-784E-9D9D-A2FAFE40E12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430-C6E6-784E-9D9D-A2FAFE40E12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430-C6E6-784E-9D9D-A2FAFE40E12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118533" y="-15061"/>
            <a:ext cx="12310533" cy="6924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-1506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 t="47039" b="22458"/>
          <a:stretch>
            <a:fillRect/>
          </a:stretch>
        </p:blipFill>
        <p:spPr>
          <a:xfrm>
            <a:off x="0" y="5124450"/>
            <a:ext cx="12192000" cy="1733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241300" y="122473"/>
            <a:ext cx="503767" cy="674893"/>
          </a:xfrm>
          <a:prstGeom prst="rect">
            <a:avLst/>
          </a:prstGeom>
        </p:spPr>
      </p:pic>
      <p:cxnSp>
        <p:nvCxnSpPr>
          <p:cNvPr id="5" name="直线连接符 4"/>
          <p:cNvCxnSpPr/>
          <p:nvPr userDrawn="1"/>
        </p:nvCxnSpPr>
        <p:spPr>
          <a:xfrm>
            <a:off x="980823" y="730281"/>
            <a:ext cx="109910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430-C6E6-784E-9D9D-A2FAFE40E12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430-C6E6-784E-9D9D-A2FAFE40E12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430-C6E6-784E-9D9D-A2FAFE40E12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479204" y="672833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C430-C6E6-784E-9D9D-A2FAFE40E12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8C430-C6E6-784E-9D9D-A2FAFE40E12F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448FB-7E06-454F-9CAF-88D6592C9D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8595" r="11275" b="33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52228" y="2936630"/>
            <a:ext cx="1101969" cy="24032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321250" y="2936630"/>
            <a:ext cx="1870750" cy="25952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652604" y="3545442"/>
            <a:ext cx="8675078" cy="20632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121876" y="1295400"/>
            <a:ext cx="1606062" cy="12309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526138" y="386704"/>
            <a:ext cx="2665862" cy="273863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679806" y="2628564"/>
            <a:ext cx="3562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CA535"/>
                </a:solidFill>
                <a:cs typeface="+mn-ea"/>
                <a:sym typeface="+mn-lt"/>
              </a:rPr>
              <a:t>多一片绿叶 多一份温馨</a:t>
            </a:r>
            <a:r>
              <a:rPr lang="zh-CN" altLang="en-US" sz="2000" dirty="0">
                <a:solidFill>
                  <a:srgbClr val="3CA535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rgbClr val="3CA535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0065" y="560360"/>
            <a:ext cx="4931871" cy="206820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 rot="5400000">
            <a:off x="7793333" y="118957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000" dirty="0">
                <a:solidFill>
                  <a:srgbClr val="00A332"/>
                </a:solidFill>
                <a:cs typeface="+mn-ea"/>
                <a:sym typeface="+mn-lt"/>
              </a:rPr>
              <a:t>3.21</a:t>
            </a:r>
            <a:endParaRPr kumimoji="1" lang="zh-CN" altLang="en-US" sz="6000" dirty="0">
              <a:solidFill>
                <a:srgbClr val="00A33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t="47039" b="22458"/>
          <a:stretch>
            <a:fillRect/>
          </a:stretch>
        </p:blipFill>
        <p:spPr>
          <a:xfrm>
            <a:off x="0" y="5124450"/>
            <a:ext cx="12192000" cy="1733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262740"/>
            <a:ext cx="1101969" cy="24032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373478" y="4262740"/>
            <a:ext cx="1870750" cy="2595260"/>
          </a:xfrm>
          <a:prstGeom prst="rect">
            <a:avLst/>
          </a:prstGeom>
        </p:spPr>
      </p:pic>
      <p:grpSp>
        <p:nvGrpSpPr>
          <p:cNvPr id="47" name="组 46"/>
          <p:cNvGrpSpPr/>
          <p:nvPr/>
        </p:nvGrpSpPr>
        <p:grpSpPr>
          <a:xfrm>
            <a:off x="5059800" y="1337696"/>
            <a:ext cx="2051040" cy="1816440"/>
            <a:chOff x="3592643" y="2008682"/>
            <a:chExt cx="5006714" cy="2563318"/>
          </a:xfrm>
          <a:effectLst/>
        </p:grpSpPr>
        <p:sp>
          <p:nvSpPr>
            <p:cNvPr id="48" name="矩形 47"/>
            <p:cNvSpPr/>
            <p:nvPr/>
          </p:nvSpPr>
          <p:spPr>
            <a:xfrm>
              <a:off x="3592643" y="2008682"/>
              <a:ext cx="5006714" cy="2563318"/>
            </a:xfrm>
            <a:prstGeom prst="rect">
              <a:avLst/>
            </a:prstGeom>
            <a:solidFill>
              <a:srgbClr val="3CA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092516" y="2263514"/>
              <a:ext cx="4001336" cy="2038662"/>
            </a:xfrm>
            <a:prstGeom prst="rect">
              <a:avLst/>
            </a:prstGeom>
            <a:solidFill>
              <a:srgbClr val="E6F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4528905" y="3338203"/>
            <a:ext cx="3134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spc="600">
                <a:solidFill>
                  <a:srgbClr val="3CA535"/>
                </a:solidFill>
                <a:cs typeface="+mn-ea"/>
                <a:sym typeface="+mn-lt"/>
              </a:rPr>
              <a:t>节徽的意义</a:t>
            </a:r>
            <a:endParaRPr kumimoji="1" lang="zh-CN" altLang="en-US" sz="4000" b="1" spc="600" dirty="0">
              <a:solidFill>
                <a:srgbClr val="3CA535"/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506735" y="1668614"/>
            <a:ext cx="11785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dirty="0">
                <a:solidFill>
                  <a:srgbClr val="3CA535"/>
                </a:solidFill>
                <a:cs typeface="+mn-ea"/>
                <a:sym typeface="+mn-lt"/>
              </a:rPr>
              <a:t>03</a:t>
            </a:r>
            <a:endParaRPr kumimoji="1" lang="zh-CN" altLang="en-US" sz="6600" dirty="0">
              <a:solidFill>
                <a:srgbClr val="3CA535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818548" y="4069501"/>
            <a:ext cx="655490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accent6"/>
                </a:solidFill>
                <a:cs typeface="+mn-ea"/>
                <a:sym typeface="+mn-lt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80823" y="154330"/>
            <a:ext cx="199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accent3"/>
                </a:solidFill>
                <a:cs typeface="+mn-ea"/>
                <a:sym typeface="+mn-lt"/>
              </a:rPr>
              <a:t>节徽的意义</a:t>
            </a:r>
          </a:p>
        </p:txBody>
      </p:sp>
      <p:pic>
        <p:nvPicPr>
          <p:cNvPr id="3" name="图片 2" descr="2484163_123658072_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4025" y="1702018"/>
            <a:ext cx="3221103" cy="3219451"/>
          </a:xfrm>
          <a:custGeom>
            <a:avLst/>
            <a:gdLst>
              <a:gd name="connsiteX0" fmla="*/ 0 w 3097213"/>
              <a:gd name="connsiteY0" fmla="*/ 0 h 3095625"/>
              <a:gd name="connsiteX1" fmla="*/ 3097213 w 3097213"/>
              <a:gd name="connsiteY1" fmla="*/ 0 h 3095625"/>
              <a:gd name="connsiteX2" fmla="*/ 3097213 w 3097213"/>
              <a:gd name="connsiteY2" fmla="*/ 3095625 h 3095625"/>
              <a:gd name="connsiteX3" fmla="*/ 663475 w 3097213"/>
              <a:gd name="connsiteY3" fmla="*/ 3095625 h 3095625"/>
              <a:gd name="connsiteX4" fmla="*/ 663475 w 3097213"/>
              <a:gd name="connsiteY4" fmla="*/ 2868910 h 3095625"/>
              <a:gd name="connsiteX5" fmla="*/ 0 w 3097213"/>
              <a:gd name="connsiteY5" fmla="*/ 2868910 h 309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7213" h="3095625">
                <a:moveTo>
                  <a:pt x="0" y="0"/>
                </a:moveTo>
                <a:lnTo>
                  <a:pt x="3097213" y="0"/>
                </a:lnTo>
                <a:lnTo>
                  <a:pt x="3097213" y="3095625"/>
                </a:lnTo>
                <a:lnTo>
                  <a:pt x="663475" y="3095625"/>
                </a:lnTo>
                <a:lnTo>
                  <a:pt x="663475" y="2868910"/>
                </a:lnTo>
                <a:lnTo>
                  <a:pt x="0" y="286891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740558" y="1360386"/>
            <a:ext cx="40957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1. 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树形，表示全民义务植树</a:t>
            </a: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3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至</a:t>
            </a: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5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棵，人人动手，绿化祖国大地。 </a:t>
            </a:r>
          </a:p>
        </p:txBody>
      </p:sp>
      <p:sp>
        <p:nvSpPr>
          <p:cNvPr id="5" name="矩形 4"/>
          <p:cNvSpPr/>
          <p:nvPr/>
        </p:nvSpPr>
        <p:spPr>
          <a:xfrm>
            <a:off x="6740558" y="2938993"/>
            <a:ext cx="423386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2. “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中国植树节”和“</a:t>
            </a: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3.12”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，表示改造自然，造福人类，年年植树，坚韧不拔的决心。 </a:t>
            </a:r>
          </a:p>
        </p:txBody>
      </p:sp>
      <p:sp>
        <p:nvSpPr>
          <p:cNvPr id="6" name="矩形 5"/>
          <p:cNvSpPr/>
          <p:nvPr/>
        </p:nvSpPr>
        <p:spPr>
          <a:xfrm>
            <a:off x="6740558" y="4517600"/>
            <a:ext cx="416480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3. 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五棵树可会意为“森林”，由此引伸连接着外圈，显示着绿化祖国，实现以森林为主体的自然生态体系的良性循环。 </a:t>
            </a:r>
          </a:p>
        </p:txBody>
      </p:sp>
      <p:sp>
        <p:nvSpPr>
          <p:cNvPr id="7" name="任意形状 6"/>
          <p:cNvSpPr/>
          <p:nvPr/>
        </p:nvSpPr>
        <p:spPr>
          <a:xfrm>
            <a:off x="4586288" y="1661585"/>
            <a:ext cx="1557337" cy="242887"/>
          </a:xfrm>
          <a:custGeom>
            <a:avLst/>
            <a:gdLst>
              <a:gd name="connsiteX0" fmla="*/ 0 w 1557337"/>
              <a:gd name="connsiteY0" fmla="*/ 242887 h 242887"/>
              <a:gd name="connsiteX1" fmla="*/ 242887 w 1557337"/>
              <a:gd name="connsiteY1" fmla="*/ 0 h 242887"/>
              <a:gd name="connsiteX2" fmla="*/ 1557337 w 1557337"/>
              <a:gd name="connsiteY2" fmla="*/ 0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7337" h="242887">
                <a:moveTo>
                  <a:pt x="0" y="242887"/>
                </a:moveTo>
                <a:lnTo>
                  <a:pt x="242887" y="0"/>
                </a:lnTo>
                <a:lnTo>
                  <a:pt x="1557337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任意形状 8"/>
          <p:cNvSpPr/>
          <p:nvPr/>
        </p:nvSpPr>
        <p:spPr>
          <a:xfrm flipV="1">
            <a:off x="4586287" y="4834476"/>
            <a:ext cx="1557337" cy="242887"/>
          </a:xfrm>
          <a:custGeom>
            <a:avLst/>
            <a:gdLst>
              <a:gd name="connsiteX0" fmla="*/ 0 w 1557337"/>
              <a:gd name="connsiteY0" fmla="*/ 242887 h 242887"/>
              <a:gd name="connsiteX1" fmla="*/ 242887 w 1557337"/>
              <a:gd name="connsiteY1" fmla="*/ 0 h 242887"/>
              <a:gd name="connsiteX2" fmla="*/ 1557337 w 1557337"/>
              <a:gd name="connsiteY2" fmla="*/ 0 h 24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7337" h="242887">
                <a:moveTo>
                  <a:pt x="0" y="242887"/>
                </a:moveTo>
                <a:lnTo>
                  <a:pt x="242887" y="0"/>
                </a:lnTo>
                <a:lnTo>
                  <a:pt x="1557337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cxnSp>
        <p:nvCxnSpPr>
          <p:cNvPr id="10" name="直线连接符 9"/>
          <p:cNvCxnSpPr/>
          <p:nvPr/>
        </p:nvCxnSpPr>
        <p:spPr>
          <a:xfrm>
            <a:off x="4729163" y="3333222"/>
            <a:ext cx="1414461" cy="0"/>
          </a:xfrm>
          <a:prstGeom prst="line">
            <a:avLst/>
          </a:prstGeom>
          <a:ln w="28575">
            <a:solidFill>
              <a:srgbClr val="1084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t="47039" b="22458"/>
          <a:stretch>
            <a:fillRect/>
          </a:stretch>
        </p:blipFill>
        <p:spPr>
          <a:xfrm>
            <a:off x="0" y="5124450"/>
            <a:ext cx="12192000" cy="1733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262740"/>
            <a:ext cx="1101969" cy="24032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373478" y="4262740"/>
            <a:ext cx="1870750" cy="2595260"/>
          </a:xfrm>
          <a:prstGeom prst="rect">
            <a:avLst/>
          </a:prstGeom>
        </p:spPr>
      </p:pic>
      <p:grpSp>
        <p:nvGrpSpPr>
          <p:cNvPr id="47" name="组 46"/>
          <p:cNvGrpSpPr/>
          <p:nvPr/>
        </p:nvGrpSpPr>
        <p:grpSpPr>
          <a:xfrm>
            <a:off x="5059800" y="1337696"/>
            <a:ext cx="2051040" cy="1816440"/>
            <a:chOff x="3592643" y="2008682"/>
            <a:chExt cx="5006714" cy="2563318"/>
          </a:xfrm>
          <a:effectLst/>
        </p:grpSpPr>
        <p:sp>
          <p:nvSpPr>
            <p:cNvPr id="48" name="矩形 47"/>
            <p:cNvSpPr/>
            <p:nvPr/>
          </p:nvSpPr>
          <p:spPr>
            <a:xfrm>
              <a:off x="3592643" y="2008682"/>
              <a:ext cx="5006714" cy="2563318"/>
            </a:xfrm>
            <a:prstGeom prst="rect">
              <a:avLst/>
            </a:prstGeom>
            <a:solidFill>
              <a:srgbClr val="3CA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092516" y="2263514"/>
              <a:ext cx="4001336" cy="2038662"/>
            </a:xfrm>
            <a:prstGeom prst="rect">
              <a:avLst/>
            </a:prstGeom>
            <a:solidFill>
              <a:srgbClr val="E6F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4349368" y="3338203"/>
            <a:ext cx="3629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spc="300" dirty="0">
                <a:solidFill>
                  <a:srgbClr val="3CA535"/>
                </a:solidFill>
                <a:cs typeface="+mn-ea"/>
                <a:sym typeface="+mn-lt"/>
              </a:rPr>
              <a:t>植树节的意义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506735" y="1668614"/>
            <a:ext cx="11785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dirty="0">
                <a:solidFill>
                  <a:srgbClr val="3CA535"/>
                </a:solidFill>
                <a:cs typeface="+mn-ea"/>
                <a:sym typeface="+mn-lt"/>
              </a:rPr>
              <a:t>04</a:t>
            </a:r>
            <a:endParaRPr kumimoji="1" lang="zh-CN" altLang="en-US" sz="6600" dirty="0">
              <a:solidFill>
                <a:srgbClr val="3CA535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818548" y="4069501"/>
            <a:ext cx="655490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accent6"/>
                </a:solidFill>
                <a:cs typeface="+mn-ea"/>
                <a:sym typeface="+mn-lt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80823" y="154330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accent3"/>
                </a:solidFill>
                <a:cs typeface="+mn-ea"/>
                <a:sym typeface="+mn-lt"/>
              </a:rPr>
              <a:t>植树节的意义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676209" y="3605313"/>
            <a:ext cx="6884032" cy="1085192"/>
          </a:xfrm>
          <a:prstGeom prst="roundRect">
            <a:avLst>
              <a:gd name="adj" fmla="val 10606"/>
            </a:avLst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676209" y="1167789"/>
            <a:ext cx="6884032" cy="1085192"/>
          </a:xfrm>
          <a:prstGeom prst="roundRect">
            <a:avLst>
              <a:gd name="adj" fmla="val 10606"/>
            </a:avLst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32100" y="1323383"/>
            <a:ext cx="660082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城市防护林具有减缓风速的作用，其有效范围在树高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40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倍以内，其中在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～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倍范围内效果最好，可降低风速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50%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676209" y="2386551"/>
            <a:ext cx="6884032" cy="1085192"/>
          </a:xfrm>
          <a:prstGeom prst="roundRect">
            <a:avLst>
              <a:gd name="adj" fmla="val 10606"/>
            </a:avLst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32100" y="2449482"/>
            <a:ext cx="660082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在农田林网内通常可减缓风速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30%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～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40%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，提高相对湿度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5%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～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15%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，增加土壤含水量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10%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～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20%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。据测定，林冠可截留降水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20%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左右，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大大削弱了雨滴的冲击力</a:t>
            </a:r>
          </a:p>
        </p:txBody>
      </p:sp>
      <p:sp>
        <p:nvSpPr>
          <p:cNvPr id="9" name="矩形 8"/>
          <p:cNvSpPr/>
          <p:nvPr/>
        </p:nvSpPr>
        <p:spPr>
          <a:xfrm>
            <a:off x="2832098" y="3853706"/>
            <a:ext cx="645160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地表只要有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厘米厚的枯枝落叶，就可以把地表径流量减少到裸地的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1/4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以下，泥沙减少到裸地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7%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以下。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690497" y="4824074"/>
            <a:ext cx="6884032" cy="1085192"/>
          </a:xfrm>
          <a:prstGeom prst="roundRect">
            <a:avLst>
              <a:gd name="adj" fmla="val 10606"/>
            </a:avLst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32097" y="4883193"/>
            <a:ext cx="645160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一公顷林地与裸地相比，至少可以多储水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3000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立方米。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万亩森林的蓄水能力相当于蓄水量达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100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万立方米的水库，而建造这样一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个水库需要投资千余万元。</a:t>
            </a:r>
          </a:p>
        </p:txBody>
      </p:sp>
      <p:cxnSp>
        <p:nvCxnSpPr>
          <p:cNvPr id="12" name="直线连接符 11"/>
          <p:cNvCxnSpPr/>
          <p:nvPr/>
        </p:nvCxnSpPr>
        <p:spPr>
          <a:xfrm flipH="1">
            <a:off x="1143000" y="1676403"/>
            <a:ext cx="1357313" cy="0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 flipH="1">
            <a:off x="9729788" y="1676403"/>
            <a:ext cx="1357313" cy="0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 flipH="1">
            <a:off x="1143000" y="2905128"/>
            <a:ext cx="1357313" cy="0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 flipH="1">
            <a:off x="9729788" y="2905128"/>
            <a:ext cx="1357313" cy="0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 flipH="1">
            <a:off x="1143000" y="4176716"/>
            <a:ext cx="1357313" cy="0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 flipH="1">
            <a:off x="9729788" y="4176716"/>
            <a:ext cx="1357313" cy="0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 flipH="1">
            <a:off x="1143000" y="5376866"/>
            <a:ext cx="1357313" cy="0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 flipH="1">
            <a:off x="9729788" y="5376866"/>
            <a:ext cx="1357313" cy="0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  <p:bldP spid="9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t="47039" b="22458"/>
          <a:stretch>
            <a:fillRect/>
          </a:stretch>
        </p:blipFill>
        <p:spPr>
          <a:xfrm>
            <a:off x="0" y="5124450"/>
            <a:ext cx="12192000" cy="1733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262740"/>
            <a:ext cx="1101969" cy="24032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373478" y="4262740"/>
            <a:ext cx="1870750" cy="2595260"/>
          </a:xfrm>
          <a:prstGeom prst="rect">
            <a:avLst/>
          </a:prstGeom>
        </p:spPr>
      </p:pic>
      <p:grpSp>
        <p:nvGrpSpPr>
          <p:cNvPr id="47" name="组 46"/>
          <p:cNvGrpSpPr/>
          <p:nvPr/>
        </p:nvGrpSpPr>
        <p:grpSpPr>
          <a:xfrm>
            <a:off x="5059800" y="1337696"/>
            <a:ext cx="2051040" cy="1816440"/>
            <a:chOff x="3592643" y="2008682"/>
            <a:chExt cx="5006714" cy="2563318"/>
          </a:xfrm>
          <a:effectLst/>
        </p:grpSpPr>
        <p:sp>
          <p:nvSpPr>
            <p:cNvPr id="48" name="矩形 47"/>
            <p:cNvSpPr/>
            <p:nvPr/>
          </p:nvSpPr>
          <p:spPr>
            <a:xfrm>
              <a:off x="3592643" y="2008682"/>
              <a:ext cx="5006714" cy="2563318"/>
            </a:xfrm>
            <a:prstGeom prst="rect">
              <a:avLst/>
            </a:prstGeom>
            <a:solidFill>
              <a:srgbClr val="3CA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092516" y="2263514"/>
              <a:ext cx="4001336" cy="2038662"/>
            </a:xfrm>
            <a:prstGeom prst="rect">
              <a:avLst/>
            </a:prstGeom>
            <a:solidFill>
              <a:srgbClr val="E6F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4349368" y="3338203"/>
            <a:ext cx="3493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spc="300">
                <a:solidFill>
                  <a:srgbClr val="3CA535"/>
                </a:solidFill>
                <a:cs typeface="+mn-ea"/>
                <a:sym typeface="+mn-lt"/>
              </a:rPr>
              <a:t>各国的植树节</a:t>
            </a:r>
            <a:endParaRPr kumimoji="1" lang="zh-CN" altLang="en-US" sz="4000" b="1" spc="300" dirty="0">
              <a:solidFill>
                <a:srgbClr val="3CA535"/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506735" y="1668614"/>
            <a:ext cx="11785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dirty="0">
                <a:solidFill>
                  <a:srgbClr val="3CA535"/>
                </a:solidFill>
                <a:cs typeface="+mn-ea"/>
                <a:sym typeface="+mn-lt"/>
              </a:rPr>
              <a:t>05</a:t>
            </a:r>
            <a:endParaRPr kumimoji="1" lang="zh-CN" altLang="en-US" sz="6600" dirty="0">
              <a:solidFill>
                <a:srgbClr val="3CA535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818548" y="4069501"/>
            <a:ext cx="655490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accent6"/>
                </a:solidFill>
                <a:cs typeface="+mn-ea"/>
                <a:sym typeface="+mn-lt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80823" y="154330"/>
            <a:ext cx="242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accent3"/>
                </a:solidFill>
                <a:cs typeface="+mn-ea"/>
                <a:sym typeface="+mn-lt"/>
              </a:rPr>
              <a:t>各国的植树节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132513" y="1398587"/>
            <a:ext cx="5197475" cy="45243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巴西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植树节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(9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21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日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)</a:t>
            </a:r>
          </a:p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日本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植树节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(4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日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)</a:t>
            </a:r>
          </a:p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澳大利亚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植树节 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(5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月第一个星期五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)</a:t>
            </a:r>
          </a:p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芬兰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植树节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(6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24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日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)</a:t>
            </a:r>
          </a:p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加拿大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每年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月开展全国森林周活动</a:t>
            </a:r>
          </a:p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法国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绿化月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每年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), 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植树日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(3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31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日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)</a:t>
            </a:r>
          </a:p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中国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植树节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(3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日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)</a:t>
            </a:r>
          </a:p>
          <a:p>
            <a:pPr marL="285750" indent="-285750">
              <a:lnSpc>
                <a:spcPct val="200000"/>
              </a:lnSpc>
              <a:buClr>
                <a:schemeClr val="accent3"/>
              </a:buClr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美国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植树节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(4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日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8350" y="980231"/>
            <a:ext cx="5041392" cy="5041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t="47039" b="22458"/>
          <a:stretch>
            <a:fillRect/>
          </a:stretch>
        </p:blipFill>
        <p:spPr>
          <a:xfrm>
            <a:off x="0" y="5124450"/>
            <a:ext cx="12192000" cy="1733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262740"/>
            <a:ext cx="1101969" cy="24032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373478" y="4262740"/>
            <a:ext cx="1870750" cy="2595260"/>
          </a:xfrm>
          <a:prstGeom prst="rect">
            <a:avLst/>
          </a:prstGeom>
        </p:spPr>
      </p:pic>
      <p:grpSp>
        <p:nvGrpSpPr>
          <p:cNvPr id="47" name="组 46"/>
          <p:cNvGrpSpPr/>
          <p:nvPr/>
        </p:nvGrpSpPr>
        <p:grpSpPr>
          <a:xfrm>
            <a:off x="5059800" y="1337696"/>
            <a:ext cx="2051040" cy="1816440"/>
            <a:chOff x="3592643" y="2008682"/>
            <a:chExt cx="5006714" cy="2563318"/>
          </a:xfrm>
          <a:effectLst/>
        </p:grpSpPr>
        <p:sp>
          <p:nvSpPr>
            <p:cNvPr id="48" name="矩形 47"/>
            <p:cNvSpPr/>
            <p:nvPr/>
          </p:nvSpPr>
          <p:spPr>
            <a:xfrm>
              <a:off x="3592643" y="2008682"/>
              <a:ext cx="5006714" cy="2563318"/>
            </a:xfrm>
            <a:prstGeom prst="rect">
              <a:avLst/>
            </a:prstGeom>
            <a:solidFill>
              <a:srgbClr val="3CA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092516" y="2263514"/>
              <a:ext cx="4001336" cy="2038662"/>
            </a:xfrm>
            <a:prstGeom prst="rect">
              <a:avLst/>
            </a:prstGeom>
            <a:solidFill>
              <a:srgbClr val="E6F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4073652" y="3338203"/>
            <a:ext cx="4044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spc="300">
                <a:solidFill>
                  <a:srgbClr val="3CA535"/>
                </a:solidFill>
                <a:cs typeface="+mn-ea"/>
                <a:sym typeface="+mn-lt"/>
              </a:rPr>
              <a:t>植树节与孙中山</a:t>
            </a:r>
            <a:endParaRPr kumimoji="1" lang="zh-CN" altLang="en-US" sz="4000" b="1" spc="300" dirty="0">
              <a:solidFill>
                <a:srgbClr val="3CA535"/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506735" y="1668614"/>
            <a:ext cx="11785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dirty="0">
                <a:solidFill>
                  <a:srgbClr val="3CA535"/>
                </a:solidFill>
                <a:cs typeface="+mn-ea"/>
                <a:sym typeface="+mn-lt"/>
              </a:rPr>
              <a:t>06</a:t>
            </a:r>
            <a:endParaRPr kumimoji="1" lang="zh-CN" altLang="en-US" sz="6600" dirty="0">
              <a:solidFill>
                <a:srgbClr val="3CA535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818548" y="4069501"/>
            <a:ext cx="655490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accent6"/>
                </a:solidFill>
                <a:cs typeface="+mn-ea"/>
                <a:sym typeface="+mn-lt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99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80823" y="15433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accent3"/>
                </a:solidFill>
                <a:cs typeface="+mn-ea"/>
                <a:sym typeface="+mn-lt"/>
              </a:rPr>
              <a:t>植树节与孙中山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565645" y="2111908"/>
            <a:ext cx="6192837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日是孙中山先生逝世纪念日。中山先生生前十分重视林业建设。他任临时大总统的中华民国南京政府成立不久，就在</a:t>
            </a: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1912</a:t>
            </a: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月设立了农林部，下设山林司，主管全国林业行政事务。</a:t>
            </a: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1914</a:t>
            </a: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月颁布了我国近代史上第一部</a:t>
            </a: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森林法</a:t>
            </a: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1915</a:t>
            </a: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月，政府又规定将每年“清明”定为植树节。后因清明节对我国南方来说，植树季节太迟，同时也为了纪念孙中山先生，国民政府又决定将孙中山的逝世日</a:t>
            </a: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--3</a:t>
            </a: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b="0" dirty="0">
                <a:latin typeface="+mn-lt"/>
                <a:ea typeface="+mn-ea"/>
                <a:cs typeface="+mn-ea"/>
                <a:sym typeface="+mn-lt"/>
              </a:rPr>
              <a:t>日定为植树节。</a:t>
            </a:r>
          </a:p>
        </p:txBody>
      </p:sp>
      <p:grpSp>
        <p:nvGrpSpPr>
          <p:cNvPr id="4" name="组 3"/>
          <p:cNvGrpSpPr/>
          <p:nvPr/>
        </p:nvGrpSpPr>
        <p:grpSpPr>
          <a:xfrm rot="557920">
            <a:off x="6953249" y="1168494"/>
            <a:ext cx="4521011" cy="4521011"/>
            <a:chOff x="7124699" y="1168494"/>
            <a:chExt cx="4521011" cy="4521011"/>
          </a:xfrm>
        </p:grpSpPr>
        <p:pic>
          <p:nvPicPr>
            <p:cNvPr id="5" name="Picture 7" descr="01300000297717122710615940070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 r="-894"/>
            <a:stretch>
              <a:fillRect/>
            </a:stretch>
          </p:blipFill>
          <p:spPr bwMode="auto">
            <a:xfrm>
              <a:off x="7505700" y="1640540"/>
              <a:ext cx="3552825" cy="355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124699" y="1168494"/>
              <a:ext cx="4521011" cy="452101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t="47039" b="22458"/>
          <a:stretch>
            <a:fillRect/>
          </a:stretch>
        </p:blipFill>
        <p:spPr>
          <a:xfrm>
            <a:off x="-135467" y="5175249"/>
            <a:ext cx="12327466" cy="17335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56019" y="327465"/>
            <a:ext cx="4079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solidFill>
                  <a:schemeClr val="accent3"/>
                </a:solidFill>
                <a:cs typeface="+mn-ea"/>
                <a:sym typeface="+mn-lt"/>
              </a:rPr>
              <a:t>植树节</a:t>
            </a:r>
            <a:r>
              <a:rPr kumimoji="1" lang="en-US" altLang="zh-CN" sz="3600" b="1" dirty="0">
                <a:solidFill>
                  <a:schemeClr val="accent3"/>
                </a:solidFill>
                <a:cs typeface="+mn-ea"/>
                <a:sym typeface="+mn-lt"/>
              </a:rPr>
              <a:t>-</a:t>
            </a:r>
            <a:r>
              <a:rPr kumimoji="1" lang="zh-CN" altLang="en-US" sz="3600" b="1" dirty="0">
                <a:solidFill>
                  <a:schemeClr val="accent3"/>
                </a:solidFill>
                <a:cs typeface="+mn-ea"/>
                <a:sym typeface="+mn-lt"/>
              </a:rPr>
              <a:t>我来考考你</a:t>
            </a:r>
          </a:p>
        </p:txBody>
      </p:sp>
      <p:cxnSp>
        <p:nvCxnSpPr>
          <p:cNvPr id="6" name="直线连接符 5"/>
          <p:cNvCxnSpPr/>
          <p:nvPr/>
        </p:nvCxnSpPr>
        <p:spPr>
          <a:xfrm flipH="1">
            <a:off x="0" y="650630"/>
            <a:ext cx="3793068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 flipH="1">
            <a:off x="8398933" y="650630"/>
            <a:ext cx="379306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1946511" y="1510128"/>
            <a:ext cx="6327322" cy="4979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24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刚才图片中的地方有谁知道是哪里吗？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9082533" y="2045659"/>
            <a:ext cx="15424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杭州 太子湾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951157" y="3066495"/>
            <a:ext cx="3960813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巴西植树节是几月几号？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082533" y="3622392"/>
            <a:ext cx="11496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dirty="0">
                <a:cs typeface="+mn-ea"/>
                <a:sym typeface="+mn-lt"/>
              </a:rPr>
              <a:t>9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21</a:t>
            </a:r>
            <a:r>
              <a:rPr lang="zh-CN" altLang="en-US" sz="2000" dirty="0">
                <a:cs typeface="+mn-ea"/>
                <a:sym typeface="+mn-lt"/>
              </a:rPr>
              <a:t>日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951156" y="4515861"/>
            <a:ext cx="3960813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以色列植树节的名称是？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9082533" y="5053217"/>
            <a:ext cx="17235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>
                <a:cs typeface="+mn-ea"/>
                <a:sym typeface="+mn-lt"/>
              </a:rPr>
              <a:t>树木的新年日</a:t>
            </a:r>
          </a:p>
        </p:txBody>
      </p:sp>
      <p:cxnSp>
        <p:nvCxnSpPr>
          <p:cNvPr id="15" name="直线连接符 14"/>
          <p:cNvCxnSpPr/>
          <p:nvPr/>
        </p:nvCxnSpPr>
        <p:spPr>
          <a:xfrm>
            <a:off x="1238593" y="2670509"/>
            <a:ext cx="971481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>
            <a:off x="1238593" y="4176651"/>
            <a:ext cx="971481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 16"/>
          <p:cNvGrpSpPr/>
          <p:nvPr/>
        </p:nvGrpSpPr>
        <p:grpSpPr>
          <a:xfrm>
            <a:off x="1238593" y="1510128"/>
            <a:ext cx="535531" cy="535531"/>
            <a:chOff x="1238593" y="1984257"/>
            <a:chExt cx="535531" cy="535531"/>
          </a:xfrm>
        </p:grpSpPr>
        <p:sp>
          <p:nvSpPr>
            <p:cNvPr id="18" name="圆角矩形 17"/>
            <p:cNvSpPr/>
            <p:nvPr/>
          </p:nvSpPr>
          <p:spPr>
            <a:xfrm>
              <a:off x="1238593" y="1984257"/>
              <a:ext cx="535531" cy="535531"/>
            </a:xfrm>
            <a:prstGeom prst="roundRect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263343" y="2055665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kumimoji="1"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1238593" y="3027594"/>
            <a:ext cx="535531" cy="535531"/>
            <a:chOff x="1238593" y="1984257"/>
            <a:chExt cx="535531" cy="535531"/>
          </a:xfrm>
        </p:grpSpPr>
        <p:sp>
          <p:nvSpPr>
            <p:cNvPr id="21" name="圆角矩形 20"/>
            <p:cNvSpPr/>
            <p:nvPr/>
          </p:nvSpPr>
          <p:spPr>
            <a:xfrm>
              <a:off x="1238593" y="1984257"/>
              <a:ext cx="535531" cy="535531"/>
            </a:xfrm>
            <a:prstGeom prst="roundRect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63343" y="2055665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kumimoji="1"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1238593" y="4515861"/>
            <a:ext cx="535531" cy="535531"/>
            <a:chOff x="1238593" y="1984257"/>
            <a:chExt cx="535531" cy="535531"/>
          </a:xfrm>
        </p:grpSpPr>
        <p:sp>
          <p:nvSpPr>
            <p:cNvPr id="24" name="圆角矩形 23"/>
            <p:cNvSpPr/>
            <p:nvPr/>
          </p:nvSpPr>
          <p:spPr>
            <a:xfrm>
              <a:off x="1238593" y="1984257"/>
              <a:ext cx="535531" cy="535531"/>
            </a:xfrm>
            <a:prstGeom prst="roundRect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263343" y="2055665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kumimoji="1"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6" name="直线连接符 25"/>
          <p:cNvCxnSpPr/>
          <p:nvPr/>
        </p:nvCxnSpPr>
        <p:spPr>
          <a:xfrm>
            <a:off x="1238593" y="5666239"/>
            <a:ext cx="971481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9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99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t="47039" b="22458"/>
          <a:stretch>
            <a:fillRect/>
          </a:stretch>
        </p:blipFill>
        <p:spPr>
          <a:xfrm>
            <a:off x="-135467" y="5175249"/>
            <a:ext cx="12327466" cy="17335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56019" y="327465"/>
            <a:ext cx="4079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solidFill>
                  <a:schemeClr val="accent3"/>
                </a:solidFill>
                <a:cs typeface="+mn-ea"/>
                <a:sym typeface="+mn-lt"/>
              </a:rPr>
              <a:t>植树节</a:t>
            </a:r>
            <a:r>
              <a:rPr kumimoji="1" lang="en-US" altLang="zh-CN" sz="3600" b="1" dirty="0">
                <a:solidFill>
                  <a:schemeClr val="accent3"/>
                </a:solidFill>
                <a:cs typeface="+mn-ea"/>
                <a:sym typeface="+mn-lt"/>
              </a:rPr>
              <a:t>-</a:t>
            </a:r>
            <a:r>
              <a:rPr kumimoji="1" lang="zh-CN" altLang="en-US" sz="3600" b="1" dirty="0">
                <a:solidFill>
                  <a:schemeClr val="accent3"/>
                </a:solidFill>
                <a:cs typeface="+mn-ea"/>
                <a:sym typeface="+mn-lt"/>
              </a:rPr>
              <a:t>我来考考你</a:t>
            </a:r>
          </a:p>
        </p:txBody>
      </p:sp>
      <p:cxnSp>
        <p:nvCxnSpPr>
          <p:cNvPr id="6" name="直线连接符 5"/>
          <p:cNvCxnSpPr/>
          <p:nvPr/>
        </p:nvCxnSpPr>
        <p:spPr>
          <a:xfrm flipH="1">
            <a:off x="0" y="650630"/>
            <a:ext cx="3793068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 flipH="1">
            <a:off x="8398933" y="650630"/>
            <a:ext cx="379306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6"/>
          <p:cNvSpPr txBox="1">
            <a:spLocks noChangeArrowheads="1"/>
          </p:cNvSpPr>
          <p:nvPr/>
        </p:nvSpPr>
        <p:spPr>
          <a:xfrm>
            <a:off x="1946511" y="1510125"/>
            <a:ext cx="6327322" cy="4979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24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朝鲜植树节是几月几号？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9082533" y="2045656"/>
            <a:ext cx="9989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号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946511" y="3056925"/>
            <a:ext cx="5334546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城市防护林可以有效降低多少风速？</a:t>
            </a: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9082533" y="3622389"/>
            <a:ext cx="25090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dirty="0">
                <a:cs typeface="+mn-ea"/>
                <a:sym typeface="+mn-lt"/>
              </a:rPr>
              <a:t>50%</a:t>
            </a:r>
            <a:r>
              <a:rPr lang="zh-CN" altLang="en-US" sz="2000" dirty="0">
                <a:cs typeface="+mn-ea"/>
                <a:sym typeface="+mn-lt"/>
              </a:rPr>
              <a:t>（有效条件内）</a:t>
            </a: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1951156" y="4515858"/>
            <a:ext cx="4862599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一公顷林地可以比裸地多储水多少？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9082533" y="5053214"/>
            <a:ext cx="15568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dirty="0">
                <a:cs typeface="+mn-ea"/>
                <a:sym typeface="+mn-lt"/>
              </a:rPr>
              <a:t>3000</a:t>
            </a:r>
            <a:r>
              <a:rPr lang="zh-CN" altLang="en-US" sz="2000" dirty="0">
                <a:cs typeface="+mn-ea"/>
                <a:sym typeface="+mn-lt"/>
              </a:rPr>
              <a:t>立方米</a:t>
            </a:r>
          </a:p>
        </p:txBody>
      </p:sp>
      <p:cxnSp>
        <p:nvCxnSpPr>
          <p:cNvPr id="33" name="直线连接符 32"/>
          <p:cNvCxnSpPr/>
          <p:nvPr/>
        </p:nvCxnSpPr>
        <p:spPr>
          <a:xfrm>
            <a:off x="1238593" y="2670506"/>
            <a:ext cx="971481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/>
          <p:cNvCxnSpPr/>
          <p:nvPr/>
        </p:nvCxnSpPr>
        <p:spPr>
          <a:xfrm>
            <a:off x="1238593" y="4176648"/>
            <a:ext cx="971481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 34"/>
          <p:cNvGrpSpPr/>
          <p:nvPr/>
        </p:nvGrpSpPr>
        <p:grpSpPr>
          <a:xfrm>
            <a:off x="1238593" y="1510125"/>
            <a:ext cx="535531" cy="535531"/>
            <a:chOff x="1238593" y="1984257"/>
            <a:chExt cx="535531" cy="535531"/>
          </a:xfrm>
        </p:grpSpPr>
        <p:sp>
          <p:nvSpPr>
            <p:cNvPr id="36" name="圆角矩形 35"/>
            <p:cNvSpPr/>
            <p:nvPr/>
          </p:nvSpPr>
          <p:spPr>
            <a:xfrm>
              <a:off x="1238593" y="1984257"/>
              <a:ext cx="535531" cy="535531"/>
            </a:xfrm>
            <a:prstGeom prst="roundRect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63343" y="2055665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kumimoji="1"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1238593" y="3027591"/>
            <a:ext cx="535531" cy="535531"/>
            <a:chOff x="1238593" y="1984257"/>
            <a:chExt cx="535531" cy="535531"/>
          </a:xfrm>
        </p:grpSpPr>
        <p:sp>
          <p:nvSpPr>
            <p:cNvPr id="39" name="圆角矩形 38"/>
            <p:cNvSpPr/>
            <p:nvPr/>
          </p:nvSpPr>
          <p:spPr>
            <a:xfrm>
              <a:off x="1238593" y="1984257"/>
              <a:ext cx="535531" cy="535531"/>
            </a:xfrm>
            <a:prstGeom prst="roundRect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263343" y="2072598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kumimoji="1"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 40"/>
          <p:cNvGrpSpPr/>
          <p:nvPr/>
        </p:nvGrpSpPr>
        <p:grpSpPr>
          <a:xfrm>
            <a:off x="1238593" y="4515858"/>
            <a:ext cx="535531" cy="535531"/>
            <a:chOff x="1238593" y="1984257"/>
            <a:chExt cx="535531" cy="535531"/>
          </a:xfrm>
        </p:grpSpPr>
        <p:sp>
          <p:nvSpPr>
            <p:cNvPr id="42" name="圆角矩形 41"/>
            <p:cNvSpPr/>
            <p:nvPr/>
          </p:nvSpPr>
          <p:spPr>
            <a:xfrm>
              <a:off x="1238593" y="1984257"/>
              <a:ext cx="535531" cy="535531"/>
            </a:xfrm>
            <a:prstGeom prst="roundRect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263343" y="2089531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kumimoji="1"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4" name="直线连接符 43"/>
          <p:cNvCxnSpPr/>
          <p:nvPr/>
        </p:nvCxnSpPr>
        <p:spPr>
          <a:xfrm>
            <a:off x="1238593" y="5666236"/>
            <a:ext cx="971481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9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99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build="p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t="47039" b="22458"/>
          <a:stretch>
            <a:fillRect/>
          </a:stretch>
        </p:blipFill>
        <p:spPr>
          <a:xfrm>
            <a:off x="0" y="5124450"/>
            <a:ext cx="12192000" cy="1733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262740"/>
            <a:ext cx="1101969" cy="24032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373478" y="4262740"/>
            <a:ext cx="1870750" cy="25952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90519" y="47556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solidFill>
                  <a:srgbClr val="1F730B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98515" y="672871"/>
            <a:ext cx="1561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cs typeface="+mn-ea"/>
                <a:sym typeface="+mn-lt"/>
              </a:rPr>
              <a:t>CONTENTS</a:t>
            </a:r>
            <a:endParaRPr kumimoji="1" lang="zh-CN" altLang="en-US" sz="2000" dirty="0">
              <a:cs typeface="+mn-ea"/>
              <a:sym typeface="+mn-lt"/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2609557" y="1934691"/>
            <a:ext cx="676750" cy="627112"/>
            <a:chOff x="3195897" y="2237139"/>
            <a:chExt cx="748592" cy="693683"/>
          </a:xfrm>
        </p:grpSpPr>
        <p:grpSp>
          <p:nvGrpSpPr>
            <p:cNvPr id="12" name="组 11"/>
            <p:cNvGrpSpPr/>
            <p:nvPr/>
          </p:nvGrpSpPr>
          <p:grpSpPr>
            <a:xfrm>
              <a:off x="3195897" y="2237139"/>
              <a:ext cx="693683" cy="693683"/>
              <a:chOff x="3846786" y="2222938"/>
              <a:chExt cx="930166" cy="93016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3846786" y="2222938"/>
                <a:ext cx="930166" cy="930166"/>
              </a:xfrm>
              <a:prstGeom prst="ellipse">
                <a:avLst/>
              </a:prstGeom>
              <a:solidFill>
                <a:srgbClr val="1084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22986" y="2299138"/>
                <a:ext cx="777766" cy="777766"/>
              </a:xfrm>
              <a:prstGeom prst="ellipse">
                <a:avLst/>
              </a:prstGeom>
              <a:solidFill>
                <a:srgbClr val="7DBB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3275648" y="2318801"/>
              <a:ext cx="668841" cy="578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kumimoji="1"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294940" y="200851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3CA535"/>
                </a:solidFill>
                <a:cs typeface="+mn-ea"/>
                <a:sym typeface="+mn-lt"/>
              </a:rPr>
              <a:t>植树节的历史</a:t>
            </a:r>
          </a:p>
        </p:txBody>
      </p:sp>
      <p:grpSp>
        <p:nvGrpSpPr>
          <p:cNvPr id="17" name="组 16"/>
          <p:cNvGrpSpPr/>
          <p:nvPr/>
        </p:nvGrpSpPr>
        <p:grpSpPr>
          <a:xfrm>
            <a:off x="6852945" y="1934691"/>
            <a:ext cx="643110" cy="627112"/>
            <a:chOff x="7439285" y="2237139"/>
            <a:chExt cx="711380" cy="693683"/>
          </a:xfrm>
        </p:grpSpPr>
        <p:grpSp>
          <p:nvGrpSpPr>
            <p:cNvPr id="18" name="组 17"/>
            <p:cNvGrpSpPr/>
            <p:nvPr/>
          </p:nvGrpSpPr>
          <p:grpSpPr>
            <a:xfrm>
              <a:off x="7439285" y="2237139"/>
              <a:ext cx="693683" cy="693683"/>
              <a:chOff x="3846786" y="2222938"/>
              <a:chExt cx="930166" cy="930166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846786" y="2222938"/>
                <a:ext cx="930166" cy="930166"/>
              </a:xfrm>
              <a:prstGeom prst="ellipse">
                <a:avLst/>
              </a:prstGeom>
              <a:solidFill>
                <a:srgbClr val="1084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22986" y="2299138"/>
                <a:ext cx="777766" cy="777766"/>
              </a:xfrm>
              <a:prstGeom prst="ellipse">
                <a:avLst/>
              </a:prstGeom>
              <a:solidFill>
                <a:srgbClr val="7DBB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7481824" y="2304249"/>
              <a:ext cx="668841" cy="578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kumimoji="1"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695496" y="199358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3CA535"/>
                </a:solidFill>
                <a:cs typeface="+mn-ea"/>
                <a:sym typeface="+mn-lt"/>
              </a:rPr>
              <a:t>植树节的由来</a:t>
            </a:r>
          </a:p>
        </p:txBody>
      </p:sp>
      <p:grpSp>
        <p:nvGrpSpPr>
          <p:cNvPr id="23" name="组 22"/>
          <p:cNvGrpSpPr/>
          <p:nvPr/>
        </p:nvGrpSpPr>
        <p:grpSpPr>
          <a:xfrm>
            <a:off x="2609561" y="2994148"/>
            <a:ext cx="643110" cy="627112"/>
            <a:chOff x="3195897" y="3296596"/>
            <a:chExt cx="711380" cy="693683"/>
          </a:xfrm>
        </p:grpSpPr>
        <p:grpSp>
          <p:nvGrpSpPr>
            <p:cNvPr id="24" name="组 23"/>
            <p:cNvGrpSpPr/>
            <p:nvPr/>
          </p:nvGrpSpPr>
          <p:grpSpPr>
            <a:xfrm>
              <a:off x="3195897" y="3296596"/>
              <a:ext cx="693683" cy="693683"/>
              <a:chOff x="3846786" y="2222938"/>
              <a:chExt cx="930166" cy="930166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3846786" y="2222938"/>
                <a:ext cx="930166" cy="930166"/>
              </a:xfrm>
              <a:prstGeom prst="ellipse">
                <a:avLst/>
              </a:prstGeom>
              <a:solidFill>
                <a:srgbClr val="1084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2986" y="2299138"/>
                <a:ext cx="777766" cy="777766"/>
              </a:xfrm>
              <a:prstGeom prst="ellipse">
                <a:avLst/>
              </a:prstGeom>
              <a:solidFill>
                <a:srgbClr val="7DBB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3238436" y="3380871"/>
              <a:ext cx="668841" cy="578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kumimoji="1"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294940" y="306797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3CA535"/>
                </a:solidFill>
                <a:cs typeface="+mn-ea"/>
                <a:sym typeface="+mn-lt"/>
              </a:rPr>
              <a:t>节徽的意义</a:t>
            </a:r>
          </a:p>
        </p:txBody>
      </p:sp>
      <p:grpSp>
        <p:nvGrpSpPr>
          <p:cNvPr id="29" name="组 28"/>
          <p:cNvGrpSpPr/>
          <p:nvPr/>
        </p:nvGrpSpPr>
        <p:grpSpPr>
          <a:xfrm>
            <a:off x="6852945" y="2994148"/>
            <a:ext cx="643110" cy="627112"/>
            <a:chOff x="7439285" y="3296596"/>
            <a:chExt cx="711380" cy="693683"/>
          </a:xfrm>
        </p:grpSpPr>
        <p:grpSp>
          <p:nvGrpSpPr>
            <p:cNvPr id="30" name="组 29"/>
            <p:cNvGrpSpPr/>
            <p:nvPr/>
          </p:nvGrpSpPr>
          <p:grpSpPr>
            <a:xfrm>
              <a:off x="7439285" y="3296596"/>
              <a:ext cx="693683" cy="693683"/>
              <a:chOff x="3846786" y="2222938"/>
              <a:chExt cx="930166" cy="930166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3846786" y="2222938"/>
                <a:ext cx="930166" cy="930166"/>
              </a:xfrm>
              <a:prstGeom prst="ellipse">
                <a:avLst/>
              </a:prstGeom>
              <a:solidFill>
                <a:srgbClr val="1084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922986" y="2299138"/>
                <a:ext cx="777766" cy="777766"/>
              </a:xfrm>
              <a:prstGeom prst="ellipse">
                <a:avLst/>
              </a:prstGeom>
              <a:solidFill>
                <a:srgbClr val="7DBB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7481824" y="3380871"/>
              <a:ext cx="668841" cy="578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kumimoji="1"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695496" y="309591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3CA535"/>
                </a:solidFill>
                <a:cs typeface="+mn-ea"/>
                <a:sym typeface="+mn-lt"/>
              </a:rPr>
              <a:t>植树节的意义</a:t>
            </a:r>
          </a:p>
        </p:txBody>
      </p:sp>
      <p:grpSp>
        <p:nvGrpSpPr>
          <p:cNvPr id="35" name="组 34"/>
          <p:cNvGrpSpPr/>
          <p:nvPr/>
        </p:nvGrpSpPr>
        <p:grpSpPr>
          <a:xfrm>
            <a:off x="2609561" y="4015066"/>
            <a:ext cx="643110" cy="627112"/>
            <a:chOff x="3195897" y="4317514"/>
            <a:chExt cx="711380" cy="693683"/>
          </a:xfrm>
        </p:grpSpPr>
        <p:grpSp>
          <p:nvGrpSpPr>
            <p:cNvPr id="36" name="组 35"/>
            <p:cNvGrpSpPr/>
            <p:nvPr/>
          </p:nvGrpSpPr>
          <p:grpSpPr>
            <a:xfrm>
              <a:off x="3195897" y="4317514"/>
              <a:ext cx="693683" cy="693683"/>
              <a:chOff x="3846786" y="2222938"/>
              <a:chExt cx="930166" cy="930166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3846786" y="2222938"/>
                <a:ext cx="930166" cy="930166"/>
              </a:xfrm>
              <a:prstGeom prst="ellipse">
                <a:avLst/>
              </a:prstGeom>
              <a:solidFill>
                <a:srgbClr val="1084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2986" y="2299138"/>
                <a:ext cx="777766" cy="777766"/>
              </a:xfrm>
              <a:prstGeom prst="ellipse">
                <a:avLst/>
              </a:prstGeom>
              <a:solidFill>
                <a:srgbClr val="7DBB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3238436" y="4404022"/>
              <a:ext cx="668841" cy="578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kumimoji="1"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294940" y="411682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3CA535"/>
                </a:solidFill>
                <a:cs typeface="+mn-ea"/>
                <a:sym typeface="+mn-lt"/>
              </a:rPr>
              <a:t>各国的植树节</a:t>
            </a:r>
          </a:p>
        </p:txBody>
      </p:sp>
      <p:grpSp>
        <p:nvGrpSpPr>
          <p:cNvPr id="41" name="组 40"/>
          <p:cNvGrpSpPr/>
          <p:nvPr/>
        </p:nvGrpSpPr>
        <p:grpSpPr>
          <a:xfrm>
            <a:off x="6852945" y="4015066"/>
            <a:ext cx="643110" cy="627112"/>
            <a:chOff x="7439285" y="4317514"/>
            <a:chExt cx="711380" cy="693683"/>
          </a:xfrm>
        </p:grpSpPr>
        <p:grpSp>
          <p:nvGrpSpPr>
            <p:cNvPr id="42" name="组 41"/>
            <p:cNvGrpSpPr/>
            <p:nvPr/>
          </p:nvGrpSpPr>
          <p:grpSpPr>
            <a:xfrm>
              <a:off x="7439285" y="4317514"/>
              <a:ext cx="693683" cy="693683"/>
              <a:chOff x="3846786" y="2222938"/>
              <a:chExt cx="930166" cy="930166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3846786" y="2222938"/>
                <a:ext cx="930166" cy="930166"/>
              </a:xfrm>
              <a:prstGeom prst="ellipse">
                <a:avLst/>
              </a:prstGeom>
              <a:solidFill>
                <a:srgbClr val="1084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922986" y="2299138"/>
                <a:ext cx="777766" cy="777766"/>
              </a:xfrm>
              <a:prstGeom prst="ellipse">
                <a:avLst/>
              </a:prstGeom>
              <a:solidFill>
                <a:srgbClr val="7DBB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7481824" y="4393640"/>
              <a:ext cx="668841" cy="578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kumimoji="1"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695496" y="411682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3CA535"/>
                </a:solidFill>
                <a:cs typeface="+mn-ea"/>
                <a:sym typeface="+mn-lt"/>
              </a:rPr>
              <a:t>植树节与孙中山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49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49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99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99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49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49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5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99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99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49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49"/>
                            </p:stCondLst>
                            <p:childTnLst>
                              <p:par>
                                <p:cTn id="10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22" grpId="0"/>
      <p:bldP spid="28" grpId="0"/>
      <p:bldP spid="34" grpId="0"/>
      <p:bldP spid="40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t="47039" b="22458"/>
          <a:stretch>
            <a:fillRect/>
          </a:stretch>
        </p:blipFill>
        <p:spPr>
          <a:xfrm>
            <a:off x="-118533" y="5175249"/>
            <a:ext cx="12310531" cy="17335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56019" y="327465"/>
            <a:ext cx="4079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dirty="0">
                <a:solidFill>
                  <a:schemeClr val="accent3"/>
                </a:solidFill>
                <a:cs typeface="+mn-ea"/>
                <a:sym typeface="+mn-lt"/>
              </a:rPr>
              <a:t>植树节</a:t>
            </a:r>
            <a:r>
              <a:rPr kumimoji="1" lang="en-US" altLang="zh-CN" sz="3600" b="1" dirty="0">
                <a:solidFill>
                  <a:schemeClr val="accent3"/>
                </a:solidFill>
                <a:cs typeface="+mn-ea"/>
                <a:sym typeface="+mn-lt"/>
              </a:rPr>
              <a:t>-</a:t>
            </a:r>
            <a:r>
              <a:rPr kumimoji="1" lang="zh-CN" altLang="en-US" sz="3600" b="1" dirty="0">
                <a:solidFill>
                  <a:schemeClr val="accent3"/>
                </a:solidFill>
                <a:cs typeface="+mn-ea"/>
                <a:sym typeface="+mn-lt"/>
              </a:rPr>
              <a:t>我来考考你</a:t>
            </a:r>
          </a:p>
        </p:txBody>
      </p:sp>
      <p:cxnSp>
        <p:nvCxnSpPr>
          <p:cNvPr id="6" name="直线连接符 5"/>
          <p:cNvCxnSpPr/>
          <p:nvPr/>
        </p:nvCxnSpPr>
        <p:spPr>
          <a:xfrm flipH="1">
            <a:off x="0" y="650630"/>
            <a:ext cx="3793068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 flipH="1">
            <a:off x="8398933" y="650630"/>
            <a:ext cx="379306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6"/>
          <p:cNvSpPr txBox="1">
            <a:spLocks noChangeArrowheads="1"/>
          </p:cNvSpPr>
          <p:nvPr/>
        </p:nvSpPr>
        <p:spPr>
          <a:xfrm>
            <a:off x="1946511" y="1493196"/>
            <a:ext cx="6327322" cy="4979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 b="1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z="24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孙中山被称为</a:t>
            </a:r>
            <a:r>
              <a:rPr lang="en-US" altLang="zh-CN" sz="24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2400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“国父”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9082533" y="202872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中华民国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951157" y="3049563"/>
            <a:ext cx="3960813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孙中山被葬于？</a:t>
            </a: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9082533" y="3605460"/>
            <a:ext cx="22365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dirty="0">
                <a:cs typeface="+mn-ea"/>
                <a:sym typeface="+mn-lt"/>
              </a:rPr>
              <a:t>南京紫金山中山陵</a:t>
            </a: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1951156" y="4498929"/>
            <a:ext cx="4626625" cy="49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我国第一部</a:t>
            </a:r>
            <a:r>
              <a:rPr lang="en-US" altLang="zh-CN" sz="2400" b="1" dirty="0">
                <a:solidFill>
                  <a:schemeClr val="accent5"/>
                </a:solidFill>
                <a:cs typeface="+mn-ea"/>
                <a:sym typeface="+mn-lt"/>
              </a:rPr>
              <a:t>《</a:t>
            </a: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森林法</a:t>
            </a:r>
            <a:r>
              <a:rPr lang="en-US" altLang="zh-CN" sz="2400" b="1" dirty="0">
                <a:solidFill>
                  <a:schemeClr val="accent5"/>
                </a:solidFill>
                <a:cs typeface="+mn-ea"/>
                <a:sym typeface="+mn-lt"/>
              </a:rPr>
              <a:t>》</a:t>
            </a: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颁布于？</a:t>
            </a: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9082533" y="5036285"/>
            <a:ext cx="10438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000" dirty="0">
                <a:cs typeface="+mn-ea"/>
                <a:sym typeface="+mn-lt"/>
              </a:rPr>
              <a:t>1914</a:t>
            </a:r>
            <a:r>
              <a:rPr lang="zh-CN" altLang="en-US" sz="2000" dirty="0">
                <a:cs typeface="+mn-ea"/>
                <a:sym typeface="+mn-lt"/>
              </a:rPr>
              <a:t>年</a:t>
            </a:r>
          </a:p>
        </p:txBody>
      </p:sp>
      <p:cxnSp>
        <p:nvCxnSpPr>
          <p:cNvPr id="48" name="直线连接符 47"/>
          <p:cNvCxnSpPr/>
          <p:nvPr/>
        </p:nvCxnSpPr>
        <p:spPr>
          <a:xfrm>
            <a:off x="1238593" y="2653577"/>
            <a:ext cx="971481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线连接符 48"/>
          <p:cNvCxnSpPr/>
          <p:nvPr/>
        </p:nvCxnSpPr>
        <p:spPr>
          <a:xfrm>
            <a:off x="1238593" y="4159719"/>
            <a:ext cx="971481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 49"/>
          <p:cNvGrpSpPr/>
          <p:nvPr/>
        </p:nvGrpSpPr>
        <p:grpSpPr>
          <a:xfrm>
            <a:off x="1238593" y="1493196"/>
            <a:ext cx="535531" cy="535531"/>
            <a:chOff x="1238593" y="1984257"/>
            <a:chExt cx="535531" cy="535531"/>
          </a:xfrm>
        </p:grpSpPr>
        <p:sp>
          <p:nvSpPr>
            <p:cNvPr id="51" name="圆角矩形 50"/>
            <p:cNvSpPr/>
            <p:nvPr/>
          </p:nvSpPr>
          <p:spPr>
            <a:xfrm>
              <a:off x="1238593" y="1984257"/>
              <a:ext cx="535531" cy="535531"/>
            </a:xfrm>
            <a:prstGeom prst="roundRect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263343" y="2055665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07</a:t>
              </a:r>
              <a:endParaRPr kumimoji="1"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1238593" y="3010662"/>
            <a:ext cx="535531" cy="535531"/>
            <a:chOff x="1238593" y="1984257"/>
            <a:chExt cx="535531" cy="535531"/>
          </a:xfrm>
        </p:grpSpPr>
        <p:sp>
          <p:nvSpPr>
            <p:cNvPr id="54" name="圆角矩形 53"/>
            <p:cNvSpPr/>
            <p:nvPr/>
          </p:nvSpPr>
          <p:spPr>
            <a:xfrm>
              <a:off x="1238593" y="1984257"/>
              <a:ext cx="535531" cy="535531"/>
            </a:xfrm>
            <a:prstGeom prst="roundRect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263343" y="2055665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08</a:t>
              </a:r>
              <a:endParaRPr kumimoji="1"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 55"/>
          <p:cNvGrpSpPr/>
          <p:nvPr/>
        </p:nvGrpSpPr>
        <p:grpSpPr>
          <a:xfrm>
            <a:off x="1238593" y="4498929"/>
            <a:ext cx="535531" cy="535531"/>
            <a:chOff x="1238593" y="1984257"/>
            <a:chExt cx="535531" cy="535531"/>
          </a:xfrm>
        </p:grpSpPr>
        <p:sp>
          <p:nvSpPr>
            <p:cNvPr id="57" name="圆角矩形 56"/>
            <p:cNvSpPr/>
            <p:nvPr/>
          </p:nvSpPr>
          <p:spPr>
            <a:xfrm>
              <a:off x="1238593" y="1984257"/>
              <a:ext cx="535531" cy="535531"/>
            </a:xfrm>
            <a:prstGeom prst="roundRect">
              <a:avLst/>
            </a:prstGeom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263343" y="2055665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09</a:t>
              </a:r>
              <a:endParaRPr kumimoji="1"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9" name="直线连接符 58"/>
          <p:cNvCxnSpPr/>
          <p:nvPr/>
        </p:nvCxnSpPr>
        <p:spPr>
          <a:xfrm>
            <a:off x="1238593" y="5649307"/>
            <a:ext cx="971481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9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99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build="p"/>
      <p:bldP spid="25" grpId="0"/>
      <p:bldP spid="26" grpId="0"/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8595" r="11275" b="330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52228" y="2936630"/>
            <a:ext cx="1101969" cy="24032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321250" y="2936630"/>
            <a:ext cx="1870750" cy="25952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652604" y="3545442"/>
            <a:ext cx="8675078" cy="20632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707626" y="1397641"/>
            <a:ext cx="1606062" cy="12309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526138" y="386704"/>
            <a:ext cx="2665862" cy="273863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395855" y="2418988"/>
            <a:ext cx="3562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CA535"/>
                </a:solidFill>
                <a:cs typeface="+mn-ea"/>
                <a:sym typeface="+mn-lt"/>
              </a:rPr>
              <a:t>多一片绿叶 多一份温馨</a:t>
            </a:r>
            <a:r>
              <a:rPr lang="zh-CN" altLang="en-US" sz="2000" dirty="0">
                <a:solidFill>
                  <a:srgbClr val="3CA535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rgbClr val="3CA535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33678" y="1055677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7200" b="1" dirty="0">
                <a:solidFill>
                  <a:schemeClr val="accent3"/>
                </a:solidFill>
                <a:cs typeface="+mn-ea"/>
                <a:sym typeface="+mn-lt"/>
              </a:rPr>
              <a:t>感谢您的聆听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t="47039" b="22458"/>
          <a:stretch>
            <a:fillRect/>
          </a:stretch>
        </p:blipFill>
        <p:spPr>
          <a:xfrm>
            <a:off x="0" y="5124450"/>
            <a:ext cx="12192000" cy="1733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262740"/>
            <a:ext cx="1101969" cy="24032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373478" y="4262740"/>
            <a:ext cx="1870750" cy="2595260"/>
          </a:xfrm>
          <a:prstGeom prst="rect">
            <a:avLst/>
          </a:prstGeom>
        </p:spPr>
      </p:pic>
      <p:grpSp>
        <p:nvGrpSpPr>
          <p:cNvPr id="47" name="组 46"/>
          <p:cNvGrpSpPr/>
          <p:nvPr/>
        </p:nvGrpSpPr>
        <p:grpSpPr>
          <a:xfrm>
            <a:off x="5059800" y="1337696"/>
            <a:ext cx="2051040" cy="1816440"/>
            <a:chOff x="3592643" y="2008682"/>
            <a:chExt cx="5006714" cy="2563318"/>
          </a:xfrm>
          <a:effectLst/>
        </p:grpSpPr>
        <p:sp>
          <p:nvSpPr>
            <p:cNvPr id="48" name="矩形 47"/>
            <p:cNvSpPr/>
            <p:nvPr/>
          </p:nvSpPr>
          <p:spPr>
            <a:xfrm>
              <a:off x="3592643" y="2008682"/>
              <a:ext cx="5006714" cy="2563318"/>
            </a:xfrm>
            <a:prstGeom prst="rect">
              <a:avLst/>
            </a:prstGeom>
            <a:solidFill>
              <a:srgbClr val="3CA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092516" y="2263514"/>
              <a:ext cx="4001336" cy="2038662"/>
            </a:xfrm>
            <a:prstGeom prst="rect">
              <a:avLst/>
            </a:prstGeom>
            <a:solidFill>
              <a:srgbClr val="E6F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4349368" y="3338203"/>
            <a:ext cx="3493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spc="300" dirty="0">
                <a:solidFill>
                  <a:srgbClr val="3CA535"/>
                </a:solidFill>
                <a:cs typeface="+mn-ea"/>
                <a:sym typeface="+mn-lt"/>
              </a:rPr>
              <a:t>植树节的历史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506735" y="1668614"/>
            <a:ext cx="11785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dirty="0">
                <a:solidFill>
                  <a:srgbClr val="3CA535"/>
                </a:solidFill>
                <a:cs typeface="+mn-ea"/>
                <a:sym typeface="+mn-lt"/>
              </a:rPr>
              <a:t>01</a:t>
            </a:r>
            <a:endParaRPr kumimoji="1" lang="zh-CN" altLang="en-US" sz="6600" dirty="0">
              <a:solidFill>
                <a:srgbClr val="3CA535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818548" y="4069501"/>
            <a:ext cx="655490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accent6"/>
                </a:solidFill>
                <a:cs typeface="+mn-ea"/>
                <a:sym typeface="+mn-lt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折角形 14"/>
          <p:cNvSpPr/>
          <p:nvPr/>
        </p:nvSpPr>
        <p:spPr>
          <a:xfrm>
            <a:off x="5574870" y="1236134"/>
            <a:ext cx="6278463" cy="3962400"/>
          </a:xfrm>
          <a:prstGeom prst="foldedCorner">
            <a:avLst>
              <a:gd name="adj" fmla="val 122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0823" y="154330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accent3"/>
                </a:solidFill>
                <a:cs typeface="+mn-ea"/>
                <a:sym typeface="+mn-lt"/>
              </a:rPr>
              <a:t>植树节的历史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93699" y="1922284"/>
            <a:ext cx="4688647" cy="263736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矩形 12"/>
          <p:cNvSpPr/>
          <p:nvPr/>
        </p:nvSpPr>
        <p:spPr>
          <a:xfrm>
            <a:off x="5710337" y="1375840"/>
            <a:ext cx="6098759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我国古代在清明时节就有插柳植树的传统。</a:t>
            </a: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而近代植树节则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最早由美国的内布拉斯加州发起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19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世纪以前，内布拉斯加州是一片光秃秃的荒原，树木稀少，土地干燥，大风一起，黄沙漫天，人民深受其苦。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1872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年，美国著名农学家朱利叶斯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斯特林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莫尔顿提议在内布拉斯加州规定植树节，动员人民有计划地植树造林。</a:t>
            </a:r>
          </a:p>
        </p:txBody>
      </p:sp>
      <p:sp>
        <p:nvSpPr>
          <p:cNvPr id="14" name="矩形 13"/>
          <p:cNvSpPr/>
          <p:nvPr/>
        </p:nvSpPr>
        <p:spPr>
          <a:xfrm>
            <a:off x="5710337" y="3240966"/>
            <a:ext cx="600753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当时州农业局通过决议采纳了这一提议，并由州长亲自规定今后每年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月份的第三个星期三为植树节。这一决定做出后，当年就植树上百万棵。此后的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16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年间，又先后植树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亿棵，终于使内布拉斯加州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万公顷的荒野变成了茂密的森林。为了表彰莫尔顿的功绩，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1885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年州议会正式规定以莫尔顿先生的生日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22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日为每年的植树节，并放假一天。 </a:t>
            </a:r>
          </a:p>
          <a:p>
            <a:pPr algn="just">
              <a:lnSpc>
                <a:spcPct val="120000"/>
              </a:lnSpc>
            </a:pP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折角形 4"/>
          <p:cNvSpPr/>
          <p:nvPr/>
        </p:nvSpPr>
        <p:spPr>
          <a:xfrm>
            <a:off x="5520265" y="1746937"/>
            <a:ext cx="6214533" cy="3064933"/>
          </a:xfrm>
          <a:prstGeom prst="foldedCorner">
            <a:avLst>
              <a:gd name="adj" fmla="val 122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0823" y="154330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accent3"/>
                </a:solidFill>
                <a:cs typeface="+mn-ea"/>
                <a:sym typeface="+mn-lt"/>
              </a:rPr>
              <a:t>植树节的历史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46100" y="1941817"/>
            <a:ext cx="4675879" cy="263018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5850465" y="1939008"/>
            <a:ext cx="555413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中国植树造林的历史，可以追溯到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2600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年前。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我国古代在清明时节就有插柳植树的传统。而植树造林、发展林业真正成为国家建设的战略任务，却是在新中国成立之后，而成为公民的一项法定义务则始于改革开放之初。孙中山上任时努力推动植树。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1914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月中华民国颁布了我国近代史上第一部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森林法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1915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月，政府又规定将每年“清明”定为植树节。 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1925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日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，孙中山先生与世长辞。为了纪念国父孙中山先生，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国民政府把每年的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日定为“植树节”。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t="47039" b="22458"/>
          <a:stretch>
            <a:fillRect/>
          </a:stretch>
        </p:blipFill>
        <p:spPr>
          <a:xfrm>
            <a:off x="0" y="5124450"/>
            <a:ext cx="12192000" cy="1733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262740"/>
            <a:ext cx="1101969" cy="24032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373478" y="4262740"/>
            <a:ext cx="1870750" cy="2595260"/>
          </a:xfrm>
          <a:prstGeom prst="rect">
            <a:avLst/>
          </a:prstGeom>
        </p:spPr>
      </p:pic>
      <p:grpSp>
        <p:nvGrpSpPr>
          <p:cNvPr id="47" name="组 46"/>
          <p:cNvGrpSpPr/>
          <p:nvPr/>
        </p:nvGrpSpPr>
        <p:grpSpPr>
          <a:xfrm>
            <a:off x="5059800" y="1337696"/>
            <a:ext cx="2051040" cy="1816440"/>
            <a:chOff x="3592643" y="2008682"/>
            <a:chExt cx="5006714" cy="2563318"/>
          </a:xfrm>
          <a:effectLst/>
        </p:grpSpPr>
        <p:sp>
          <p:nvSpPr>
            <p:cNvPr id="48" name="矩形 47"/>
            <p:cNvSpPr/>
            <p:nvPr/>
          </p:nvSpPr>
          <p:spPr>
            <a:xfrm>
              <a:off x="3592643" y="2008682"/>
              <a:ext cx="5006714" cy="2563318"/>
            </a:xfrm>
            <a:prstGeom prst="rect">
              <a:avLst/>
            </a:prstGeom>
            <a:solidFill>
              <a:srgbClr val="3CA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092516" y="2263514"/>
              <a:ext cx="4001336" cy="2038662"/>
            </a:xfrm>
            <a:prstGeom prst="rect">
              <a:avLst/>
            </a:prstGeom>
            <a:solidFill>
              <a:srgbClr val="E6FA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4349368" y="3338203"/>
            <a:ext cx="3493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 spc="300" dirty="0">
                <a:solidFill>
                  <a:srgbClr val="3CA535"/>
                </a:solidFill>
                <a:cs typeface="+mn-ea"/>
                <a:sym typeface="+mn-lt"/>
              </a:rPr>
              <a:t>植树节的由来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506735" y="1668614"/>
            <a:ext cx="11785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6600" dirty="0">
                <a:solidFill>
                  <a:srgbClr val="3CA535"/>
                </a:solidFill>
                <a:cs typeface="+mn-ea"/>
                <a:sym typeface="+mn-lt"/>
              </a:rPr>
              <a:t>02</a:t>
            </a:r>
            <a:endParaRPr kumimoji="1" lang="zh-CN" altLang="en-US" sz="6600" dirty="0">
              <a:solidFill>
                <a:srgbClr val="3CA535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818548" y="4069501"/>
            <a:ext cx="655490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accent6"/>
                </a:solidFill>
                <a:cs typeface="+mn-ea"/>
                <a:sym typeface="+mn-lt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1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80823" y="15433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accent3"/>
                </a:solidFill>
                <a:cs typeface="+mn-ea"/>
                <a:sym typeface="+mn-lt"/>
              </a:rPr>
              <a:t>植树节的由来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96414">
            <a:off x="4863997" y="-490652"/>
            <a:ext cx="6653853" cy="81742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14476" y="1790025"/>
            <a:ext cx="5752895" cy="3612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孙中山任临时大总统的中华民国南京政府成立不久，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就在孙中山的倡议下规定了以每年清明节为植树节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，全国各级政府，机关，学校如期参加，举行植树节典礼并从事植树。自此我国有了植树节。 </a:t>
            </a:r>
            <a:b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　　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1925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日，孙中山先生逝世。</a:t>
            </a: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1928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年，为纪念孙中山逝世三周年，国民政府举行了植树式。以后为了纪念孙中山先生，把每年的</a:t>
            </a: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日定为植树节。 </a:t>
            </a:r>
            <a:b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　　</a:t>
            </a:r>
            <a:b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</a:b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中华人民共和国成立后</a:t>
            </a: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1979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年</a:t>
            </a: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2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月，正式通过了将每年的</a:t>
            </a: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3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月</a:t>
            </a: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12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日定为植树节的决议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。这项决议的意义在于动员全国各族人民积极植树造林，加快绿化祖国和各项林业建设的步伐。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" y="466523"/>
            <a:ext cx="4786313" cy="4786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80823" y="15433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>
                <a:solidFill>
                  <a:schemeClr val="accent3"/>
                </a:solidFill>
                <a:cs typeface="+mn-ea"/>
                <a:sym typeface="+mn-lt"/>
              </a:rPr>
              <a:t>植树节的由来</a:t>
            </a:r>
            <a:endParaRPr kumimoji="1" lang="zh-CN" altLang="en-US" sz="28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96414">
            <a:off x="4783817" y="-304385"/>
            <a:ext cx="6653853" cy="81742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91371" y="2111521"/>
            <a:ext cx="5195682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我国的植树节，因时代的演变，先后作了三次改定。 </a:t>
            </a:r>
            <a:b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</a:b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辛亥革命后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，民国</a:t>
            </a: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年（</a:t>
            </a: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1915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年）由农商部总长周自齐呈准大总统，以每年清明节为植树节。 </a:t>
            </a:r>
            <a:b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</a:b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1925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日孙中山先生逝世，为了纪念这位伟人， </a:t>
            </a: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1930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年国民党政府把植树节改为每年的</a:t>
            </a: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3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月</a:t>
            </a: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12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日。 </a:t>
            </a:r>
            <a:b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</a:br>
            <a:endParaRPr lang="en-US" altLang="zh-CN" sz="1600" b="1" dirty="0">
              <a:solidFill>
                <a:schemeClr val="accent3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中华人民共和国成立后，</a:t>
            </a: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1979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年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，在邓小平提议下，第五届全国人大常委会第六次会议决定每年</a:t>
            </a: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日为我国的植树节。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81527" y="1414463"/>
            <a:ext cx="2580537" cy="4386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80823" y="15433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>
                <a:solidFill>
                  <a:schemeClr val="accent3"/>
                </a:solidFill>
                <a:cs typeface="+mn-ea"/>
                <a:sym typeface="+mn-lt"/>
              </a:rPr>
              <a:t>植树节的由来</a:t>
            </a:r>
            <a:endParaRPr kumimoji="1" lang="zh-CN" altLang="en-US" sz="28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96414">
            <a:off x="4919283" y="-621621"/>
            <a:ext cx="6653853" cy="81742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85087" y="1646552"/>
            <a:ext cx="5722245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　　</a:t>
            </a: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1956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年，毛泽东发出了“绿化祖国”、“实现大地园林化”的号召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。中国开始了“</a:t>
            </a: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年绿化运动”，目标是“在</a:t>
            </a: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年内，基本上消灭荒地荒山，在一切宅旁、村旁、路旁、水旁，以及荒地荒山上，即在一切可能的地方，均要按规格种起树来，实行绿化。” 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1979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年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，在邓小平提议下，第五届全国人大常委会第六次会议决定每年</a:t>
            </a: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日为我国的植树节。 </a:t>
            </a:r>
            <a:b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</a:b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　　</a:t>
            </a:r>
            <a:endParaRPr lang="en-US" altLang="zh-CN" sz="1600" dirty="0">
              <a:solidFill>
                <a:schemeClr val="accent5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1981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年</a:t>
            </a: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12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月</a:t>
            </a:r>
            <a:r>
              <a:rPr lang="en-US" altLang="zh-CN" sz="1600" b="1" dirty="0">
                <a:solidFill>
                  <a:schemeClr val="accent3"/>
                </a:solidFill>
                <a:cs typeface="+mn-ea"/>
                <a:sym typeface="+mn-lt"/>
              </a:rPr>
              <a:t>13</a:t>
            </a:r>
            <a:r>
              <a:rPr lang="zh-CN" altLang="en-US" sz="1600" b="1" dirty="0">
                <a:solidFill>
                  <a:schemeClr val="accent3"/>
                </a:solidFill>
                <a:cs typeface="+mn-ea"/>
                <a:sym typeface="+mn-lt"/>
              </a:rPr>
              <a:t>日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，五届全国人大四次会议讨论通过了</a:t>
            </a: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关于开展全民义务植树运动的决议</a:t>
            </a:r>
            <a:r>
              <a:rPr lang="en-US" altLang="zh-CN" sz="1600" dirty="0">
                <a:solidFill>
                  <a:schemeClr val="accent5"/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accent5"/>
                </a:solidFill>
                <a:cs typeface="+mn-ea"/>
                <a:sym typeface="+mn-lt"/>
              </a:rPr>
              <a:t>。从此，全民义务植树运动作为一项法律开始在全国实施。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3579" y="2374743"/>
            <a:ext cx="3861608" cy="2268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生态植树节教育主题班会课件PPT模板"/>
</p:tagLst>
</file>

<file path=ppt/theme/theme1.xml><?xml version="1.0" encoding="utf-8"?>
<a:theme xmlns:a="http://schemas.openxmlformats.org/drawingml/2006/main" name=" www.2ppt.com">
  <a:themeElements>
    <a:clrScheme name="自定义 17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A535"/>
      </a:accent1>
      <a:accent2>
        <a:srgbClr val="3CA535"/>
      </a:accent2>
      <a:accent3>
        <a:srgbClr val="107100"/>
      </a:accent3>
      <a:accent4>
        <a:srgbClr val="3CA535"/>
      </a:accent4>
      <a:accent5>
        <a:srgbClr val="3CA535"/>
      </a:accent5>
      <a:accent6>
        <a:srgbClr val="3CA535"/>
      </a:accent6>
      <a:hlink>
        <a:srgbClr val="107100"/>
      </a:hlink>
      <a:folHlink>
        <a:srgbClr val="954F72"/>
      </a:folHlink>
    </a:clrScheme>
    <a:fontScheme name="jiqytlax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1203</Words>
  <Application>Microsoft Office PowerPoint</Application>
  <PresentationFormat>宽屏</PresentationFormat>
  <Paragraphs>128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等线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2022-03-09T03:31:22Z</dcterms:created>
  <dcterms:modified xsi:type="dcterms:W3CDTF">2023-01-10T05:15:46Z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9E598251DEC64463909381FFD44120BA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