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92" r:id="rId2"/>
    <p:sldId id="609" r:id="rId3"/>
    <p:sldId id="610" r:id="rId4"/>
    <p:sldId id="611" r:id="rId5"/>
    <p:sldId id="612" r:id="rId6"/>
    <p:sldId id="613" r:id="rId7"/>
    <p:sldId id="614" r:id="rId8"/>
    <p:sldId id="615" r:id="rId9"/>
    <p:sldId id="616" r:id="rId10"/>
    <p:sldId id="617" r:id="rId11"/>
    <p:sldId id="624" r:id="rId12"/>
    <p:sldId id="618" r:id="rId13"/>
    <p:sldId id="622" r:id="rId14"/>
    <p:sldId id="619" r:id="rId15"/>
    <p:sldId id="623" r:id="rId16"/>
    <p:sldId id="625" r:id="rId17"/>
    <p:sldId id="37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2142794-C7A7-46A7-9C8B-FA23657AC78C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692696"/>
            <a:ext cx="7751762" cy="868363"/>
          </a:xfrm>
        </p:spPr>
        <p:txBody>
          <a:bodyPr lIns="90170" tIns="46990" rIns="90170" bIns="46990" anchor="t">
            <a:normAutofit/>
          </a:bodyPr>
          <a:lstStyle/>
          <a:p>
            <a:pPr algn="l" eaLnBrk="1" hangingPunct="1"/>
            <a:r>
              <a:rPr lang="zh-CN" altLang="en-US" sz="2000" b="1" dirty="0" smtClean="0">
                <a:solidFill>
                  <a:srgbClr val="504444"/>
                </a:solidFill>
              </a:rPr>
              <a:t>青岛版初中数学七年级下册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9341" y="2780928"/>
            <a:ext cx="3803650" cy="9985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用提公因式法进行因式分解</a:t>
            </a:r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4368029" y="1628800"/>
            <a:ext cx="44862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4000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第十二单</a:t>
            </a:r>
            <a:r>
              <a:rPr lang="zh-CN" altLang="en-US" sz="4000" dirty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86916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905000" y="457200"/>
            <a:ext cx="3810000" cy="1524000"/>
          </a:xfrm>
          <a:prstGeom prst="wave">
            <a:avLst>
              <a:gd name="adj1" fmla="val 13005"/>
              <a:gd name="adj2" fmla="val 0"/>
            </a:avLst>
          </a:prstGeom>
          <a:noFill/>
          <a:ln w="9525">
            <a:noFill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28596" y="785794"/>
            <a:ext cx="820737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找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出多项式各项公因式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的方法：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000232" y="1428736"/>
            <a:ext cx="6426200" cy="145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公因式的系数是多项式各项系数的最大公约数</a:t>
            </a:r>
            <a:r>
              <a:rPr lang="zh-CN" altLang="en-US" sz="3200" b="1" dirty="0">
                <a:latin typeface="新宋体" panose="02010609030101010101" charset="-122"/>
                <a:ea typeface="黑体" panose="02010609060101010101" pitchFamily="49" charset="-122"/>
              </a:rPr>
              <a:t>。</a:t>
            </a:r>
            <a:r>
              <a:rPr lang="zh-CN" altLang="en-US" sz="3200" b="1" dirty="0">
                <a:latin typeface="新宋体" panose="02010609030101010101" charset="-122"/>
                <a:ea typeface="新宋体" panose="02010609030101010101" charset="-122"/>
              </a:rPr>
              <a:t>                     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28596" y="1533507"/>
            <a:ext cx="22431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定系数：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000232" y="2857496"/>
            <a:ext cx="6629400" cy="145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字母取多项式各项中都含有的相同的字母。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000232" y="4214818"/>
            <a:ext cx="64897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相同字母的指数取各项中最小的一个，即字母最低次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幂。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28596" y="3000372"/>
            <a:ext cx="183255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定字母：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28596" y="4357694"/>
            <a:ext cx="183255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定指数：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结论总结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 autoUpdateAnimBg="0"/>
      <p:bldP spid="18438" grpId="0" animBg="1" autoUpdateAnimBg="0"/>
      <p:bldP spid="18439" grpId="0" animBg="1" autoUpdateAnimBg="0"/>
      <p:bldP spid="1844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8775" y="785794"/>
            <a:ext cx="8785225" cy="36933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提公因式法分解因式步骤：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第一步，找出公因式；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第二步，提公因式（ 把多项式化为两个因式的乘积）；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结论总结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85720" y="1214422"/>
            <a:ext cx="856932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辨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别下列运算是不是因式分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解，并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说明理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由：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96336" y="2363963"/>
            <a:ext cx="8190506" cy="3254025"/>
            <a:chOff x="135" y="23"/>
            <a:chExt cx="4623" cy="1739"/>
          </a:xfrm>
        </p:grpSpPr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135" y="23"/>
            <a:ext cx="3763" cy="1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4" name="Equation" r:id="rId3" imgW="1765300" imgH="965200" progId="Equation.DSMT4">
                    <p:embed/>
                  </p:oleObj>
                </mc:Choice>
                <mc:Fallback>
                  <p:oleObj name="Equation" r:id="rId3" imgW="1765300" imgH="9652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" y="23"/>
                          <a:ext cx="3763" cy="17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7" name="Text Box 9"/>
            <p:cNvSpPr txBox="1">
              <a:spLocks noChangeArrowheads="1"/>
            </p:cNvSpPr>
            <p:nvPr/>
          </p:nvSpPr>
          <p:spPr bwMode="auto">
            <a:xfrm>
              <a:off x="3941" y="48"/>
              <a:ext cx="81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           )</a:t>
              </a:r>
            </a:p>
          </p:txBody>
        </p:sp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896" y="518"/>
              <a:ext cx="81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           )</a:t>
              </a:r>
            </a:p>
          </p:txBody>
        </p:sp>
        <p:sp>
          <p:nvSpPr>
            <p:cNvPr id="13319" name="Text Box 11"/>
            <p:cNvSpPr txBox="1">
              <a:spLocks noChangeArrowheads="1"/>
            </p:cNvSpPr>
            <p:nvPr/>
          </p:nvSpPr>
          <p:spPr bwMode="auto">
            <a:xfrm>
              <a:off x="3896" y="955"/>
              <a:ext cx="81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           )</a:t>
              </a:r>
            </a:p>
          </p:txBody>
        </p:sp>
        <p:sp>
          <p:nvSpPr>
            <p:cNvPr id="13320" name="Text Box 12"/>
            <p:cNvSpPr txBox="1">
              <a:spLocks noChangeArrowheads="1"/>
            </p:cNvSpPr>
            <p:nvPr/>
          </p:nvSpPr>
          <p:spPr bwMode="auto">
            <a:xfrm>
              <a:off x="3896" y="1409"/>
              <a:ext cx="81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           )</a:t>
              </a:r>
            </a:p>
          </p:txBody>
        </p:sp>
      </p:grpSp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7596188" y="2349500"/>
            <a:ext cx="10080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不是</a:t>
            </a:r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7380288" y="4005263"/>
            <a:ext cx="1008062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不是</a:t>
            </a:r>
          </a:p>
        </p:txBody>
      </p:sp>
      <p:sp>
        <p:nvSpPr>
          <p:cNvPr id="13323" name="Text Box 25"/>
          <p:cNvSpPr txBox="1">
            <a:spLocks noChangeArrowheads="1"/>
          </p:cNvSpPr>
          <p:nvPr/>
        </p:nvSpPr>
        <p:spPr bwMode="auto">
          <a:xfrm>
            <a:off x="7524750" y="3213100"/>
            <a:ext cx="7191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</a:p>
        </p:txBody>
      </p:sp>
      <p:sp>
        <p:nvSpPr>
          <p:cNvPr id="13324" name="Text Box 26"/>
          <p:cNvSpPr txBox="1">
            <a:spLocks noChangeArrowheads="1"/>
          </p:cNvSpPr>
          <p:nvPr/>
        </p:nvSpPr>
        <p:spPr bwMode="auto">
          <a:xfrm>
            <a:off x="7596188" y="4868863"/>
            <a:ext cx="71913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  <p:bldP spid="13322" grpId="0" autoUpdateAnimBg="0"/>
      <p:bldP spid="13323" grpId="0" autoUpdateAnimBg="0"/>
      <p:bldP spid="133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19800" y="21336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endParaRPr lang="zh-CN" alt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285" y="714356"/>
            <a:ext cx="566052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lang="zh-CN" sz="32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把</a:t>
            </a:r>
            <a:r>
              <a:rPr lang="zh-CN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-24</a:t>
            </a:r>
            <a:r>
              <a:rPr lang="zh-CN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zh-CN" sz="32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–12</a:t>
            </a:r>
            <a:r>
              <a:rPr lang="zh-CN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zh-CN" sz="32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+28</a:t>
            </a:r>
            <a:r>
              <a:rPr lang="zh-CN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sz="32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分</a:t>
            </a:r>
            <a:r>
              <a:rPr 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解因</a:t>
            </a:r>
            <a:r>
              <a:rPr lang="zh-CN" sz="32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式</a:t>
            </a:r>
            <a:endParaRPr lang="zh-CN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175375" y="5373688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endParaRPr lang="zh-CN" alt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1510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3573463"/>
            <a:ext cx="114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57158" y="1500174"/>
            <a:ext cx="227012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解</a:t>
            </a:r>
            <a:r>
              <a:rPr lang="en-US" altLang="zh-CN" sz="32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r>
              <a:rPr lang="zh-CN" sz="32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原式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endParaRPr lang="zh-CN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1512" name="Picture 8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33600" y="1600200"/>
            <a:ext cx="5969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8100" y="1447800"/>
            <a:ext cx="3175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43200" y="1392238"/>
            <a:ext cx="10795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57600" y="1454150"/>
            <a:ext cx="5270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14800" y="139700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3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76800" y="1600200"/>
            <a:ext cx="5207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/>
          <p:cNvPicPr>
            <a:picLocks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34000" y="1447800"/>
            <a:ext cx="91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15"/>
          <p:cNvPicPr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172200" y="1447800"/>
            <a:ext cx="279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16"/>
          <p:cNvPicPr>
            <a:picLocks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752600" y="2147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17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33600" y="2133600"/>
            <a:ext cx="5969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18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8100" y="1981200"/>
            <a:ext cx="3175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19"/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743200" y="1981200"/>
            <a:ext cx="635000" cy="555625"/>
          </a:xfrm>
          <a:prstGeom prst="rect">
            <a:avLst/>
          </a:prstGeom>
          <a:solidFill>
            <a:srgbClr val="66FFFF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24" name="Picture 20"/>
          <p:cNvPicPr>
            <a:picLocks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348038" y="21336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1"/>
          <p:cNvPicPr>
            <a:picLocks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657600" y="1905000"/>
            <a:ext cx="7620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22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43400" y="1981200"/>
            <a:ext cx="5270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7" name="Picture 23"/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724400" y="1981200"/>
            <a:ext cx="635000" cy="55562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</p:pic>
      <p:pic>
        <p:nvPicPr>
          <p:cNvPr id="21528" name="Picture 24"/>
          <p:cNvPicPr>
            <a:picLocks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334000" y="21336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25"/>
          <p:cNvPicPr>
            <a:picLocks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5508625" y="1989138"/>
            <a:ext cx="6286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Picture 26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72200" y="2133600"/>
            <a:ext cx="5207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1" name="Picture 27"/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629400" y="1981200"/>
            <a:ext cx="635000" cy="55562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</p:pic>
      <p:pic>
        <p:nvPicPr>
          <p:cNvPr id="21532" name="Picture 28"/>
          <p:cNvPicPr>
            <a:picLocks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162800" y="21336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29"/>
          <p:cNvPicPr>
            <a:picLocks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391400" y="1981200"/>
            <a:ext cx="60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1752600" y="2559050"/>
            <a:ext cx="533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</a:p>
        </p:txBody>
      </p:sp>
      <p:pic>
        <p:nvPicPr>
          <p:cNvPr id="21535" name="Picture 3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33600" y="2765425"/>
            <a:ext cx="5969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6" name="Picture 32"/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590800" y="2644775"/>
            <a:ext cx="635000" cy="55562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</p:pic>
      <p:pic>
        <p:nvPicPr>
          <p:cNvPr id="21537" name="Picture 33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35300" y="2641600"/>
            <a:ext cx="3175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34"/>
          <p:cNvPicPr>
            <a:picLocks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200400" y="2590800"/>
            <a:ext cx="7620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9" name="Picture 35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86200" y="2667000"/>
            <a:ext cx="5270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0" name="Picture 36"/>
          <p:cNvPicPr>
            <a:picLocks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267200" y="2613025"/>
            <a:ext cx="6286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1" name="Picture 37"/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00600" y="2811463"/>
            <a:ext cx="5207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2" name="Picture 38"/>
          <p:cNvPicPr>
            <a:picLocks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5105400" y="2590800"/>
            <a:ext cx="60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4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6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5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9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3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1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5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3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6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1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6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1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5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9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3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4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11" grpId="0" animBg="1" autoUpdateAnimBg="0"/>
      <p:bldP spid="2153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57158" y="857232"/>
            <a:ext cx="84248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3200" b="1" dirty="0" smtClean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试</a:t>
            </a:r>
            <a:r>
              <a:rPr lang="zh-CN" alt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说明</a:t>
            </a:r>
            <a:r>
              <a:rPr 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:81</a:t>
            </a:r>
            <a:r>
              <a:rPr lang="en-US" sz="3200" b="1" baseline="30000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 </a:t>
            </a:r>
            <a:r>
              <a:rPr 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27</a:t>
            </a:r>
            <a:r>
              <a:rPr lang="en-US" sz="3200" b="1" baseline="30000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 </a:t>
            </a:r>
            <a:r>
              <a:rPr 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en-US" sz="3200" b="1" baseline="30000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r>
              <a:rPr lang="zh-CN" alt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能被</a:t>
            </a:r>
            <a:r>
              <a:rPr 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45</a:t>
            </a:r>
            <a:r>
              <a:rPr lang="zh-CN" alt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整除</a:t>
            </a:r>
            <a:r>
              <a:rPr lang="en-US" sz="3200" b="1" dirty="0">
                <a:solidFill>
                  <a:srgbClr val="05032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158" y="1643050"/>
            <a:ext cx="8351837" cy="423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解：∵原式＝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baseline="30000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sz="3200" b="1" baseline="30000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=3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28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27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26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=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sz="3200" b="1" baseline="30000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26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(3</a:t>
            </a:r>
            <a:r>
              <a:rPr lang="en-US" sz="3200" b="1" baseline="30000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 smtClean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=3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26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×5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=3</a:t>
            </a:r>
            <a:r>
              <a:rPr lang="en-US" sz="3200" b="1" baseline="30000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×45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∴817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279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913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能被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45</a:t>
            </a:r>
            <a:r>
              <a:rPr lang="zh-CN" alt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整除</a:t>
            </a:r>
            <a:r>
              <a:rPr lang="en-US" sz="3200" b="1" dirty="0">
                <a:solidFill>
                  <a:srgbClr val="F32515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课堂练习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作业布置</a:t>
            </a:r>
            <a:endParaRPr lang="zh-CN" altLang="en-US" sz="3600" b="1" dirty="0">
              <a:solidFill>
                <a:srgbClr val="36B8D8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571472" y="1214422"/>
            <a:ext cx="8229600" cy="2498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P.119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题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44000" cy="754040"/>
          </a:xfrm>
        </p:spPr>
        <p:txBody>
          <a:bodyPr>
            <a:normAutofit/>
          </a:bodyPr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板书设计</a:t>
            </a:r>
            <a:endParaRPr lang="zh-CN" altLang="en-US" sz="3600" b="1" dirty="0">
              <a:solidFill>
                <a:srgbClr val="36B8D8"/>
              </a:solidFill>
            </a:endParaRPr>
          </a:p>
        </p:txBody>
      </p:sp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785786" y="928670"/>
            <a:ext cx="7215238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用提公因式法进行因式分解</a:t>
            </a:r>
            <a:endParaRPr lang="zh-CN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因式分解的定义：</a:t>
            </a:r>
            <a:endParaRPr lang="zh-CN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公因式的定义：</a:t>
            </a:r>
            <a:endParaRPr lang="zh-CN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找公因式的方法：</a:t>
            </a:r>
            <a:endParaRPr lang="zh-CN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zh-CN" sz="28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8596" y="714356"/>
            <a:ext cx="6553200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、求下列整式乘法的积：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①、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)=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+4)=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928926" y="1428736"/>
            <a:ext cx="26432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ma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mb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mc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14678" y="3643314"/>
            <a:ext cx="167385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14678" y="4357694"/>
            <a:ext cx="150874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000364" y="2071678"/>
            <a:ext cx="266541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5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+20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28596" y="3571876"/>
            <a:ext cx="8353425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①、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mc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+20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28596" y="2928934"/>
            <a:ext cx="577594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、相信你能很快说出下面的结果：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导入新课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6" grpId="0" autoUpdateAnimBg="0"/>
      <p:bldP spid="615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28596" y="857232"/>
            <a:ext cx="8072494" cy="145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把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一个多项式化成几个整式乘积的形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式，叫做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因式分解。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4321" y="2428868"/>
            <a:ext cx="691197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以上因式分解的方法叫做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提公因式法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4321" y="3143248"/>
            <a:ext cx="68405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因式分解与整式乘法有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互逆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的关系。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导入新课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50913" y="2300288"/>
            <a:ext cx="18415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en-US">
              <a:latin typeface="Arial Black" panose="020B0A04020102020204" pitchFamily="34" charset="0"/>
              <a:ea typeface="Arial Unicode MS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00034" y="857232"/>
            <a:ext cx="604837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因式分解的实质：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00034" y="1571612"/>
            <a:ext cx="739497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1．因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式分解的结果必定是乘积的形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式。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00034" y="2285992"/>
            <a:ext cx="698300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2．因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式分解与整式乘法互为逆运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算。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4282" y="642918"/>
            <a:ext cx="8497887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mb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mc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的各项都有一个公共的因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式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我们把因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式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叫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做这个多项式的 </a:t>
            </a: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_______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72198" y="1428736"/>
            <a:ext cx="20891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公因式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71472" y="785794"/>
            <a:ext cx="615905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：把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下列各式进行因式分解：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1)3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+12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2)-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-16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+8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0113" y="500042"/>
            <a:ext cx="4321175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1)3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+12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    =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10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100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    =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+4)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5720" y="4572008"/>
            <a:ext cx="8429684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说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明：当多项式第一项的系数是负的时，一般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要将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负号提出来，注意多项式的各项要改变符号。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43042" y="2428868"/>
            <a:ext cx="4321175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(2)-4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-16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+8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=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baseline="1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baseline="1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baseline="1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=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-4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9" grpId="0" autoUpdateAnimBg="0"/>
      <p:bldP spid="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71472" y="785794"/>
            <a:ext cx="615905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：把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下列各式进行因式分解：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(1) 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a(m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-6)+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b(m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-6)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(2)3(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0113" y="500042"/>
            <a:ext cx="4321175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-6)+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-6)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-6)</a:t>
            </a:r>
            <a:r>
              <a:rPr lang="en-US" altLang="zh-CN" sz="2800" b="1" baseline="1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5720" y="4572008"/>
            <a:ext cx="8429684" cy="637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说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明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：公因式也可以是多项式。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43042" y="2428868"/>
            <a:ext cx="4321175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(2)3(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=3(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=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(3-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8244000" cy="754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36068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B8D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新课学习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36B8D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9" grpId="0" autoUpdateAnimBg="0"/>
      <p:bldP spid="1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全屏显示(4:3)</PresentationFormat>
  <Paragraphs>96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 Unicode MS</vt:lpstr>
      <vt:lpstr>黑体</vt:lpstr>
      <vt:lpstr>楷体</vt:lpstr>
      <vt:lpstr>楷体_GB2312</vt:lpstr>
      <vt:lpstr>宋体</vt:lpstr>
      <vt:lpstr>微软雅黑</vt:lpstr>
      <vt:lpstr>新宋体</vt:lpstr>
      <vt:lpstr>Arial</vt:lpstr>
      <vt:lpstr>Arial Black</vt:lpstr>
      <vt:lpstr>Calibri</vt:lpstr>
      <vt:lpstr>Times New Roman</vt:lpstr>
      <vt:lpstr>WWW.2PPT.COM
</vt:lpstr>
      <vt:lpstr>Equation</vt:lpstr>
      <vt:lpstr>青岛版初中数学七年级下册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作业布置</vt:lpstr>
      <vt:lpstr>板书设计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2023-01-16T15:03:53Z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34067F01C33C45789A11C76C43FB7450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