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96" r:id="rId4"/>
    <p:sldId id="297" r:id="rId5"/>
    <p:sldId id="309" r:id="rId6"/>
    <p:sldId id="310" r:id="rId7"/>
    <p:sldId id="298" r:id="rId8"/>
    <p:sldId id="305" r:id="rId9"/>
    <p:sldId id="306" r:id="rId10"/>
    <p:sldId id="307" r:id="rId11"/>
    <p:sldId id="308" r:id="rId12"/>
    <p:sldId id="288" r:id="rId13"/>
    <p:sldId id="281" r:id="rId14"/>
    <p:sldId id="284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FF33"/>
    <a:srgbClr val="FF3300"/>
    <a:srgbClr val="FFFF00"/>
    <a:srgbClr val="FF0000"/>
    <a:srgbClr val="009900"/>
    <a:srgbClr val="00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9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C8979C2-D642-4D7D-ADBF-624DED70954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03B9A26-7E1C-4D2D-BA52-F533CF1F235E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19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F241B2F-23D6-4088-9902-848AA70F0530}" type="slidenum">
              <a:rPr lang="en-US" altLang="zh-CN" sz="1200"/>
              <a:t>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979C2-D642-4D7D-ADBF-624DED709546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324925-AFFA-4ECF-A428-707B1E5E4E16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10EDA14-FC2F-480F-9068-A818640C6698}" type="slidenum">
              <a:rPr lang="en-US" altLang="zh-CN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FD8D2-9F1E-480F-A5F8-4C0008BE44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F8762-44F0-49C5-9D3A-816188285E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BD0BC-DD42-451B-8D7D-DCC1A4AF02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A9831-F101-4F6E-AA56-4010916F36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92B1-BFC0-49C4-9D0D-E99C081730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7F1F1-1B34-4F12-AE3B-1E600DF1D7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59323-A028-4068-91E5-BC6B147F19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791F6-DE0C-4F78-82F7-4C45B8EB90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9692D-1F93-4864-BA67-EF4F90DED8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59A61-E517-40AB-B0CD-EDCE6A327D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6CC07-2A2F-4C31-ADAD-E7F71033F3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6B2AF1F-0CF3-478B-B8E0-6B88B5BA212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-7088" y="2057400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400" i="1" dirty="0" smtClean="0">
                <a:solidFill>
                  <a:srgbClr val="FF3300"/>
                </a:solidFill>
                <a:latin typeface="Georgia" panose="02040502050405020303" pitchFamily="18" charset="0"/>
              </a:rPr>
              <a:t>Unit12 </a:t>
            </a:r>
            <a:r>
              <a:rPr lang="en-US" altLang="zh-CN" sz="4400" i="1" dirty="0">
                <a:solidFill>
                  <a:srgbClr val="FF3300"/>
                </a:solidFill>
                <a:latin typeface="Georgia" panose="02040502050405020303" pitchFamily="18" charset="0"/>
              </a:rPr>
              <a:t>whose rabbits are these?</a:t>
            </a:r>
          </a:p>
        </p:txBody>
      </p:sp>
      <p:sp>
        <p:nvSpPr>
          <p:cNvPr id="11" name="矩形 10"/>
          <p:cNvSpPr/>
          <p:nvPr/>
        </p:nvSpPr>
        <p:spPr>
          <a:xfrm>
            <a:off x="2942475" y="51053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1447800"/>
            <a:ext cx="4343400" cy="914400"/>
          </a:xfrm>
        </p:spPr>
        <p:txBody>
          <a:bodyPr/>
          <a:lstStyle/>
          <a:p>
            <a:pPr algn="l"/>
            <a:r>
              <a:rPr lang="en-US" altLang="zh-CN" sz="3200" i="1" dirty="0">
                <a:latin typeface="Georgia" panose="02040502050405020303" pitchFamily="18" charset="0"/>
              </a:rPr>
              <a:t>2. It has a small body.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207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rgbClr val="0000FF"/>
                </a:solidFill>
              </a:rPr>
              <a:t>Which one is right?</a:t>
            </a:r>
            <a:r>
              <a:rPr lang="zh-CN" altLang="en-US" sz="2400" i="1">
                <a:solidFill>
                  <a:srgbClr val="0000FF"/>
                </a:solidFill>
              </a:rPr>
              <a:t>（</a:t>
            </a:r>
            <a:r>
              <a:rPr lang="zh-CN" altLang="en-US" sz="2400">
                <a:solidFill>
                  <a:srgbClr val="0000FF"/>
                </a:solidFill>
              </a:rPr>
              <a:t>根据句子判断哪个图片正确？）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524000" y="50577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/>
              <a:t>A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715000" y="5029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/>
              <a:t>B</a:t>
            </a:r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1371600" y="5029200"/>
            <a:ext cx="914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66569" name="Picture 9" descr="20121001043403-2109882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2819400"/>
            <a:ext cx="1895475" cy="224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0" name="Picture 10" descr="94740_005930337140_2"/>
          <p:cNvPicPr>
            <a:picLocks noChangeAspect="1" noChangeArrowheads="1"/>
          </p:cNvPicPr>
          <p:nvPr/>
        </p:nvPicPr>
        <p:blipFill>
          <a:blip r:embed="rId3" cstate="email"/>
          <a:srcRect l="-1851"/>
          <a:stretch>
            <a:fillRect/>
          </a:stretch>
        </p:blipFill>
        <p:spPr bwMode="auto">
          <a:xfrm>
            <a:off x="4343400" y="2717800"/>
            <a:ext cx="3352800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1295400"/>
            <a:ext cx="8229600" cy="1143000"/>
          </a:xfrm>
        </p:spPr>
        <p:txBody>
          <a:bodyPr/>
          <a:lstStyle/>
          <a:p>
            <a:r>
              <a:rPr lang="en-US" altLang="zh-CN" sz="3200" i="1" dirty="0">
                <a:latin typeface="Georgia" panose="02040502050405020303" pitchFamily="18" charset="0"/>
              </a:rPr>
              <a:t>1.It has short neck(</a:t>
            </a:r>
            <a:r>
              <a:rPr lang="zh-CN" altLang="en-US" sz="3200" i="1" dirty="0">
                <a:latin typeface="Georgia" panose="02040502050405020303" pitchFamily="18" charset="0"/>
              </a:rPr>
              <a:t>脖子</a:t>
            </a:r>
            <a:r>
              <a:rPr lang="en-US" altLang="zh-CN" sz="3200" i="1" dirty="0">
                <a:latin typeface="Georgia" panose="02040502050405020303" pitchFamily="18" charset="0"/>
              </a:rPr>
              <a:t>).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207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 dirty="0">
                <a:solidFill>
                  <a:srgbClr val="0000FF"/>
                </a:solidFill>
              </a:rPr>
              <a:t>Which one is right?</a:t>
            </a:r>
            <a:r>
              <a:rPr lang="zh-CN" altLang="en-US" sz="2400" i="1" dirty="0">
                <a:solidFill>
                  <a:srgbClr val="0000FF"/>
                </a:solidFill>
              </a:rPr>
              <a:t>（</a:t>
            </a:r>
            <a:r>
              <a:rPr lang="zh-CN" altLang="en-US" sz="2400" dirty="0">
                <a:solidFill>
                  <a:srgbClr val="0000FF"/>
                </a:solidFill>
              </a:rPr>
              <a:t>根据句子判断哪个图片正确？）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524000" y="5562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/>
              <a:t>A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562600" y="54864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/>
              <a:t>B</a:t>
            </a:r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5334000" y="5486400"/>
            <a:ext cx="914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67593" name="Picture 9" descr="d0c8a786c9177f3e6a54665270cf3bc79f3d56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2362200"/>
            <a:ext cx="2266950" cy="302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4" name="Picture 10" descr="d0c8a786c9177f3e6a54665270cf3bc79f3d56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6800" y="2438400"/>
            <a:ext cx="2230438" cy="294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95" name="WordArt 11"/>
          <p:cNvSpPr>
            <a:spLocks noChangeArrowheads="1" noChangeShapeType="1" noTextEdit="1"/>
          </p:cNvSpPr>
          <p:nvPr/>
        </p:nvSpPr>
        <p:spPr bwMode="auto">
          <a:xfrm>
            <a:off x="7164388" y="6237288"/>
            <a:ext cx="1600200" cy="39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zh-CN" altLang="en-US" sz="2000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4464050"/>
            <a:ext cx="642938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00">
                <a:solidFill>
                  <a:schemeClr val="bg1"/>
                </a:solidFill>
              </a:rPr>
              <a:t>绿色圃中小学教育网</a:t>
            </a:r>
            <a:r>
              <a:rPr lang="en-US" altLang="zh-CN" sz="200">
                <a:solidFill>
                  <a:schemeClr val="bg1"/>
                </a:solidFill>
              </a:rPr>
              <a:t>http://www.lspjy.com</a:t>
            </a:r>
            <a:endParaRPr lang="en-US" altLang="zh-CN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5715000"/>
            <a:ext cx="44958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3200" i="1">
                <a:solidFill>
                  <a:schemeClr val="tx2"/>
                </a:solidFill>
              </a:rPr>
              <a:t>2.It’s has a </a:t>
            </a:r>
            <a:r>
              <a:rPr lang="en-US" altLang="zh-CN" sz="3200" i="1" u="sng">
                <a:solidFill>
                  <a:schemeClr val="tx2"/>
                </a:solidFill>
              </a:rPr>
              <a:t>          </a:t>
            </a:r>
            <a:r>
              <a:rPr lang="en-US" altLang="zh-CN" sz="3200" i="1">
                <a:solidFill>
                  <a:schemeClr val="tx2"/>
                </a:solidFill>
              </a:rPr>
              <a:t>tail.</a:t>
            </a:r>
          </a:p>
        </p:txBody>
      </p:sp>
      <p:pic>
        <p:nvPicPr>
          <p:cNvPr id="43022" name="Picture 14" descr="200812316362364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2971800"/>
            <a:ext cx="31242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23" name="Picture 15" descr="20110309153321-71226012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500" y="1447800"/>
            <a:ext cx="4381500" cy="357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4724400" y="5715000"/>
            <a:ext cx="441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3200" i="1">
                <a:solidFill>
                  <a:schemeClr val="tx2"/>
                </a:solidFill>
              </a:rPr>
              <a:t>4.He has a </a:t>
            </a:r>
            <a:r>
              <a:rPr lang="en-US" altLang="zh-CN" sz="3200" i="1" u="sng">
                <a:solidFill>
                  <a:schemeClr val="tx2"/>
                </a:solidFill>
              </a:rPr>
              <a:t>          </a:t>
            </a:r>
            <a:r>
              <a:rPr lang="en-US" altLang="zh-CN" sz="3200" i="1">
                <a:solidFill>
                  <a:schemeClr val="tx2"/>
                </a:solidFill>
              </a:rPr>
              <a:t>head.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5791200" y="2971800"/>
            <a:ext cx="1600200" cy="28194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4267200" y="228600"/>
            <a:ext cx="48768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3200" i="1">
                <a:solidFill>
                  <a:schemeClr val="tx2"/>
                </a:solidFill>
              </a:rPr>
              <a:t>3.He has a </a:t>
            </a:r>
            <a:r>
              <a:rPr lang="en-US" altLang="zh-CN" sz="3200" i="1" u="sng">
                <a:solidFill>
                  <a:schemeClr val="tx2"/>
                </a:solidFill>
              </a:rPr>
              <a:t>          </a:t>
            </a:r>
            <a:r>
              <a:rPr lang="en-US" altLang="zh-CN" sz="3200" i="1">
                <a:solidFill>
                  <a:schemeClr val="tx2"/>
                </a:solidFill>
              </a:rPr>
              <a:t>head.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2438400" y="5943600"/>
            <a:ext cx="992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rgbClr val="FF0000"/>
                </a:solidFill>
                <a:latin typeface="Georgia" panose="02040502050405020303" pitchFamily="18" charset="0"/>
              </a:rPr>
              <a:t>long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7010400" y="5943600"/>
            <a:ext cx="763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rgbClr val="FF0000"/>
                </a:solidFill>
                <a:latin typeface="Georgia" panose="02040502050405020303" pitchFamily="18" charset="0"/>
              </a:rPr>
              <a:t>big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705600" y="304800"/>
            <a:ext cx="1181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rgbClr val="FF0000"/>
                </a:solidFill>
                <a:latin typeface="Georgia" panose="02040502050405020303" pitchFamily="18" charset="0"/>
              </a:rPr>
              <a:t>small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5791200" y="914400"/>
            <a:ext cx="0" cy="9906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032" name="Picture 24" descr="res01_attpic_brie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0"/>
            <a:ext cx="3352800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0" y="2362200"/>
            <a:ext cx="51816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3200" i="1">
                <a:solidFill>
                  <a:schemeClr val="tx2"/>
                </a:solidFill>
              </a:rPr>
              <a:t>1.It has  </a:t>
            </a:r>
            <a:r>
              <a:rPr lang="en-US" altLang="zh-CN" sz="3200" i="1" u="sng">
                <a:solidFill>
                  <a:schemeClr val="tx2"/>
                </a:solidFill>
              </a:rPr>
              <a:t>          </a:t>
            </a:r>
            <a:r>
              <a:rPr lang="en-US" altLang="zh-CN" sz="3200" i="1">
                <a:solidFill>
                  <a:schemeClr val="tx2"/>
                </a:solidFill>
              </a:rPr>
              <a:t>leg</a:t>
            </a:r>
            <a:r>
              <a:rPr lang="zh-CN" altLang="en-US" sz="3200" i="1">
                <a:solidFill>
                  <a:schemeClr val="tx2"/>
                </a:solidFill>
              </a:rPr>
              <a:t>（腿）</a:t>
            </a:r>
            <a:r>
              <a:rPr lang="en-US" altLang="zh-CN" sz="3200" i="1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1752600" y="2286000"/>
            <a:ext cx="1135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>
                <a:solidFill>
                  <a:srgbClr val="FF0000"/>
                </a:solidFill>
                <a:latin typeface="Georgia" panose="02040502050405020303" pitchFamily="18" charset="0"/>
              </a:rPr>
              <a:t>short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/>
      <p:bldP spid="43029" grpId="0"/>
      <p:bldP spid="43030" grpId="0"/>
      <p:bldP spid="430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1104900" y="2819400"/>
            <a:ext cx="6934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3200" b="1" dirty="0"/>
              <a:t>跟读</a:t>
            </a:r>
            <a:r>
              <a:rPr lang="en-US" altLang="zh-CN" sz="3200" b="1" dirty="0"/>
              <a:t>P68</a:t>
            </a:r>
            <a:r>
              <a:rPr lang="zh-CN" altLang="en-US" sz="3200" b="1" dirty="0"/>
              <a:t>页的课文</a:t>
            </a:r>
            <a:r>
              <a:rPr lang="en-US" altLang="zh-CN" sz="3200" b="1" dirty="0"/>
              <a:t>5</a:t>
            </a:r>
            <a:r>
              <a:rPr lang="zh-CN" altLang="en-US" sz="3200" b="1" dirty="0"/>
              <a:t>遍，然后读给爸爸妈妈听。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3200" b="1" dirty="0"/>
              <a:t>抄写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个形容词，每个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行，一行</a:t>
            </a:r>
            <a:r>
              <a:rPr lang="en-US" altLang="zh-CN" sz="3200" b="1" dirty="0"/>
              <a:t>6</a:t>
            </a:r>
            <a:r>
              <a:rPr lang="zh-CN" altLang="en-US" sz="3200" b="1" dirty="0"/>
              <a:t>个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边读边写，注意格式。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3200" b="1" dirty="0"/>
              <a:t>完成“活动手册”</a:t>
            </a:r>
            <a:r>
              <a:rPr lang="en-US" altLang="zh-CN" sz="3200" b="1" dirty="0"/>
              <a:t>33</a:t>
            </a:r>
            <a:r>
              <a:rPr lang="zh-CN" altLang="en-US" sz="3200" b="1" dirty="0"/>
              <a:t>页的第</a:t>
            </a:r>
            <a:r>
              <a:rPr lang="en-US" altLang="zh-CN" sz="3200" b="1" dirty="0"/>
              <a:t>3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题</a:t>
            </a:r>
            <a:r>
              <a:rPr lang="zh-CN" altLang="en-US" sz="3200" b="1" dirty="0" smtClean="0"/>
              <a:t>。 </a:t>
            </a:r>
            <a:endParaRPr lang="zh-CN" altLang="en-US" sz="3200" b="1" dirty="0"/>
          </a:p>
        </p:txBody>
      </p:sp>
      <p:sp>
        <p:nvSpPr>
          <p:cNvPr id="81928" name="WordArt 8"/>
          <p:cNvSpPr>
            <a:spLocks noChangeArrowheads="1" noChangeShapeType="1" noTextEdit="1"/>
          </p:cNvSpPr>
          <p:nvPr/>
        </p:nvSpPr>
        <p:spPr bwMode="auto">
          <a:xfrm>
            <a:off x="3203575" y="945540"/>
            <a:ext cx="273685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7164388" y="6237288"/>
            <a:ext cx="1600200" cy="39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zh-CN" altLang="en-US" sz="2000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1828800" y="1066800"/>
            <a:ext cx="5486400" cy="3028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>
            <a:off x="7164388" y="6237288"/>
            <a:ext cx="1600200" cy="39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zh-CN" altLang="en-US" sz="2000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6" descr="575213_233926022890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228600"/>
            <a:ext cx="1752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17" descr="6608733_184644198000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24000" y="3462338"/>
            <a:ext cx="5943600" cy="339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62000" y="2819400"/>
            <a:ext cx="2352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i="1" dirty="0">
                <a:solidFill>
                  <a:schemeClr val="tx2"/>
                </a:solidFill>
              </a:rPr>
              <a:t>Look at that pig.</a:t>
            </a:r>
          </a:p>
          <a:p>
            <a:pPr algn="l"/>
            <a:r>
              <a:rPr lang="en-US" altLang="zh-CN" sz="2400" i="1" dirty="0">
                <a:solidFill>
                  <a:schemeClr val="tx2"/>
                </a:solidFill>
              </a:rPr>
              <a:t> It’s </a:t>
            </a:r>
            <a:r>
              <a:rPr lang="en-US" altLang="zh-CN" sz="2400" i="1" u="sng" dirty="0">
                <a:solidFill>
                  <a:schemeClr val="tx2"/>
                </a:solidFill>
              </a:rPr>
              <a:t>              .  </a:t>
            </a:r>
            <a:endParaRPr lang="en-US" altLang="zh-CN" sz="2400" i="1" dirty="0">
              <a:solidFill>
                <a:schemeClr val="tx2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600200" y="3124200"/>
            <a:ext cx="70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i="1">
                <a:solidFill>
                  <a:srgbClr val="FF0000"/>
                </a:solidFill>
                <a:latin typeface="Georgia" panose="02040502050405020303" pitchFamily="18" charset="0"/>
              </a:rPr>
              <a:t>fat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334000" y="2743200"/>
            <a:ext cx="301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tx2"/>
                </a:solidFill>
              </a:rPr>
              <a:t>Look at that monkey.</a:t>
            </a:r>
          </a:p>
          <a:p>
            <a:pPr algn="l"/>
            <a:r>
              <a:rPr lang="en-US" altLang="zh-CN" sz="2400" dirty="0">
                <a:solidFill>
                  <a:schemeClr val="tx2"/>
                </a:solidFill>
              </a:rPr>
              <a:t> It’s </a:t>
            </a:r>
            <a:r>
              <a:rPr lang="en-US" altLang="zh-CN" sz="2400" u="sng" dirty="0">
                <a:solidFill>
                  <a:schemeClr val="tx2"/>
                </a:solidFill>
              </a:rPr>
              <a:t>              .  </a:t>
            </a:r>
            <a:endParaRPr lang="en-US" altLang="zh-CN" sz="2400" dirty="0">
              <a:solidFill>
                <a:schemeClr val="tx2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324600" y="3048000"/>
            <a:ext cx="94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i="1">
                <a:solidFill>
                  <a:srgbClr val="FF0000"/>
                </a:solidFill>
                <a:latin typeface="Georgia" panose="02040502050405020303" pitchFamily="18" charset="0"/>
              </a:rPr>
              <a:t>thin</a:t>
            </a:r>
          </a:p>
        </p:txBody>
      </p:sp>
      <p:pic>
        <p:nvPicPr>
          <p:cNvPr id="9238" name="Picture 22" descr="cab0a76090e88aeb1b97893261a7018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66800" y="152400"/>
            <a:ext cx="258286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28600" y="4114800"/>
            <a:ext cx="31162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chemeClr val="accent2"/>
                </a:solidFill>
              </a:rPr>
              <a:t>Look at that elephant.</a:t>
            </a:r>
          </a:p>
          <a:p>
            <a:pPr algn="l"/>
            <a:r>
              <a:rPr lang="en-US" altLang="zh-CN" sz="2400" dirty="0">
                <a:solidFill>
                  <a:schemeClr val="accent2"/>
                </a:solidFill>
              </a:rPr>
              <a:t> It’s </a:t>
            </a:r>
            <a:r>
              <a:rPr lang="en-US" altLang="zh-CN" sz="2400" u="sng" dirty="0">
                <a:solidFill>
                  <a:schemeClr val="accent2"/>
                </a:solidFill>
              </a:rPr>
              <a:t>              .  </a:t>
            </a:r>
            <a:endParaRPr lang="en-US" altLang="zh-CN" sz="2400" dirty="0">
              <a:solidFill>
                <a:schemeClr val="accent2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943600" y="6035675"/>
            <a:ext cx="2792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dirty="0">
                <a:solidFill>
                  <a:srgbClr val="0000FF"/>
                </a:solidFill>
              </a:rPr>
              <a:t>Look at that giraffe.</a:t>
            </a:r>
          </a:p>
          <a:p>
            <a:pPr algn="l"/>
            <a:r>
              <a:rPr lang="en-US" altLang="zh-CN" sz="2400" dirty="0">
                <a:solidFill>
                  <a:srgbClr val="0000FF"/>
                </a:solidFill>
              </a:rPr>
              <a:t> It’s </a:t>
            </a:r>
            <a:r>
              <a:rPr lang="en-US" altLang="zh-CN" sz="2400" u="sng" dirty="0">
                <a:solidFill>
                  <a:srgbClr val="0000FF"/>
                </a:solidFill>
              </a:rPr>
              <a:t>              .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914400" y="4419600"/>
            <a:ext cx="1171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i="1">
                <a:solidFill>
                  <a:srgbClr val="FF0000"/>
                </a:solidFill>
                <a:latin typeface="Georgia" panose="02040502050405020303" pitchFamily="18" charset="0"/>
              </a:rPr>
              <a:t>short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858000" y="6338888"/>
            <a:ext cx="817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 i="1">
                <a:solidFill>
                  <a:srgbClr val="FF0000"/>
                </a:solidFill>
                <a:latin typeface="Georgia" panose="02040502050405020303" pitchFamily="18" charset="0"/>
              </a:rPr>
              <a:t>tall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36" grpId="0"/>
      <p:bldP spid="9237" grpId="0"/>
      <p:bldP spid="9239" grpId="0"/>
      <p:bldP spid="9240" grpId="0"/>
      <p:bldP spid="9241" grpId="0"/>
      <p:bldP spid="9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/>
          <p:nvPr/>
        </p:nvGrpSpPr>
        <p:grpSpPr bwMode="auto">
          <a:xfrm>
            <a:off x="5715000" y="0"/>
            <a:ext cx="2528888" cy="1676400"/>
            <a:chOff x="3687" y="240"/>
            <a:chExt cx="1593" cy="1056"/>
          </a:xfrm>
        </p:grpSpPr>
        <p:pic>
          <p:nvPicPr>
            <p:cNvPr id="51203" name="Picture 3" descr="线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88" y="320"/>
              <a:ext cx="1392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04" name="Group 4"/>
            <p:cNvGrpSpPr/>
            <p:nvPr/>
          </p:nvGrpSpPr>
          <p:grpSpPr bwMode="auto">
            <a:xfrm>
              <a:off x="3687" y="240"/>
              <a:ext cx="1545" cy="1056"/>
              <a:chOff x="3687" y="240"/>
              <a:chExt cx="1545" cy="1056"/>
            </a:xfrm>
          </p:grpSpPr>
          <p:sp>
            <p:nvSpPr>
              <p:cNvPr id="51205" name="Text Box 5"/>
              <p:cNvSpPr txBox="1">
                <a:spLocks noChangeArrowheads="1"/>
              </p:cNvSpPr>
              <p:nvPr/>
            </p:nvSpPr>
            <p:spPr bwMode="auto">
              <a:xfrm>
                <a:off x="3696" y="240"/>
                <a:ext cx="153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4400" i="1">
                    <a:solidFill>
                      <a:srgbClr val="0000FF"/>
                    </a:solidFill>
                    <a:latin typeface="Georgia" panose="02040502050405020303" pitchFamily="18" charset="0"/>
                  </a:rPr>
                  <a:t>big</a:t>
                </a:r>
              </a:p>
            </p:txBody>
          </p:sp>
          <p:sp>
            <p:nvSpPr>
              <p:cNvPr id="51206" name="Text Box 6"/>
              <p:cNvSpPr txBox="1">
                <a:spLocks noChangeArrowheads="1"/>
              </p:cNvSpPr>
              <p:nvPr/>
            </p:nvSpPr>
            <p:spPr bwMode="auto">
              <a:xfrm>
                <a:off x="3687" y="816"/>
                <a:ext cx="111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4400">
                    <a:solidFill>
                      <a:srgbClr val="0000FF"/>
                    </a:solidFill>
                  </a:rPr>
                  <a:t>  </a:t>
                </a:r>
                <a:r>
                  <a:rPr lang="zh-CN" altLang="en-US" sz="4400">
                    <a:solidFill>
                      <a:srgbClr val="0000FF"/>
                    </a:solidFill>
                  </a:rPr>
                  <a:t>大的 </a:t>
                </a:r>
              </a:p>
            </p:txBody>
          </p:sp>
        </p:grpSp>
      </p:grpSp>
      <p:grpSp>
        <p:nvGrpSpPr>
          <p:cNvPr id="51212" name="Group 12"/>
          <p:cNvGrpSpPr/>
          <p:nvPr/>
        </p:nvGrpSpPr>
        <p:grpSpPr bwMode="auto">
          <a:xfrm>
            <a:off x="6608763" y="2895600"/>
            <a:ext cx="2528887" cy="1676400"/>
            <a:chOff x="3687" y="240"/>
            <a:chExt cx="1593" cy="1056"/>
          </a:xfrm>
        </p:grpSpPr>
        <p:pic>
          <p:nvPicPr>
            <p:cNvPr id="51213" name="Picture 13" descr="线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88" y="320"/>
              <a:ext cx="1392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14" name="Group 14"/>
            <p:cNvGrpSpPr/>
            <p:nvPr/>
          </p:nvGrpSpPr>
          <p:grpSpPr bwMode="auto">
            <a:xfrm>
              <a:off x="3687" y="240"/>
              <a:ext cx="1545" cy="1056"/>
              <a:chOff x="3687" y="240"/>
              <a:chExt cx="1545" cy="1056"/>
            </a:xfrm>
          </p:grpSpPr>
          <p:sp>
            <p:nvSpPr>
              <p:cNvPr id="51215" name="Text Box 15"/>
              <p:cNvSpPr txBox="1">
                <a:spLocks noChangeArrowheads="1"/>
              </p:cNvSpPr>
              <p:nvPr/>
            </p:nvSpPr>
            <p:spPr bwMode="auto">
              <a:xfrm>
                <a:off x="3696" y="240"/>
                <a:ext cx="153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4400" i="1">
                    <a:solidFill>
                      <a:srgbClr val="0000FF"/>
                    </a:solidFill>
                    <a:latin typeface="Georgia" panose="02040502050405020303" pitchFamily="18" charset="0"/>
                  </a:rPr>
                  <a:t>small</a:t>
                </a:r>
              </a:p>
            </p:txBody>
          </p:sp>
          <p:sp>
            <p:nvSpPr>
              <p:cNvPr id="51216" name="Text Box 16"/>
              <p:cNvSpPr txBox="1">
                <a:spLocks noChangeArrowheads="1"/>
              </p:cNvSpPr>
              <p:nvPr/>
            </p:nvSpPr>
            <p:spPr bwMode="auto">
              <a:xfrm>
                <a:off x="3687" y="816"/>
                <a:ext cx="105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4400">
                    <a:solidFill>
                      <a:srgbClr val="0000FF"/>
                    </a:solidFill>
                  </a:rPr>
                  <a:t>    </a:t>
                </a:r>
                <a:r>
                  <a:rPr lang="zh-CN" altLang="en-US" sz="2800">
                    <a:solidFill>
                      <a:srgbClr val="0000FF"/>
                    </a:solidFill>
                  </a:rPr>
                  <a:t>小的</a:t>
                </a:r>
                <a:r>
                  <a:rPr lang="zh-CN" altLang="en-US" sz="4400">
                    <a:solidFill>
                      <a:srgbClr val="0000FF"/>
                    </a:solidFill>
                  </a:rPr>
                  <a:t> </a:t>
                </a:r>
              </a:p>
            </p:txBody>
          </p:sp>
        </p:grpSp>
      </p:grpSp>
      <p:pic>
        <p:nvPicPr>
          <p:cNvPr id="51226" name="Picture 26" descr="sy_201012280910456250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003425"/>
            <a:ext cx="6399213" cy="4854575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51228" name="Group 28"/>
          <p:cNvGrpSpPr/>
          <p:nvPr/>
        </p:nvGrpSpPr>
        <p:grpSpPr bwMode="auto">
          <a:xfrm>
            <a:off x="3429000" y="3048000"/>
            <a:ext cx="2528888" cy="1676400"/>
            <a:chOff x="3687" y="240"/>
            <a:chExt cx="1593" cy="1056"/>
          </a:xfrm>
        </p:grpSpPr>
        <p:pic>
          <p:nvPicPr>
            <p:cNvPr id="51229" name="Picture 29" descr="线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88" y="320"/>
              <a:ext cx="1392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30" name="Group 30"/>
            <p:cNvGrpSpPr/>
            <p:nvPr/>
          </p:nvGrpSpPr>
          <p:grpSpPr bwMode="auto">
            <a:xfrm>
              <a:off x="3687" y="240"/>
              <a:ext cx="1545" cy="1056"/>
              <a:chOff x="3687" y="240"/>
              <a:chExt cx="1545" cy="1056"/>
            </a:xfrm>
          </p:grpSpPr>
          <p:sp>
            <p:nvSpPr>
              <p:cNvPr id="51231" name="Text Box 31"/>
              <p:cNvSpPr txBox="1">
                <a:spLocks noChangeArrowheads="1"/>
              </p:cNvSpPr>
              <p:nvPr/>
            </p:nvSpPr>
            <p:spPr bwMode="auto">
              <a:xfrm>
                <a:off x="3696" y="240"/>
                <a:ext cx="153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4400" i="1">
                    <a:solidFill>
                      <a:srgbClr val="0000FF"/>
                    </a:solidFill>
                    <a:latin typeface="Georgia" panose="02040502050405020303" pitchFamily="18" charset="0"/>
                  </a:rPr>
                  <a:t>long</a:t>
                </a:r>
              </a:p>
            </p:txBody>
          </p:sp>
          <p:sp>
            <p:nvSpPr>
              <p:cNvPr id="51232" name="Text Box 32"/>
              <p:cNvSpPr txBox="1">
                <a:spLocks noChangeArrowheads="1"/>
              </p:cNvSpPr>
              <p:nvPr/>
            </p:nvSpPr>
            <p:spPr bwMode="auto">
              <a:xfrm>
                <a:off x="3687" y="816"/>
                <a:ext cx="1118" cy="4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4400">
                    <a:solidFill>
                      <a:srgbClr val="0000FF"/>
                    </a:solidFill>
                  </a:rPr>
                  <a:t>    </a:t>
                </a:r>
                <a:r>
                  <a:rPr lang="zh-CN" altLang="en-US" sz="3200">
                    <a:solidFill>
                      <a:srgbClr val="0000FF"/>
                    </a:solidFill>
                  </a:rPr>
                  <a:t>长的</a:t>
                </a:r>
                <a:r>
                  <a:rPr lang="zh-CN" altLang="en-US" sz="4400">
                    <a:solidFill>
                      <a:srgbClr val="0000FF"/>
                    </a:solidFill>
                  </a:rPr>
                  <a:t> </a:t>
                </a:r>
              </a:p>
            </p:txBody>
          </p:sp>
        </p:grpSp>
      </p:grpSp>
      <p:sp>
        <p:nvSpPr>
          <p:cNvPr id="51227" name="Oval 27"/>
          <p:cNvSpPr>
            <a:spLocks noChangeArrowheads="1"/>
          </p:cNvSpPr>
          <p:nvPr/>
        </p:nvSpPr>
        <p:spPr bwMode="auto">
          <a:xfrm>
            <a:off x="2438400" y="4800600"/>
            <a:ext cx="990600" cy="1371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33" name="Oval 33"/>
          <p:cNvSpPr>
            <a:spLocks noChangeArrowheads="1"/>
          </p:cNvSpPr>
          <p:nvPr/>
        </p:nvSpPr>
        <p:spPr bwMode="auto">
          <a:xfrm>
            <a:off x="0" y="3581400"/>
            <a:ext cx="609600" cy="990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0" y="2819400"/>
            <a:ext cx="15160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Georgia" panose="02040502050405020303" pitchFamily="18" charset="0"/>
              </a:rPr>
              <a:t>tail </a:t>
            </a:r>
            <a:r>
              <a:rPr lang="zh-CN" altLang="en-US" sz="2800" i="1">
                <a:latin typeface="Georgia" panose="02040502050405020303" pitchFamily="18" charset="0"/>
              </a:rPr>
              <a:t>尾巴</a:t>
            </a:r>
          </a:p>
        </p:txBody>
      </p:sp>
      <p:grpSp>
        <p:nvGrpSpPr>
          <p:cNvPr id="51235" name="Group 35"/>
          <p:cNvGrpSpPr/>
          <p:nvPr/>
        </p:nvGrpSpPr>
        <p:grpSpPr bwMode="auto">
          <a:xfrm>
            <a:off x="0" y="304800"/>
            <a:ext cx="2528888" cy="1676400"/>
            <a:chOff x="3687" y="240"/>
            <a:chExt cx="1593" cy="1056"/>
          </a:xfrm>
        </p:grpSpPr>
        <p:pic>
          <p:nvPicPr>
            <p:cNvPr id="51236" name="Picture 36" descr="线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888" y="320"/>
              <a:ext cx="1392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37" name="Group 37"/>
            <p:cNvGrpSpPr/>
            <p:nvPr/>
          </p:nvGrpSpPr>
          <p:grpSpPr bwMode="auto">
            <a:xfrm>
              <a:off x="3687" y="240"/>
              <a:ext cx="1545" cy="1056"/>
              <a:chOff x="3687" y="240"/>
              <a:chExt cx="1545" cy="1056"/>
            </a:xfrm>
          </p:grpSpPr>
          <p:sp>
            <p:nvSpPr>
              <p:cNvPr id="51238" name="Text Box 38"/>
              <p:cNvSpPr txBox="1">
                <a:spLocks noChangeArrowheads="1"/>
              </p:cNvSpPr>
              <p:nvPr/>
            </p:nvSpPr>
            <p:spPr bwMode="auto">
              <a:xfrm>
                <a:off x="3696" y="240"/>
                <a:ext cx="153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4400" i="1">
                    <a:solidFill>
                      <a:srgbClr val="0000FF"/>
                    </a:solidFill>
                    <a:latin typeface="Georgia" panose="02040502050405020303" pitchFamily="18" charset="0"/>
                  </a:rPr>
                  <a:t>short</a:t>
                </a:r>
              </a:p>
            </p:txBody>
          </p:sp>
          <p:sp>
            <p:nvSpPr>
              <p:cNvPr id="51239" name="Text Box 39"/>
              <p:cNvSpPr txBox="1">
                <a:spLocks noChangeArrowheads="1"/>
              </p:cNvSpPr>
              <p:nvPr/>
            </p:nvSpPr>
            <p:spPr bwMode="auto">
              <a:xfrm>
                <a:off x="3687" y="816"/>
                <a:ext cx="111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CN" sz="4400">
                    <a:solidFill>
                      <a:srgbClr val="0000FF"/>
                    </a:solidFill>
                  </a:rPr>
                  <a:t>    </a:t>
                </a:r>
                <a:r>
                  <a:rPr lang="zh-CN" altLang="en-US" sz="3200">
                    <a:solidFill>
                      <a:srgbClr val="0000FF"/>
                    </a:solidFill>
                  </a:rPr>
                  <a:t>短的</a:t>
                </a:r>
                <a:r>
                  <a:rPr lang="zh-CN" altLang="en-US" sz="4400"/>
                  <a:t> 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7" grpId="0" animBg="1"/>
      <p:bldP spid="51233" grpId="0" animBg="1"/>
      <p:bldP spid="512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7669" y="495300"/>
            <a:ext cx="6934200" cy="838200"/>
          </a:xfrm>
        </p:spPr>
        <p:txBody>
          <a:bodyPr/>
          <a:lstStyle/>
          <a:p>
            <a:r>
              <a:rPr lang="en-US" altLang="zh-CN" sz="3200" i="1" dirty="0"/>
              <a:t>It has a</a:t>
            </a:r>
            <a:r>
              <a:rPr lang="en-US" altLang="zh-CN" sz="3200" i="1" u="sng" dirty="0"/>
              <a:t>         </a:t>
            </a:r>
            <a:r>
              <a:rPr lang="en-US" altLang="zh-CN" sz="3200" i="1" dirty="0"/>
              <a:t>head </a:t>
            </a:r>
            <a:br>
              <a:rPr lang="en-US" altLang="zh-CN" sz="3200" i="1" dirty="0"/>
            </a:br>
            <a:r>
              <a:rPr lang="en-US" altLang="zh-CN" sz="3200" i="1" dirty="0"/>
              <a:t>It has  a </a:t>
            </a:r>
            <a:r>
              <a:rPr lang="en-US" altLang="zh-CN" sz="3200" i="1" u="sng" dirty="0"/>
              <a:t>          </a:t>
            </a:r>
            <a:r>
              <a:rPr lang="en-US" altLang="zh-CN" sz="3200" i="1" dirty="0"/>
              <a:t>tail.</a:t>
            </a:r>
          </a:p>
        </p:txBody>
      </p:sp>
      <p:sp>
        <p:nvSpPr>
          <p:cNvPr id="52228" name="AutoShape 4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9" name="AutoShape 5" descr="F`_C0NOS5(Z11XBI9R$@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0" name="AutoShape 6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1" name="AutoShape 7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2232" name="Picture 8" descr="未命名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1524000"/>
            <a:ext cx="6858000" cy="51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600200" y="2362200"/>
            <a:ext cx="22860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tail </a:t>
            </a:r>
            <a:r>
              <a:rPr lang="zh-CN" altLang="en-US" sz="3200" b="1">
                <a:solidFill>
                  <a:srgbClr val="FF0000"/>
                </a:solidFill>
              </a:rPr>
              <a:t>尾巴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457200" y="457200"/>
            <a:ext cx="242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0000"/>
                </a:solidFill>
              </a:rPr>
              <a:t>Question</a:t>
            </a:r>
            <a:r>
              <a:rPr lang="en-US" altLang="zh-CN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问题</a:t>
            </a:r>
            <a:r>
              <a:rPr lang="en-US" altLang="zh-CN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):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4419600" y="4419600"/>
            <a:ext cx="1295400" cy="16764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5029200" y="2971800"/>
            <a:ext cx="1447800" cy="1371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5638800" y="1828800"/>
            <a:ext cx="685800" cy="609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3733800" y="3048000"/>
            <a:ext cx="990600" cy="22860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46" name="WordArt 22"/>
          <p:cNvSpPr>
            <a:spLocks noChangeArrowheads="1" noChangeShapeType="1" noTextEdit="1"/>
          </p:cNvSpPr>
          <p:nvPr/>
        </p:nvSpPr>
        <p:spPr bwMode="auto">
          <a:xfrm>
            <a:off x="7164388" y="6237288"/>
            <a:ext cx="1600200" cy="39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zh-CN" altLang="en-US" sz="2000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 animBg="1"/>
      <p:bldP spid="52240" grpId="0"/>
      <p:bldP spid="52241" grpId="0" animBg="1"/>
      <p:bldP spid="52242" grpId="0" animBg="1"/>
      <p:bldP spid="52243" grpId="0" animBg="1"/>
      <p:bldP spid="522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9" name="Picture 7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0" y="3970338"/>
            <a:ext cx="1746250" cy="288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4800600" y="0"/>
            <a:ext cx="4343400" cy="1905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200">
                <a:solidFill>
                  <a:srgbClr val="0000FF"/>
                </a:solidFill>
              </a:rPr>
              <a:t>Look at this····</a:t>
            </a:r>
          </a:p>
          <a:p>
            <a:r>
              <a:rPr lang="en-US" altLang="zh-CN" sz="3200">
                <a:solidFill>
                  <a:srgbClr val="0000FF"/>
                </a:solidFill>
              </a:rPr>
              <a:t>It’s ········</a:t>
            </a:r>
            <a:r>
              <a:rPr lang="zh-CN" altLang="en-US" sz="3200">
                <a:solidFill>
                  <a:srgbClr val="0000FF"/>
                </a:solidFill>
              </a:rPr>
              <a:t>！</a:t>
            </a:r>
          </a:p>
        </p:txBody>
      </p:sp>
      <p:pic>
        <p:nvPicPr>
          <p:cNvPr id="69654" name="Picture 22" descr="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362200"/>
            <a:ext cx="3111500" cy="19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55" name="Picture 23" descr="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71800" y="2209800"/>
            <a:ext cx="3100388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56" name="AutoShape 24"/>
          <p:cNvSpPr>
            <a:spLocks noChangeArrowheads="1"/>
          </p:cNvSpPr>
          <p:nvPr/>
        </p:nvSpPr>
        <p:spPr bwMode="auto">
          <a:xfrm>
            <a:off x="1295400" y="1600200"/>
            <a:ext cx="1752600" cy="990600"/>
          </a:xfrm>
          <a:prstGeom prst="wedgeEllipseCallout">
            <a:avLst>
              <a:gd name="adj1" fmla="val -36958"/>
              <a:gd name="adj2" fmla="val 65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200">
                <a:solidFill>
                  <a:srgbClr val="FF0000"/>
                </a:solidFill>
              </a:rPr>
              <a:t>long</a:t>
            </a:r>
          </a:p>
        </p:txBody>
      </p:sp>
      <p:sp>
        <p:nvSpPr>
          <p:cNvPr id="69658" name="AutoShape 26"/>
          <p:cNvSpPr>
            <a:spLocks noChangeArrowheads="1"/>
          </p:cNvSpPr>
          <p:nvPr/>
        </p:nvSpPr>
        <p:spPr bwMode="auto">
          <a:xfrm>
            <a:off x="3200400" y="1447800"/>
            <a:ext cx="2133600" cy="838200"/>
          </a:xfrm>
          <a:prstGeom prst="wedgeEllipseCallout">
            <a:avLst>
              <a:gd name="adj1" fmla="val -22991"/>
              <a:gd name="adj2" fmla="val 89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200">
                <a:solidFill>
                  <a:srgbClr val="FF0000"/>
                </a:solidFill>
              </a:rPr>
              <a:t>short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304800"/>
            <a:ext cx="52959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5410200" y="1066800"/>
            <a:ext cx="3733800" cy="1981200"/>
          </a:xfrm>
          <a:prstGeom prst="cloudCallout">
            <a:avLst>
              <a:gd name="adj1" fmla="val -52681"/>
              <a:gd name="adj2" fmla="val 7388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400">
                <a:solidFill>
                  <a:srgbClr val="FF0000"/>
                </a:solidFill>
              </a:rPr>
              <a:t>Look at this········</a:t>
            </a:r>
          </a:p>
          <a:p>
            <a:r>
              <a:rPr lang="en-US" altLang="zh-CN" sz="2400">
                <a:solidFill>
                  <a:srgbClr val="FF0000"/>
                </a:solidFill>
              </a:rPr>
              <a:t>It’s ··········</a:t>
            </a: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3962400" y="2209800"/>
            <a:ext cx="1295400" cy="838200"/>
          </a:xfrm>
          <a:prstGeom prst="wedgeRoundRectCallout">
            <a:avLst>
              <a:gd name="adj1" fmla="val -45588"/>
              <a:gd name="adj2" fmla="val 6269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200"/>
              <a:t>small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1219200" y="1066800"/>
            <a:ext cx="1600200" cy="838200"/>
          </a:xfrm>
          <a:prstGeom prst="wedgeRoundRectCallout">
            <a:avLst>
              <a:gd name="adj1" fmla="val -44347"/>
              <a:gd name="adj2" fmla="val 6628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3200"/>
              <a:t>big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altLang="zh-CN" sz="3200" i="1"/>
              <a:t>It has a</a:t>
            </a:r>
            <a:r>
              <a:rPr lang="en-US" altLang="zh-CN" sz="3200" i="1" u="sng"/>
              <a:t>         </a:t>
            </a:r>
            <a:r>
              <a:rPr lang="en-US" altLang="zh-CN" sz="3200" i="1"/>
              <a:t>head.</a:t>
            </a:r>
            <a:br>
              <a:rPr lang="en-US" altLang="zh-CN" sz="3200" i="1"/>
            </a:br>
            <a:r>
              <a:rPr lang="en-US" altLang="zh-CN" sz="3200" i="1"/>
              <a:t>It has a </a:t>
            </a:r>
            <a:r>
              <a:rPr lang="en-US" altLang="zh-CN" sz="3200" i="1" u="sng"/>
              <a:t>          </a:t>
            </a:r>
            <a:r>
              <a:rPr lang="en-US" altLang="zh-CN" sz="3200" i="1"/>
              <a:t>tail.</a:t>
            </a:r>
          </a:p>
        </p:txBody>
      </p:sp>
      <p:sp>
        <p:nvSpPr>
          <p:cNvPr id="53251" name="AutoShape 3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2" name="AutoShape 4" descr="F`_C0NOS5(Z11XBI9R$@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3" name="AutoShape 5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4" name="AutoShape 6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53255" name="Picture 7" descr="未命名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698625"/>
            <a:ext cx="6858000" cy="51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990600" y="2286000"/>
            <a:ext cx="22860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tail </a:t>
            </a:r>
            <a:r>
              <a:rPr lang="zh-CN" altLang="en-US" sz="3200" b="1">
                <a:solidFill>
                  <a:srgbClr val="FF0000"/>
                </a:solidFill>
              </a:rPr>
              <a:t>尾巴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0" y="0"/>
            <a:ext cx="242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</a:rPr>
              <a:t>Question</a:t>
            </a:r>
            <a:r>
              <a:rPr lang="en-US" altLang="zh-CN" sz="2400" b="1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sym typeface="Wingdings" panose="05000000000000000000" pitchFamily="2" charset="2"/>
              </a:rPr>
              <a:t>问题</a:t>
            </a:r>
            <a:r>
              <a:rPr lang="en-US" altLang="zh-CN" sz="2400" b="1">
                <a:solidFill>
                  <a:srgbClr val="FF0000"/>
                </a:solidFill>
                <a:sym typeface="Wingdings" panose="05000000000000000000" pitchFamily="2" charset="2"/>
              </a:rPr>
              <a:t>):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267200" y="304800"/>
            <a:ext cx="1057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solidFill>
                  <a:srgbClr val="FF0000"/>
                </a:solidFill>
                <a:latin typeface="Georgia" panose="02040502050405020303" pitchFamily="18" charset="0"/>
              </a:rPr>
              <a:t>small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4572000" y="838200"/>
            <a:ext cx="101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solidFill>
                  <a:srgbClr val="FF0000"/>
                </a:solidFill>
                <a:latin typeface="Georgia" panose="02040502050405020303" pitchFamily="18" charset="0"/>
              </a:rPr>
              <a:t>short</a:t>
            </a:r>
          </a:p>
        </p:txBody>
      </p:sp>
      <p:sp>
        <p:nvSpPr>
          <p:cNvPr id="53265" name="WordArt 17"/>
          <p:cNvSpPr>
            <a:spLocks noChangeArrowheads="1" noChangeShapeType="1" noTextEdit="1"/>
          </p:cNvSpPr>
          <p:nvPr/>
        </p:nvSpPr>
        <p:spPr bwMode="auto">
          <a:xfrm>
            <a:off x="7164388" y="6237288"/>
            <a:ext cx="1600200" cy="39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zh-CN" altLang="en-US" sz="2000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/>
      <p:bldP spid="532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AutoShape 3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16" name="AutoShape 4" descr="F`_C0NOS5(Z11XBI9R$@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17" name="AutoShape 5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18" name="AutoShape 6" descr="F`_C0NOS5(Z11XBI9R$@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990600" y="2286000"/>
            <a:ext cx="22860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tail </a:t>
            </a:r>
            <a:r>
              <a:rPr lang="zh-CN" altLang="en-US" sz="3200" b="1">
                <a:solidFill>
                  <a:srgbClr val="FF0000"/>
                </a:solidFill>
              </a:rPr>
              <a:t>尾巴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20650" y="575930"/>
            <a:ext cx="631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</a:rPr>
              <a:t>除此以外，你还能说说这只鸟的其它特征吗？</a:t>
            </a:r>
          </a:p>
        </p:txBody>
      </p:sp>
      <p:pic>
        <p:nvPicPr>
          <p:cNvPr id="64525" name="Picture 13" descr="8GH]%@B5JE%FDS[XC00DF%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63627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8" name="AutoShape 16"/>
          <p:cNvSpPr>
            <a:spLocks noChangeArrowheads="1"/>
          </p:cNvSpPr>
          <p:nvPr/>
        </p:nvSpPr>
        <p:spPr bwMode="auto">
          <a:xfrm>
            <a:off x="5562600" y="914400"/>
            <a:ext cx="3581400" cy="1828800"/>
          </a:xfrm>
          <a:prstGeom prst="cloudCallout">
            <a:avLst>
              <a:gd name="adj1" fmla="val 39185"/>
              <a:gd name="adj2" fmla="val 6814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>
                <a:latin typeface="Georgia" panose="02040502050405020303" pitchFamily="18" charset="0"/>
              </a:rPr>
              <a:t>It has a </a:t>
            </a:r>
          </a:p>
          <a:p>
            <a:r>
              <a:rPr lang="en-US" altLang="zh-CN" sz="2800">
                <a:latin typeface="Georgia" panose="02040502050405020303" pitchFamily="18" charset="0"/>
              </a:rPr>
              <a:t>  </a:t>
            </a:r>
            <a:r>
              <a:rPr lang="en-US" altLang="zh-CN" sz="2800" u="sng">
                <a:latin typeface="Georgia" panose="02040502050405020303" pitchFamily="18" charset="0"/>
              </a:rPr>
              <a:t>             </a:t>
            </a:r>
            <a:r>
              <a:rPr lang="en-US" altLang="zh-CN" sz="2800">
                <a:latin typeface="Georgia" panose="02040502050405020303" pitchFamily="18" charset="0"/>
              </a:rPr>
              <a:t>body.</a:t>
            </a:r>
          </a:p>
        </p:txBody>
      </p:sp>
      <p:sp>
        <p:nvSpPr>
          <p:cNvPr id="64529" name="AutoShape 17"/>
          <p:cNvSpPr>
            <a:spLocks noChangeArrowheads="1"/>
          </p:cNvSpPr>
          <p:nvPr/>
        </p:nvSpPr>
        <p:spPr bwMode="auto">
          <a:xfrm>
            <a:off x="4876800" y="3276600"/>
            <a:ext cx="4267200" cy="1600200"/>
          </a:xfrm>
          <a:prstGeom prst="cloudCallout">
            <a:avLst>
              <a:gd name="adj1" fmla="val 25111"/>
              <a:gd name="adj2" fmla="val 9047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/>
              <a:t>It has</a:t>
            </a:r>
          </a:p>
          <a:p>
            <a:r>
              <a:rPr lang="en-US" altLang="zh-CN" sz="2800"/>
              <a:t>  </a:t>
            </a:r>
            <a:r>
              <a:rPr lang="en-US" altLang="zh-CN" sz="2800" u="sng"/>
              <a:t>             </a:t>
            </a:r>
            <a:r>
              <a:rPr lang="en-US" altLang="zh-CN" sz="2800"/>
              <a:t>legs</a:t>
            </a:r>
            <a:r>
              <a:rPr lang="zh-CN" altLang="en-US" sz="2800"/>
              <a:t>（腿</a:t>
            </a:r>
            <a:r>
              <a:rPr lang="en-US" altLang="zh-CN" sz="2800"/>
              <a:t>.</a:t>
            </a:r>
          </a:p>
        </p:txBody>
      </p:sp>
      <p:sp>
        <p:nvSpPr>
          <p:cNvPr id="64531" name="WordArt 19"/>
          <p:cNvSpPr>
            <a:spLocks noChangeArrowheads="1" noChangeShapeType="1" noTextEdit="1"/>
          </p:cNvSpPr>
          <p:nvPr/>
        </p:nvSpPr>
        <p:spPr bwMode="auto">
          <a:xfrm>
            <a:off x="7164388" y="6237288"/>
            <a:ext cx="1600200" cy="39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zh-CN" altLang="en-US" sz="2000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8" grpId="0" animBg="1"/>
      <p:bldP spid="645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1295400"/>
            <a:ext cx="8229600" cy="1143000"/>
          </a:xfrm>
        </p:spPr>
        <p:txBody>
          <a:bodyPr/>
          <a:lstStyle/>
          <a:p>
            <a:r>
              <a:rPr lang="en-US" altLang="zh-CN" sz="3200" i="1" dirty="0">
                <a:latin typeface="Georgia" panose="02040502050405020303" pitchFamily="18" charset="0"/>
              </a:rPr>
              <a:t>1.She has long hair(</a:t>
            </a:r>
            <a:r>
              <a:rPr lang="zh-CN" altLang="en-US" sz="3200" i="1" dirty="0">
                <a:latin typeface="Georgia" panose="02040502050405020303" pitchFamily="18" charset="0"/>
              </a:rPr>
              <a:t>头发</a:t>
            </a:r>
            <a:r>
              <a:rPr lang="en-US" altLang="zh-CN" sz="3200" i="1" dirty="0">
                <a:latin typeface="Georgia" panose="02040502050405020303" pitchFamily="18" charset="0"/>
              </a:rPr>
              <a:t>).</a:t>
            </a:r>
          </a:p>
        </p:txBody>
      </p:sp>
      <p:pic>
        <p:nvPicPr>
          <p:cNvPr id="65540" name="Picture 4" descr="6574561_14371641014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2362200"/>
            <a:ext cx="22494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1" name="Picture 5" descr="102922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0600" y="25908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207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i="1" dirty="0">
                <a:solidFill>
                  <a:srgbClr val="0000FF"/>
                </a:solidFill>
              </a:rPr>
              <a:t>Which one is right?</a:t>
            </a:r>
            <a:r>
              <a:rPr lang="zh-CN" altLang="en-US" sz="2400" i="1" dirty="0">
                <a:solidFill>
                  <a:srgbClr val="0000FF"/>
                </a:solidFill>
              </a:rPr>
              <a:t>（</a:t>
            </a:r>
            <a:r>
              <a:rPr lang="zh-CN" altLang="en-US" sz="2400" dirty="0">
                <a:solidFill>
                  <a:srgbClr val="0000FF"/>
                </a:solidFill>
              </a:rPr>
              <a:t>根据句子判断哪个图片正确？）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524000" y="50577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/>
              <a:t>A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715000" y="5029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b="1"/>
              <a:t>B</a:t>
            </a: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5410200" y="4953000"/>
            <a:ext cx="9144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5547" name="WordArt 11"/>
          <p:cNvSpPr>
            <a:spLocks noChangeArrowheads="1" noChangeShapeType="1" noTextEdit="1"/>
          </p:cNvSpPr>
          <p:nvPr/>
        </p:nvSpPr>
        <p:spPr bwMode="auto">
          <a:xfrm>
            <a:off x="7164388" y="6237288"/>
            <a:ext cx="1600200" cy="39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zh-CN" altLang="en-US" sz="2000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520402"/>
            </a:gs>
            <a:gs pos="100000">
              <a:srgbClr val="FFCC00"/>
            </a:gs>
          </a:gsLst>
          <a:lin ang="5400000" scaled="1"/>
        </a:gradFill>
        <a:ln w="127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rotWithShape="0">
            <a:srgbClr val="875B0D">
              <a:alpha val="70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520402"/>
            </a:gs>
            <a:gs pos="100000">
              <a:srgbClr val="FFCC00"/>
            </a:gs>
          </a:gsLst>
          <a:lin ang="5400000" scaled="1"/>
        </a:gradFill>
        <a:ln w="127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rotWithShape="0">
            <a:srgbClr val="875B0D">
              <a:alpha val="70000"/>
            </a:srgb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全屏显示(4:3)</PresentationFormat>
  <Paragraphs>77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Georgia</vt:lpstr>
      <vt:lpstr>Wingdings</vt:lpstr>
      <vt:lpstr>WWW.2PPT.COM
</vt:lpstr>
      <vt:lpstr>PowerPoint 演示文稿</vt:lpstr>
      <vt:lpstr>PowerPoint 演示文稿</vt:lpstr>
      <vt:lpstr>PowerPoint 演示文稿</vt:lpstr>
      <vt:lpstr>It has a         head  It has  a           tail.</vt:lpstr>
      <vt:lpstr>PowerPoint 演示文稿</vt:lpstr>
      <vt:lpstr>PowerPoint 演示文稿</vt:lpstr>
      <vt:lpstr>It has a         head. It has a           tail.</vt:lpstr>
      <vt:lpstr>PowerPoint 演示文稿</vt:lpstr>
      <vt:lpstr>1.She has long hair(头发).</vt:lpstr>
      <vt:lpstr>2. It has a small body.</vt:lpstr>
      <vt:lpstr>1.It has short neck(脖子).</vt:lpstr>
      <vt:lpstr>PowerPoint 演示文稿</vt:lpstr>
      <vt:lpstr>PowerPoint 演示文稿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2013-03-05T10:49:00Z</dcterms:created>
  <dcterms:modified xsi:type="dcterms:W3CDTF">2023-01-16T15:04:03Z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06BE846CF2D04FB39255BEEF6778CEFE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