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93" r:id="rId2"/>
    <p:sldId id="272" r:id="rId3"/>
    <p:sldId id="274" r:id="rId4"/>
    <p:sldId id="278" r:id="rId5"/>
    <p:sldId id="281" r:id="rId6"/>
    <p:sldId id="279" r:id="rId7"/>
    <p:sldId id="276" r:id="rId8"/>
    <p:sldId id="282" r:id="rId9"/>
    <p:sldId id="283" r:id="rId10"/>
    <p:sldId id="284" r:id="rId11"/>
    <p:sldId id="285"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66FF"/>
    <a:srgbClr val="FF9900"/>
    <a:srgbClr val="996633"/>
    <a:srgbClr val="3366FF"/>
    <a:srgbClr val="66FF66"/>
    <a:srgbClr val="FF66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1C992-E90A-44F5-84EB-E3BE67D52414}"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2DCCCC-F9A4-41CA-B306-B39C2A9DA3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32DCCCC-F9A4-41CA-B306-B39C2A9DA3EA}"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8999C4D-D164-4D50-BD4B-AA48E26947ED}"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9FD830D-41E5-4AA0-B08D-388FF693004A}"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6A14A2C-F02B-4DD9-A807-F4339BEDB825}"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EA77397-2945-4609-998F-D4664A1A1C81}"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7D6B821-ABFE-4468-878B-A27DCCAB125D}"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62940F14-5DBA-4606-AD1D-A8F44C2D5F55}"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571D2A54-915E-49F1-82C8-2B8164E4CC28}"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5AF6D39A-A498-4B31-B619-3B9F7A4D7364}"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9926FC8-387C-441C-99ED-600487364F18}"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A0DC4A54-15B5-412F-A7D0-12CF913E030A}"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360" y="26003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C64C54D-F6B5-40C2-B649-8A95D472278D}"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87554" y="1484784"/>
            <a:ext cx="5117106" cy="1569660"/>
          </a:xfrm>
          <a:prstGeom prst="rect">
            <a:avLst/>
          </a:prstGeom>
        </p:spPr>
        <p:txBody>
          <a:bodyPr wrap="none">
            <a:spAutoFit/>
          </a:bodyPr>
          <a:lstStyle/>
          <a:p>
            <a:pPr algn="ctr"/>
            <a:r>
              <a:rPr lang="en-US" altLang="zh-CN" sz="9600" b="1" kern="10" dirty="0" smtClean="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38100" dist="38100" dir="2700000" algn="tl">
                    <a:srgbClr val="000000">
                      <a:alpha val="43137"/>
                    </a:srgbClr>
                  </a:outerShdw>
                </a:effectLst>
                <a:latin typeface="汉仪大宋简" pitchFamily="49" charset="-122"/>
                <a:ea typeface="汉仪大宋简" pitchFamily="49" charset="-122"/>
              </a:rPr>
              <a:t>4.3 </a:t>
            </a:r>
            <a:r>
              <a:rPr lang="zh-CN" altLang="en-US" sz="9600" b="1" kern="10" dirty="0" smtClean="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38100" dist="38100" dir="2700000" algn="tl">
                    <a:srgbClr val="000000">
                      <a:alpha val="43137"/>
                    </a:srgbClr>
                  </a:outerShdw>
                </a:effectLst>
                <a:latin typeface="汉仪大宋简" pitchFamily="49" charset="-122"/>
                <a:ea typeface="汉仪大宋简" pitchFamily="49" charset="-122"/>
              </a:rPr>
              <a:t>众数</a:t>
            </a:r>
            <a:endParaRPr lang="zh-CN" altLang="en-US" sz="9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38100" dist="38100" dir="2700000" algn="tl">
                  <a:srgbClr val="000000">
                    <a:alpha val="43137"/>
                  </a:srgbClr>
                </a:outerShdw>
              </a:effectLst>
              <a:latin typeface="汉仪大宋简" pitchFamily="49" charset="-122"/>
              <a:ea typeface="汉仪大宋简" pitchFamily="49" charset="-122"/>
            </a:endParaRPr>
          </a:p>
        </p:txBody>
      </p:sp>
      <p:sp>
        <p:nvSpPr>
          <p:cNvPr id="7" name="矩形 6"/>
          <p:cNvSpPr/>
          <p:nvPr/>
        </p:nvSpPr>
        <p:spPr>
          <a:xfrm>
            <a:off x="2794547" y="5013176"/>
            <a:ext cx="3812262" cy="566309"/>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68313" y="333375"/>
            <a:ext cx="8064500" cy="94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a:t>解：（</a:t>
            </a:r>
            <a:r>
              <a:rPr lang="en-US" altLang="zh-CN" sz="2800" b="1"/>
              <a:t>1</a:t>
            </a:r>
            <a:r>
              <a:rPr lang="zh-CN" altLang="en-US" sz="2800" b="1"/>
              <a:t>）在上述</a:t>
            </a:r>
            <a:r>
              <a:rPr lang="en-US" altLang="zh-CN" sz="2800" b="1"/>
              <a:t>15</a:t>
            </a:r>
            <a:r>
              <a:rPr lang="zh-CN" altLang="en-US" sz="2800" b="1"/>
              <a:t>个数据中，</a:t>
            </a:r>
            <a:r>
              <a:rPr lang="en-US" altLang="zh-CN" sz="2800" b="1">
                <a:solidFill>
                  <a:srgbClr val="FF0066"/>
                </a:solidFill>
              </a:rPr>
              <a:t>210</a:t>
            </a:r>
            <a:r>
              <a:rPr lang="zh-CN" altLang="en-US" sz="2800" b="1"/>
              <a:t>出现了</a:t>
            </a:r>
            <a:r>
              <a:rPr lang="en-US" altLang="zh-CN" sz="2800" b="1">
                <a:solidFill>
                  <a:srgbClr val="FF0066"/>
                </a:solidFill>
              </a:rPr>
              <a:t>5</a:t>
            </a:r>
            <a:r>
              <a:rPr lang="zh-CN" altLang="en-US" sz="2800" b="1"/>
              <a:t>次，出现的次数最多，因此这组数据的众数是</a:t>
            </a:r>
            <a:r>
              <a:rPr lang="en-US" altLang="zh-CN" sz="2800" b="1">
                <a:solidFill>
                  <a:srgbClr val="FF0066"/>
                </a:solidFill>
              </a:rPr>
              <a:t>210</a:t>
            </a:r>
            <a:r>
              <a:rPr lang="zh-CN" altLang="en-US" sz="2800" b="1"/>
              <a:t>。</a:t>
            </a:r>
          </a:p>
        </p:txBody>
      </p:sp>
      <p:sp>
        <p:nvSpPr>
          <p:cNvPr id="12291" name="Text Box 3"/>
          <p:cNvSpPr txBox="1">
            <a:spLocks noChangeArrowheads="1"/>
          </p:cNvSpPr>
          <p:nvPr/>
        </p:nvSpPr>
        <p:spPr bwMode="auto">
          <a:xfrm>
            <a:off x="468313" y="2133600"/>
            <a:ext cx="67691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a:t>这组数据的平均数为：</a:t>
            </a:r>
          </a:p>
        </p:txBody>
      </p:sp>
      <p:pic>
        <p:nvPicPr>
          <p:cNvPr id="12292" name="Picture 4"/>
          <p:cNvPicPr>
            <a:picLocks noChangeAspect="1" noChangeArrowheads="1"/>
          </p:cNvPicPr>
          <p:nvPr/>
        </p:nvPicPr>
        <p:blipFill>
          <a:blip r:embed="rId2" cstate="email"/>
          <a:srcRect/>
          <a:stretch>
            <a:fillRect/>
          </a:stretch>
        </p:blipFill>
        <p:spPr bwMode="auto">
          <a:xfrm>
            <a:off x="539750" y="2565400"/>
            <a:ext cx="7848600" cy="91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3" name="Picture 5"/>
          <p:cNvPicPr>
            <a:picLocks noChangeAspect="1" noChangeArrowheads="1"/>
          </p:cNvPicPr>
          <p:nvPr/>
        </p:nvPicPr>
        <p:blipFill>
          <a:blip r:embed="rId3" cstate="email"/>
          <a:srcRect/>
          <a:stretch>
            <a:fillRect/>
          </a:stretch>
        </p:blipFill>
        <p:spPr bwMode="auto">
          <a:xfrm>
            <a:off x="971550" y="3429000"/>
            <a:ext cx="2844800"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4" name="Text Box 6"/>
          <p:cNvSpPr txBox="1">
            <a:spLocks noChangeArrowheads="1"/>
          </p:cNvSpPr>
          <p:nvPr/>
        </p:nvSpPr>
        <p:spPr bwMode="auto">
          <a:xfrm>
            <a:off x="323850" y="4149725"/>
            <a:ext cx="8424863" cy="22272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3366FF"/>
                </a:solidFill>
              </a:rPr>
              <a:t>（</a:t>
            </a:r>
            <a:r>
              <a:rPr lang="en-US" altLang="zh-CN" sz="2800" b="1" dirty="0">
                <a:solidFill>
                  <a:srgbClr val="3366FF"/>
                </a:solidFill>
              </a:rPr>
              <a:t>2</a:t>
            </a:r>
            <a:r>
              <a:rPr lang="zh-CN" altLang="en-US" sz="2800" b="1" dirty="0">
                <a:solidFill>
                  <a:srgbClr val="3366FF"/>
                </a:solidFill>
              </a:rPr>
              <a:t>）销售部负责人把每位销售人员的月销售额定为</a:t>
            </a:r>
            <a:r>
              <a:rPr lang="en-US" altLang="zh-CN" sz="2800" b="1" dirty="0">
                <a:solidFill>
                  <a:srgbClr val="3366FF"/>
                </a:solidFill>
              </a:rPr>
              <a:t>320</a:t>
            </a:r>
            <a:r>
              <a:rPr lang="zh-CN" altLang="en-US" sz="2800" b="1" dirty="0">
                <a:solidFill>
                  <a:srgbClr val="3366FF"/>
                </a:solidFill>
              </a:rPr>
              <a:t>件，</a:t>
            </a:r>
            <a:r>
              <a:rPr lang="zh-CN" altLang="en-US" sz="2800" b="1" dirty="0">
                <a:solidFill>
                  <a:srgbClr val="FF0066"/>
                </a:solidFill>
              </a:rPr>
              <a:t>是不合理</a:t>
            </a:r>
            <a:r>
              <a:rPr lang="zh-CN" altLang="en-US" sz="2800" b="1" dirty="0">
                <a:solidFill>
                  <a:srgbClr val="3366FF"/>
                </a:solidFill>
              </a:rPr>
              <a:t>；每位销售人员的月销售额应定为</a:t>
            </a:r>
            <a:r>
              <a:rPr lang="en-US" altLang="zh-CN" sz="2800" b="1" dirty="0">
                <a:solidFill>
                  <a:srgbClr val="FF0066"/>
                </a:solidFill>
              </a:rPr>
              <a:t>210</a:t>
            </a:r>
            <a:r>
              <a:rPr lang="zh-CN" altLang="en-US" sz="2800" b="1" dirty="0">
                <a:solidFill>
                  <a:srgbClr val="FF0066"/>
                </a:solidFill>
              </a:rPr>
              <a:t>件</a:t>
            </a:r>
            <a:r>
              <a:rPr lang="zh-CN" altLang="en-US" sz="2800" b="1" dirty="0">
                <a:solidFill>
                  <a:srgbClr val="3366FF"/>
                </a:solidFill>
              </a:rPr>
              <a:t>。因为能够销售</a:t>
            </a:r>
            <a:r>
              <a:rPr lang="en-US" altLang="zh-CN" sz="2800" b="1" dirty="0">
                <a:solidFill>
                  <a:srgbClr val="FF0066"/>
                </a:solidFill>
              </a:rPr>
              <a:t>320</a:t>
            </a:r>
            <a:r>
              <a:rPr lang="zh-CN" altLang="en-US" sz="2800" b="1" dirty="0">
                <a:solidFill>
                  <a:srgbClr val="FF0066"/>
                </a:solidFill>
              </a:rPr>
              <a:t>件或</a:t>
            </a:r>
            <a:r>
              <a:rPr lang="en-US" altLang="zh-CN" sz="2800" b="1" dirty="0">
                <a:solidFill>
                  <a:srgbClr val="FF0066"/>
                </a:solidFill>
              </a:rPr>
              <a:t>320</a:t>
            </a:r>
            <a:r>
              <a:rPr lang="zh-CN" altLang="en-US" sz="2800" b="1" dirty="0">
                <a:solidFill>
                  <a:srgbClr val="FF0066"/>
                </a:solidFill>
              </a:rPr>
              <a:t>件以上的才</a:t>
            </a:r>
            <a:r>
              <a:rPr lang="en-US" altLang="zh-CN" sz="2800" b="1" dirty="0">
                <a:solidFill>
                  <a:srgbClr val="FF0066"/>
                </a:solidFill>
              </a:rPr>
              <a:t>2</a:t>
            </a:r>
            <a:r>
              <a:rPr lang="zh-CN" altLang="en-US" sz="2800" b="1" dirty="0">
                <a:solidFill>
                  <a:srgbClr val="FF0066"/>
                </a:solidFill>
              </a:rPr>
              <a:t>人</a:t>
            </a:r>
            <a:r>
              <a:rPr lang="zh-CN" altLang="en-US" sz="2800" b="1" dirty="0">
                <a:solidFill>
                  <a:srgbClr val="3366FF"/>
                </a:solidFill>
              </a:rPr>
              <a:t>，大多数人销售的是</a:t>
            </a:r>
            <a:r>
              <a:rPr lang="en-US" altLang="zh-CN" sz="2800" b="1" dirty="0">
                <a:solidFill>
                  <a:srgbClr val="FF0066"/>
                </a:solidFill>
              </a:rPr>
              <a:t>210</a:t>
            </a:r>
            <a:r>
              <a:rPr lang="zh-CN" altLang="en-US" sz="2800" b="1" dirty="0">
                <a:solidFill>
                  <a:srgbClr val="FF0066"/>
                </a:solidFill>
              </a:rPr>
              <a:t>件</a:t>
            </a:r>
            <a:r>
              <a:rPr lang="zh-CN" altLang="en-US" sz="2800" b="1" dirty="0">
                <a:solidFill>
                  <a:srgbClr val="3366FF"/>
                </a:solidFill>
              </a:rPr>
              <a:t>，因此，</a:t>
            </a:r>
            <a:r>
              <a:rPr lang="zh-CN" altLang="en-US" sz="2800" b="1" dirty="0">
                <a:solidFill>
                  <a:srgbClr val="FF0066"/>
                </a:solidFill>
              </a:rPr>
              <a:t>以众数</a:t>
            </a:r>
            <a:r>
              <a:rPr lang="en-US" altLang="zh-CN" sz="2800" b="1" dirty="0">
                <a:solidFill>
                  <a:srgbClr val="FF0066"/>
                </a:solidFill>
              </a:rPr>
              <a:t>210</a:t>
            </a:r>
            <a:r>
              <a:rPr lang="zh-CN" altLang="en-US" sz="2800" b="1" dirty="0">
                <a:solidFill>
                  <a:srgbClr val="FF0066"/>
                </a:solidFill>
              </a:rPr>
              <a:t>件为销售额定最好。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wd">
                                    <p:tmAbs val="200"/>
                                  </p:iterate>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200"/>
                                  </p:iterate>
                                  <p:childTnLst>
                                    <p:set>
                                      <p:cBhvr>
                                        <p:cTn id="10" dur="1" fill="hold">
                                          <p:stCondLst>
                                            <p:cond delay="0"/>
                                          </p:stCondLst>
                                        </p:cTn>
                                        <p:tgtEl>
                                          <p:spTgt spid="122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wd">
                                    <p:tmAbs val="200"/>
                                  </p:iterate>
                                  <p:childTnLst>
                                    <p:set>
                                      <p:cBhvr>
                                        <p:cTn id="22" dur="1" fill="hold">
                                          <p:stCondLst>
                                            <p:cond delay="0"/>
                                          </p:stCondLst>
                                        </p:cTn>
                                        <p:tgtEl>
                                          <p:spTgt spid="12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autoUpdateAnimBg="0"/>
      <p:bldP spid="1229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68313" y="549275"/>
            <a:ext cx="1871662"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000" b="1" dirty="0">
                <a:solidFill>
                  <a:srgbClr val="0000FF"/>
                </a:solidFill>
              </a:rPr>
              <a:t>小结：</a:t>
            </a:r>
          </a:p>
        </p:txBody>
      </p:sp>
      <p:sp>
        <p:nvSpPr>
          <p:cNvPr id="13315" name="Text Box 3"/>
          <p:cNvSpPr txBox="1">
            <a:spLocks noChangeArrowheads="1"/>
          </p:cNvSpPr>
          <p:nvPr/>
        </p:nvSpPr>
        <p:spPr bwMode="auto">
          <a:xfrm>
            <a:off x="381199" y="1844824"/>
            <a:ext cx="8064500" cy="3140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000" b="1" dirty="0"/>
              <a:t>众数和平均数这三个代表数从不同的角度描述了一组数据的数值的一般水平或集中趋势，人们往往从不同的角度出发选择不同的代表数。其中平均数的应用最为广泛</a:t>
            </a:r>
            <a:r>
              <a:rPr lang="zh-CN" altLang="en-US" sz="4000" b="1" dirty="0" smtClean="0"/>
              <a:t>。 </a:t>
            </a:r>
            <a:endParaRPr lang="zh-CN" alt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wd">
                                    <p:tmAbs val="200"/>
                                  </p:iterate>
                                  <p:childTnLst>
                                    <p:set>
                                      <p:cBhvr>
                                        <p:cTn id="6" dur="1" fill="hold">
                                          <p:stCondLst>
                                            <p:cond delay="0"/>
                                          </p:stCondLst>
                                        </p:cTn>
                                        <p:tgtEl>
                                          <p:spTgt spid="13314"/>
                                        </p:tgtEl>
                                        <p:attrNameLst>
                                          <p:attrName>style.visibility</p:attrName>
                                        </p:attrNameLst>
                                      </p:cBhvr>
                                      <p:to>
                                        <p:strVal val="visible"/>
                                      </p:to>
                                    </p:set>
                                  </p:childTnLst>
                                </p:cTn>
                              </p:par>
                              <p:par>
                                <p:cTn id="7" presetID="1" presetClass="entr" presetSubtype="0" fill="hold" grpId="0" nodeType="withEffect">
                                  <p:stCondLst>
                                    <p:cond delay="0"/>
                                  </p:stCondLst>
                                  <p:iterate type="wd">
                                    <p:tmAbs val="200"/>
                                  </p:iterate>
                                  <p:childTnLst>
                                    <p:set>
                                      <p:cBhvr>
                                        <p:cTn id="8" dur="1" fill="hold">
                                          <p:stCondLst>
                                            <p:cond delay="0"/>
                                          </p:stCondLst>
                                        </p:cTn>
                                        <p:tgtEl>
                                          <p:spTgt spid="13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44488" y="188640"/>
            <a:ext cx="237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0066"/>
                </a:solidFill>
              </a:rPr>
              <a:t>动脑筋</a:t>
            </a:r>
          </a:p>
        </p:txBody>
      </p:sp>
      <p:graphicFrame>
        <p:nvGraphicFramePr>
          <p:cNvPr id="4099" name="Group 3"/>
          <p:cNvGraphicFramePr>
            <a:graphicFrameLocks noGrp="1"/>
          </p:cNvGraphicFramePr>
          <p:nvPr/>
        </p:nvGraphicFramePr>
        <p:xfrm>
          <a:off x="323850" y="1700213"/>
          <a:ext cx="8569325" cy="1280160"/>
        </p:xfrm>
        <a:graphic>
          <a:graphicData uri="http://schemas.openxmlformats.org/drawingml/2006/table">
            <a:tbl>
              <a:tblPr/>
              <a:tblGrid>
                <a:gridCol w="2162175">
                  <a:extLst>
                    <a:ext uri="{9D8B030D-6E8A-4147-A177-3AD203B41FA5}">
                      <a16:colId xmlns:a16="http://schemas.microsoft.com/office/drawing/2014/main" val="20000"/>
                    </a:ext>
                  </a:extLst>
                </a:gridCol>
                <a:gridCol w="573088">
                  <a:extLst>
                    <a:ext uri="{9D8B030D-6E8A-4147-A177-3AD203B41FA5}">
                      <a16:colId xmlns:a16="http://schemas.microsoft.com/office/drawing/2014/main" val="20001"/>
                    </a:ext>
                  </a:extLst>
                </a:gridCol>
                <a:gridCol w="819150">
                  <a:extLst>
                    <a:ext uri="{9D8B030D-6E8A-4147-A177-3AD203B41FA5}">
                      <a16:colId xmlns:a16="http://schemas.microsoft.com/office/drawing/2014/main" val="20002"/>
                    </a:ext>
                  </a:extLst>
                </a:gridCol>
                <a:gridCol w="549275">
                  <a:extLst>
                    <a:ext uri="{9D8B030D-6E8A-4147-A177-3AD203B41FA5}">
                      <a16:colId xmlns:a16="http://schemas.microsoft.com/office/drawing/2014/main" val="20003"/>
                    </a:ext>
                  </a:extLst>
                </a:gridCol>
                <a:gridCol w="841375">
                  <a:extLst>
                    <a:ext uri="{9D8B030D-6E8A-4147-A177-3AD203B41FA5}">
                      <a16:colId xmlns:a16="http://schemas.microsoft.com/office/drawing/2014/main" val="20004"/>
                    </a:ext>
                  </a:extLst>
                </a:gridCol>
                <a:gridCol w="598487">
                  <a:extLst>
                    <a:ext uri="{9D8B030D-6E8A-4147-A177-3AD203B41FA5}">
                      <a16:colId xmlns:a16="http://schemas.microsoft.com/office/drawing/2014/main" val="20005"/>
                    </a:ext>
                  </a:extLst>
                </a:gridCol>
                <a:gridCol w="936625">
                  <a:extLst>
                    <a:ext uri="{9D8B030D-6E8A-4147-A177-3AD203B41FA5}">
                      <a16:colId xmlns:a16="http://schemas.microsoft.com/office/drawing/2014/main" val="20006"/>
                    </a:ext>
                  </a:extLst>
                </a:gridCol>
                <a:gridCol w="552450">
                  <a:extLst>
                    <a:ext uri="{9D8B030D-6E8A-4147-A177-3AD203B41FA5}">
                      <a16:colId xmlns:a16="http://schemas.microsoft.com/office/drawing/2014/main" val="20007"/>
                    </a:ext>
                  </a:extLst>
                </a:gridCol>
                <a:gridCol w="815975">
                  <a:extLst>
                    <a:ext uri="{9D8B030D-6E8A-4147-A177-3AD203B41FA5}">
                      <a16:colId xmlns:a16="http://schemas.microsoft.com/office/drawing/2014/main" val="20008"/>
                    </a:ext>
                  </a:extLst>
                </a:gridCol>
                <a:gridCol w="720725">
                  <a:extLst>
                    <a:ext uri="{9D8B030D-6E8A-4147-A177-3AD203B41FA5}">
                      <a16:colId xmlns:a16="http://schemas.microsoft.com/office/drawing/2014/main" val="20009"/>
                    </a:ext>
                  </a:extLst>
                </a:gridCol>
              </a:tblGrid>
              <a:tr h="8223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鞋的尺码</a:t>
                      </a:r>
                    </a:p>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厘米</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23</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23.5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24</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24.5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26</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销售量</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双</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34" name="Text Box 38"/>
          <p:cNvSpPr txBox="1">
            <a:spLocks noChangeArrowheads="1"/>
          </p:cNvSpPr>
          <p:nvPr/>
        </p:nvSpPr>
        <p:spPr bwMode="auto">
          <a:xfrm>
            <a:off x="539750" y="758825"/>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t>    下面是一家鞋店在一段时间内各种尺码男鞋的销售量统计表</a:t>
            </a:r>
            <a:r>
              <a:rPr lang="en-US" altLang="zh-CN" sz="2800" b="1" dirty="0"/>
              <a:t>:</a:t>
            </a:r>
          </a:p>
        </p:txBody>
      </p:sp>
      <p:sp>
        <p:nvSpPr>
          <p:cNvPr id="4135" name="Text Box 39"/>
          <p:cNvSpPr txBox="1">
            <a:spLocks noChangeArrowheads="1"/>
          </p:cNvSpPr>
          <p:nvPr/>
        </p:nvSpPr>
        <p:spPr bwMode="auto">
          <a:xfrm>
            <a:off x="468313" y="3068638"/>
            <a:ext cx="7848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t>思考下述问题</a:t>
            </a:r>
            <a:r>
              <a:rPr lang="en-US" altLang="zh-CN" sz="2800" b="1" dirty="0"/>
              <a:t>:</a:t>
            </a:r>
          </a:p>
        </p:txBody>
      </p:sp>
      <p:sp>
        <p:nvSpPr>
          <p:cNvPr id="4136" name="Text Box 40"/>
          <p:cNvSpPr txBox="1">
            <a:spLocks noChangeArrowheads="1"/>
          </p:cNvSpPr>
          <p:nvPr/>
        </p:nvSpPr>
        <p:spPr bwMode="auto">
          <a:xfrm>
            <a:off x="468313" y="36449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t>1</a:t>
            </a:r>
            <a:r>
              <a:rPr lang="zh-CN" altLang="en-US" sz="2800" b="1" dirty="0"/>
              <a:t>、这段时间内共销售了多少双男鞋</a:t>
            </a:r>
            <a:r>
              <a:rPr lang="en-US" altLang="zh-CN" sz="2800" b="1" dirty="0"/>
              <a:t>?</a:t>
            </a:r>
          </a:p>
        </p:txBody>
      </p:sp>
      <p:sp>
        <p:nvSpPr>
          <p:cNvPr id="4137" name="Text Box 41"/>
          <p:cNvSpPr txBox="1">
            <a:spLocks noChangeArrowheads="1"/>
          </p:cNvSpPr>
          <p:nvPr/>
        </p:nvSpPr>
        <p:spPr bwMode="auto">
          <a:xfrm>
            <a:off x="468313" y="42926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t>2</a:t>
            </a:r>
            <a:r>
              <a:rPr lang="zh-CN" altLang="en-US" sz="2800" b="1" dirty="0"/>
              <a:t>、销售量最多的是哪种尺码的鞋</a:t>
            </a:r>
            <a:r>
              <a:rPr lang="en-US" altLang="zh-CN" sz="2800" b="1" dirty="0"/>
              <a:t>?</a:t>
            </a:r>
          </a:p>
        </p:txBody>
      </p:sp>
      <p:sp>
        <p:nvSpPr>
          <p:cNvPr id="4138" name="Text Box 42"/>
          <p:cNvSpPr txBox="1">
            <a:spLocks noChangeArrowheads="1"/>
          </p:cNvSpPr>
          <p:nvPr/>
        </p:nvSpPr>
        <p:spPr bwMode="auto">
          <a:xfrm>
            <a:off x="468313" y="4868863"/>
            <a:ext cx="7848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t>3</a:t>
            </a:r>
            <a:r>
              <a:rPr lang="zh-CN" altLang="en-US" sz="2800" b="1" dirty="0"/>
              <a:t>、这个统计表能给鞋店主什么信息</a:t>
            </a:r>
            <a:r>
              <a:rPr lang="en-US" altLang="zh-CN" sz="2800" b="1" dirty="0"/>
              <a:t>?</a:t>
            </a:r>
          </a:p>
        </p:txBody>
      </p:sp>
      <p:sp>
        <p:nvSpPr>
          <p:cNvPr id="4139" name="Text Box 43"/>
          <p:cNvSpPr txBox="1">
            <a:spLocks noChangeArrowheads="1"/>
          </p:cNvSpPr>
          <p:nvPr/>
        </p:nvSpPr>
        <p:spPr bwMode="auto">
          <a:xfrm>
            <a:off x="468313" y="5516563"/>
            <a:ext cx="7848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t>4</a:t>
            </a:r>
            <a:r>
              <a:rPr lang="zh-CN" altLang="en-US" sz="2800" b="1" dirty="0"/>
              <a:t>、在这些问题中，店主最关心的问题是什么</a:t>
            </a:r>
            <a:r>
              <a:rPr lang="en-US" altLang="zh-CN" sz="2800" b="1"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95288" y="260350"/>
            <a:ext cx="237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a:solidFill>
                  <a:srgbClr val="FF0066"/>
                </a:solidFill>
              </a:rPr>
              <a:t>动脑筋</a:t>
            </a:r>
          </a:p>
        </p:txBody>
      </p:sp>
      <p:graphicFrame>
        <p:nvGraphicFramePr>
          <p:cNvPr id="5123" name="Group 3"/>
          <p:cNvGraphicFramePr>
            <a:graphicFrameLocks noGrp="1"/>
          </p:cNvGraphicFramePr>
          <p:nvPr/>
        </p:nvGraphicFramePr>
        <p:xfrm>
          <a:off x="323850" y="1700213"/>
          <a:ext cx="8569325" cy="1280160"/>
        </p:xfrm>
        <a:graphic>
          <a:graphicData uri="http://schemas.openxmlformats.org/drawingml/2006/table">
            <a:tbl>
              <a:tblPr/>
              <a:tblGrid>
                <a:gridCol w="2162175">
                  <a:extLst>
                    <a:ext uri="{9D8B030D-6E8A-4147-A177-3AD203B41FA5}">
                      <a16:colId xmlns:a16="http://schemas.microsoft.com/office/drawing/2014/main" val="20000"/>
                    </a:ext>
                  </a:extLst>
                </a:gridCol>
                <a:gridCol w="573088">
                  <a:extLst>
                    <a:ext uri="{9D8B030D-6E8A-4147-A177-3AD203B41FA5}">
                      <a16:colId xmlns:a16="http://schemas.microsoft.com/office/drawing/2014/main" val="20001"/>
                    </a:ext>
                  </a:extLst>
                </a:gridCol>
                <a:gridCol w="819150">
                  <a:extLst>
                    <a:ext uri="{9D8B030D-6E8A-4147-A177-3AD203B41FA5}">
                      <a16:colId xmlns:a16="http://schemas.microsoft.com/office/drawing/2014/main" val="20002"/>
                    </a:ext>
                  </a:extLst>
                </a:gridCol>
                <a:gridCol w="549275">
                  <a:extLst>
                    <a:ext uri="{9D8B030D-6E8A-4147-A177-3AD203B41FA5}">
                      <a16:colId xmlns:a16="http://schemas.microsoft.com/office/drawing/2014/main" val="20003"/>
                    </a:ext>
                  </a:extLst>
                </a:gridCol>
                <a:gridCol w="841375">
                  <a:extLst>
                    <a:ext uri="{9D8B030D-6E8A-4147-A177-3AD203B41FA5}">
                      <a16:colId xmlns:a16="http://schemas.microsoft.com/office/drawing/2014/main" val="20004"/>
                    </a:ext>
                  </a:extLst>
                </a:gridCol>
                <a:gridCol w="598487">
                  <a:extLst>
                    <a:ext uri="{9D8B030D-6E8A-4147-A177-3AD203B41FA5}">
                      <a16:colId xmlns:a16="http://schemas.microsoft.com/office/drawing/2014/main" val="20005"/>
                    </a:ext>
                  </a:extLst>
                </a:gridCol>
                <a:gridCol w="936625">
                  <a:extLst>
                    <a:ext uri="{9D8B030D-6E8A-4147-A177-3AD203B41FA5}">
                      <a16:colId xmlns:a16="http://schemas.microsoft.com/office/drawing/2014/main" val="20006"/>
                    </a:ext>
                  </a:extLst>
                </a:gridCol>
                <a:gridCol w="552450">
                  <a:extLst>
                    <a:ext uri="{9D8B030D-6E8A-4147-A177-3AD203B41FA5}">
                      <a16:colId xmlns:a16="http://schemas.microsoft.com/office/drawing/2014/main" val="20007"/>
                    </a:ext>
                  </a:extLst>
                </a:gridCol>
                <a:gridCol w="815975">
                  <a:extLst>
                    <a:ext uri="{9D8B030D-6E8A-4147-A177-3AD203B41FA5}">
                      <a16:colId xmlns:a16="http://schemas.microsoft.com/office/drawing/2014/main" val="20008"/>
                    </a:ext>
                  </a:extLst>
                </a:gridCol>
                <a:gridCol w="720725">
                  <a:extLst>
                    <a:ext uri="{9D8B030D-6E8A-4147-A177-3AD203B41FA5}">
                      <a16:colId xmlns:a16="http://schemas.microsoft.com/office/drawing/2014/main" val="20009"/>
                    </a:ext>
                  </a:extLst>
                </a:gridCol>
              </a:tblGrid>
              <a:tr h="8223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鞋的尺码</a:t>
                      </a:r>
                    </a:p>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厘米</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23</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23.5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24</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24.5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26</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销售量</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双</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58" name="Text Box 38"/>
          <p:cNvSpPr txBox="1">
            <a:spLocks noChangeArrowheads="1"/>
          </p:cNvSpPr>
          <p:nvPr/>
        </p:nvSpPr>
        <p:spPr bwMode="auto">
          <a:xfrm>
            <a:off x="539750" y="765175"/>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a:t>    下面是一家鞋店在一段时间内各种尺码男鞋的销售量统计表</a:t>
            </a:r>
            <a:r>
              <a:rPr lang="en-US" altLang="zh-CN" sz="2800" b="1"/>
              <a:t>:</a:t>
            </a:r>
          </a:p>
        </p:txBody>
      </p:sp>
      <p:sp>
        <p:nvSpPr>
          <p:cNvPr id="5159" name="Text Box 39"/>
          <p:cNvSpPr txBox="1">
            <a:spLocks noChangeArrowheads="1"/>
          </p:cNvSpPr>
          <p:nvPr/>
        </p:nvSpPr>
        <p:spPr bwMode="auto">
          <a:xfrm>
            <a:off x="468313" y="3068638"/>
            <a:ext cx="7848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t>思考下述问题</a:t>
            </a:r>
            <a:r>
              <a:rPr lang="en-US" altLang="zh-CN" sz="2800" b="1" dirty="0"/>
              <a:t>:</a:t>
            </a:r>
          </a:p>
        </p:txBody>
      </p:sp>
      <p:sp>
        <p:nvSpPr>
          <p:cNvPr id="5160" name="Text Box 40"/>
          <p:cNvSpPr txBox="1">
            <a:spLocks noChangeArrowheads="1"/>
          </p:cNvSpPr>
          <p:nvPr/>
        </p:nvSpPr>
        <p:spPr bwMode="auto">
          <a:xfrm>
            <a:off x="468313" y="3573463"/>
            <a:ext cx="7848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t>1</a:t>
            </a:r>
            <a:r>
              <a:rPr lang="zh-CN" altLang="en-US" sz="2800" b="1"/>
              <a:t>、这段时间内共销售了多少双男鞋</a:t>
            </a:r>
            <a:r>
              <a:rPr lang="en-US" altLang="zh-CN" sz="2800" b="1"/>
              <a:t>?</a:t>
            </a:r>
          </a:p>
        </p:txBody>
      </p:sp>
      <p:sp>
        <p:nvSpPr>
          <p:cNvPr id="5161" name="Text Box 41"/>
          <p:cNvSpPr txBox="1">
            <a:spLocks noChangeArrowheads="1"/>
          </p:cNvSpPr>
          <p:nvPr/>
        </p:nvSpPr>
        <p:spPr bwMode="auto">
          <a:xfrm>
            <a:off x="1258888" y="4149725"/>
            <a:ext cx="5508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solidFill>
                  <a:srgbClr val="FF66CC"/>
                </a:solidFill>
              </a:rPr>
              <a:t>1+2+510+8+7+17+6+4=60</a:t>
            </a:r>
            <a:r>
              <a:rPr lang="zh-CN" altLang="en-US" sz="2800" b="1">
                <a:solidFill>
                  <a:srgbClr val="FF66CC"/>
                </a:solidFill>
              </a:rPr>
              <a:t>（双）</a:t>
            </a:r>
          </a:p>
        </p:txBody>
      </p:sp>
      <p:sp>
        <p:nvSpPr>
          <p:cNvPr id="5162" name="Text Box 42"/>
          <p:cNvSpPr txBox="1">
            <a:spLocks noChangeArrowheads="1"/>
          </p:cNvSpPr>
          <p:nvPr/>
        </p:nvSpPr>
        <p:spPr bwMode="auto">
          <a:xfrm>
            <a:off x="539750" y="3500438"/>
            <a:ext cx="7848600" cy="18018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t>2</a:t>
            </a:r>
            <a:r>
              <a:rPr lang="zh-CN" altLang="en-US" sz="2800" b="1"/>
              <a:t>、销售量最多的是哪种尺码的鞋</a:t>
            </a:r>
            <a:r>
              <a:rPr lang="en-US" altLang="zh-CN" sz="2800" b="1"/>
              <a:t>?</a:t>
            </a:r>
          </a:p>
          <a:p>
            <a:pPr>
              <a:spcBef>
                <a:spcPct val="50000"/>
              </a:spcBef>
            </a:pPr>
            <a:endParaRPr lang="en-US" altLang="zh-CN" sz="2800" b="1"/>
          </a:p>
          <a:p>
            <a:pPr>
              <a:spcBef>
                <a:spcPct val="50000"/>
              </a:spcBef>
            </a:pPr>
            <a:endParaRPr lang="zh-CN" altLang="en-US" sz="2800" b="1"/>
          </a:p>
        </p:txBody>
      </p:sp>
      <p:sp>
        <p:nvSpPr>
          <p:cNvPr id="5163" name="Text Box 43"/>
          <p:cNvSpPr txBox="1">
            <a:spLocks noChangeArrowheads="1"/>
          </p:cNvSpPr>
          <p:nvPr/>
        </p:nvSpPr>
        <p:spPr bwMode="auto">
          <a:xfrm>
            <a:off x="1042988" y="4149725"/>
            <a:ext cx="5508625" cy="5191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solidFill>
                  <a:srgbClr val="FF66CC"/>
                </a:solidFill>
              </a:rPr>
              <a:t>25</a:t>
            </a:r>
            <a:r>
              <a:rPr lang="zh-CN" altLang="en-US" sz="2800" b="1">
                <a:solidFill>
                  <a:srgbClr val="FF66CC"/>
                </a:solidFill>
              </a:rPr>
              <a:t>厘米的鞋销售最多。</a:t>
            </a:r>
          </a:p>
        </p:txBody>
      </p:sp>
      <p:sp>
        <p:nvSpPr>
          <p:cNvPr id="5164" name="Text Box 44"/>
          <p:cNvSpPr txBox="1">
            <a:spLocks noChangeArrowheads="1"/>
          </p:cNvSpPr>
          <p:nvPr/>
        </p:nvSpPr>
        <p:spPr bwMode="auto">
          <a:xfrm>
            <a:off x="539750" y="3573463"/>
            <a:ext cx="7848600" cy="18018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t>3</a:t>
            </a:r>
            <a:r>
              <a:rPr lang="zh-CN" altLang="en-US" sz="2800" b="1"/>
              <a:t>、这个统计表能给鞋店主什么信息</a:t>
            </a:r>
            <a:r>
              <a:rPr lang="en-US" altLang="zh-CN" sz="2800" b="1"/>
              <a:t>?</a:t>
            </a:r>
          </a:p>
          <a:p>
            <a:pPr>
              <a:spcBef>
                <a:spcPct val="50000"/>
              </a:spcBef>
            </a:pPr>
            <a:endParaRPr lang="en-US" altLang="zh-CN" sz="2800" b="1"/>
          </a:p>
          <a:p>
            <a:pPr>
              <a:spcBef>
                <a:spcPct val="50000"/>
              </a:spcBef>
            </a:pPr>
            <a:endParaRPr lang="zh-CN" altLang="en-US" sz="2800" b="1"/>
          </a:p>
        </p:txBody>
      </p:sp>
      <p:sp>
        <p:nvSpPr>
          <p:cNvPr id="5165" name="Text Box 45"/>
          <p:cNvSpPr txBox="1">
            <a:spLocks noChangeArrowheads="1"/>
          </p:cNvSpPr>
          <p:nvPr/>
        </p:nvSpPr>
        <p:spPr bwMode="auto">
          <a:xfrm>
            <a:off x="755650" y="4221163"/>
            <a:ext cx="6805613" cy="9461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a:solidFill>
                  <a:srgbClr val="FF66CC"/>
                </a:solidFill>
              </a:rPr>
              <a:t>      哪种尺码的鞋最好卖，哪种尺码的鞋不好卖。</a:t>
            </a:r>
          </a:p>
        </p:txBody>
      </p:sp>
      <p:sp>
        <p:nvSpPr>
          <p:cNvPr id="5166" name="Text Box 46"/>
          <p:cNvSpPr txBox="1">
            <a:spLocks noChangeArrowheads="1"/>
          </p:cNvSpPr>
          <p:nvPr/>
        </p:nvSpPr>
        <p:spPr bwMode="auto">
          <a:xfrm>
            <a:off x="539750" y="3573463"/>
            <a:ext cx="7848600" cy="18018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t>4</a:t>
            </a:r>
            <a:r>
              <a:rPr lang="zh-CN" altLang="en-US" sz="2800" b="1" dirty="0"/>
              <a:t>、在这些问题中，店主最关心的问题是什么</a:t>
            </a:r>
            <a:r>
              <a:rPr lang="en-US" altLang="zh-CN" sz="2800" b="1" dirty="0"/>
              <a:t>?</a:t>
            </a:r>
          </a:p>
          <a:p>
            <a:pPr>
              <a:spcBef>
                <a:spcPct val="50000"/>
              </a:spcBef>
            </a:pPr>
            <a:endParaRPr lang="en-US" altLang="zh-CN" sz="2800" b="1" dirty="0"/>
          </a:p>
          <a:p>
            <a:pPr>
              <a:spcBef>
                <a:spcPct val="50000"/>
              </a:spcBef>
            </a:pPr>
            <a:endParaRPr lang="zh-CN" altLang="en-US" sz="2800" b="1" dirty="0"/>
          </a:p>
        </p:txBody>
      </p:sp>
      <p:sp>
        <p:nvSpPr>
          <p:cNvPr id="5167" name="Text Box 47"/>
          <p:cNvSpPr txBox="1">
            <a:spLocks noChangeArrowheads="1"/>
          </p:cNvSpPr>
          <p:nvPr/>
        </p:nvSpPr>
        <p:spPr bwMode="auto">
          <a:xfrm>
            <a:off x="468312" y="4195763"/>
            <a:ext cx="7992120" cy="9461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CN" altLang="en-US" sz="2800" b="1" dirty="0">
                <a:solidFill>
                  <a:srgbClr val="FF66CC"/>
                </a:solidFill>
              </a:rPr>
              <a:t>      在这些问题中，店主最关心的问题是：哪种尺码的鞋最好卖，哪种尺码的鞋不好卖。</a:t>
            </a:r>
          </a:p>
        </p:txBody>
      </p:sp>
      <p:sp>
        <p:nvSpPr>
          <p:cNvPr id="5168" name="Text Box 48"/>
          <p:cNvSpPr txBox="1">
            <a:spLocks noChangeArrowheads="1"/>
          </p:cNvSpPr>
          <p:nvPr/>
        </p:nvSpPr>
        <p:spPr bwMode="auto">
          <a:xfrm>
            <a:off x="468313" y="5302250"/>
            <a:ext cx="8208962" cy="9461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0000FF"/>
                </a:solidFill>
              </a:rPr>
              <a:t>      在这组数据中，</a:t>
            </a:r>
            <a:r>
              <a:rPr lang="en-US" altLang="zh-CN" sz="2800" b="1" dirty="0">
                <a:solidFill>
                  <a:srgbClr val="0000FF"/>
                </a:solidFill>
              </a:rPr>
              <a:t>25</a:t>
            </a:r>
            <a:r>
              <a:rPr lang="zh-CN" altLang="en-US" sz="2800" b="1" dirty="0">
                <a:solidFill>
                  <a:srgbClr val="0000FF"/>
                </a:solidFill>
              </a:rPr>
              <a:t>出现最多，也是店主最关心的数据，我们把这一数据叫做这组数据的众数。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6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 grpId="0" autoUpdateAnimBg="0"/>
      <p:bldP spid="5162" grpId="0" animBg="1" autoUpdateAnimBg="0"/>
      <p:bldP spid="5163" grpId="0" animBg="1" autoUpdateAnimBg="0"/>
      <p:bldP spid="5164" grpId="0" animBg="1" autoUpdateAnimBg="0"/>
      <p:bldP spid="5165" grpId="0" animBg="1" autoUpdateAnimBg="0"/>
      <p:bldP spid="5166" grpId="0" animBg="1" autoUpdateAnimBg="0"/>
      <p:bldP spid="5167" grpId="0" animBg="1" autoUpdateAnimBg="0"/>
      <p:bldP spid="5168"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68313" y="549275"/>
            <a:ext cx="8064500" cy="1190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dirty="0">
                <a:solidFill>
                  <a:srgbClr val="0000FF"/>
                </a:solidFill>
              </a:rPr>
              <a:t>      在一组数据中，把出现次数最多的数据叫作这组数据的众数。</a:t>
            </a:r>
          </a:p>
        </p:txBody>
      </p:sp>
      <p:sp>
        <p:nvSpPr>
          <p:cNvPr id="6147" name="Text Box 3"/>
          <p:cNvSpPr txBox="1">
            <a:spLocks noChangeArrowheads="1"/>
          </p:cNvSpPr>
          <p:nvPr/>
        </p:nvSpPr>
        <p:spPr bwMode="auto">
          <a:xfrm>
            <a:off x="468313" y="1844675"/>
            <a:ext cx="8064500" cy="1739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dirty="0">
                <a:solidFill>
                  <a:srgbClr val="FF0066"/>
                </a:solidFill>
              </a:rPr>
              <a:t>      当一组数据中某数据多次重复出现时，常可以用众数作为这组数据的数值的一个代表值。</a:t>
            </a:r>
          </a:p>
        </p:txBody>
      </p:sp>
      <p:sp>
        <p:nvSpPr>
          <p:cNvPr id="6148" name="Text Box 4"/>
          <p:cNvSpPr txBox="1">
            <a:spLocks noChangeArrowheads="1"/>
          </p:cNvSpPr>
          <p:nvPr/>
        </p:nvSpPr>
        <p:spPr bwMode="auto">
          <a:xfrm>
            <a:off x="468313" y="3716338"/>
            <a:ext cx="813593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dirty="0"/>
              <a:t>试一试</a:t>
            </a:r>
            <a:r>
              <a:rPr lang="zh-CN" altLang="en-US" sz="3600" b="1" dirty="0" smtClean="0"/>
              <a:t>：</a:t>
            </a:r>
            <a:r>
              <a:rPr lang="en-US" altLang="zh-CN" sz="3600" b="1" dirty="0" smtClean="0"/>
              <a:t>8,14,9,8,9,15,30,8</a:t>
            </a:r>
            <a:r>
              <a:rPr lang="zh-CN" altLang="en-US" sz="3600" b="1" dirty="0"/>
              <a:t>这一组数据的众数是多少</a:t>
            </a:r>
            <a:r>
              <a:rPr lang="en-US" altLang="zh-CN" sz="3600" b="1" dirty="0"/>
              <a:t>?</a:t>
            </a:r>
          </a:p>
        </p:txBody>
      </p:sp>
      <p:sp>
        <p:nvSpPr>
          <p:cNvPr id="6149" name="Text Box 5"/>
          <p:cNvSpPr txBox="1">
            <a:spLocks noChangeArrowheads="1"/>
          </p:cNvSpPr>
          <p:nvPr/>
        </p:nvSpPr>
        <p:spPr bwMode="auto">
          <a:xfrm>
            <a:off x="539750" y="5013176"/>
            <a:ext cx="81359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dirty="0" smtClean="0"/>
              <a:t>解：</a:t>
            </a:r>
            <a:r>
              <a:rPr lang="en-US" altLang="zh-CN" sz="3600" b="1" dirty="0" smtClean="0"/>
              <a:t>8</a:t>
            </a:r>
            <a:r>
              <a:rPr lang="zh-CN" altLang="en-US" sz="3600" b="1" dirty="0"/>
              <a:t>在这一组数据中出现最多（</a:t>
            </a:r>
            <a:r>
              <a:rPr lang="en-US" altLang="zh-CN" sz="3600" b="1" dirty="0"/>
              <a:t>3</a:t>
            </a:r>
            <a:r>
              <a:rPr lang="zh-CN" altLang="en-US" sz="3600" b="1" dirty="0"/>
              <a:t>次），因此，这组数据的众数是</a:t>
            </a:r>
            <a:r>
              <a:rPr lang="en-US" altLang="zh-CN" sz="3600" b="1" dirty="0"/>
              <a:t>8</a:t>
            </a:r>
            <a:r>
              <a:rPr lang="zh-CN" altLang="en-US" sz="3600"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wd">
                                    <p:tmAbs val="200"/>
                                  </p:iterate>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200"/>
                                  </p:iterate>
                                  <p:childTnLst>
                                    <p:set>
                                      <p:cBhvr>
                                        <p:cTn id="10" dur="1" fill="hold">
                                          <p:stCondLst>
                                            <p:cond delay="0"/>
                                          </p:stCondLst>
                                        </p:cTn>
                                        <p:tgtEl>
                                          <p:spTgt spid="61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utoUpdateAnimBg="0"/>
      <p:bldP spid="6148" grpId="0" autoUpdateAnimBg="0"/>
      <p:bldP spid="614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Group 2"/>
          <p:cNvGraphicFramePr>
            <a:graphicFrameLocks noGrp="1"/>
          </p:cNvGraphicFramePr>
          <p:nvPr/>
        </p:nvGraphicFramePr>
        <p:xfrm>
          <a:off x="827088" y="765175"/>
          <a:ext cx="7345362" cy="1092835"/>
        </p:xfrm>
        <a:graphic>
          <a:graphicData uri="http://schemas.openxmlformats.org/drawingml/2006/table">
            <a:tbl>
              <a:tblPr/>
              <a:tblGrid>
                <a:gridCol w="1223962">
                  <a:extLst>
                    <a:ext uri="{9D8B030D-6E8A-4147-A177-3AD203B41FA5}">
                      <a16:colId xmlns:a16="http://schemas.microsoft.com/office/drawing/2014/main" val="20000"/>
                    </a:ext>
                  </a:extLst>
                </a:gridCol>
                <a:gridCol w="1223963">
                  <a:extLst>
                    <a:ext uri="{9D8B030D-6E8A-4147-A177-3AD203B41FA5}">
                      <a16:colId xmlns:a16="http://schemas.microsoft.com/office/drawing/2014/main" val="20001"/>
                    </a:ext>
                  </a:extLst>
                </a:gridCol>
                <a:gridCol w="1225550">
                  <a:extLst>
                    <a:ext uri="{9D8B030D-6E8A-4147-A177-3AD203B41FA5}">
                      <a16:colId xmlns:a16="http://schemas.microsoft.com/office/drawing/2014/main" val="20002"/>
                    </a:ext>
                  </a:extLst>
                </a:gridCol>
                <a:gridCol w="1223962">
                  <a:extLst>
                    <a:ext uri="{9D8B030D-6E8A-4147-A177-3AD203B41FA5}">
                      <a16:colId xmlns:a16="http://schemas.microsoft.com/office/drawing/2014/main" val="20003"/>
                    </a:ext>
                  </a:extLst>
                </a:gridCol>
                <a:gridCol w="1223963">
                  <a:extLst>
                    <a:ext uri="{9D8B030D-6E8A-4147-A177-3AD203B41FA5}">
                      <a16:colId xmlns:a16="http://schemas.microsoft.com/office/drawing/2014/main" val="20004"/>
                    </a:ext>
                  </a:extLst>
                </a:gridCol>
                <a:gridCol w="1223962">
                  <a:extLst>
                    <a:ext uri="{9D8B030D-6E8A-4147-A177-3AD203B41FA5}">
                      <a16:colId xmlns:a16="http://schemas.microsoft.com/office/drawing/2014/main" val="20005"/>
                    </a:ext>
                  </a:extLst>
                </a:gridCol>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件数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46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人数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193" name="Rectangle 25"/>
          <p:cNvSpPr>
            <a:spLocks noChangeArrowheads="1"/>
          </p:cNvSpPr>
          <p:nvPr/>
        </p:nvSpPr>
        <p:spPr bwMode="auto">
          <a:xfrm>
            <a:off x="539750" y="260350"/>
            <a:ext cx="82296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b="1" dirty="0">
                <a:solidFill>
                  <a:schemeClr val="tx2"/>
                </a:solidFill>
              </a:rPr>
              <a:t>   某车间工人日加工零件数如下表：</a:t>
            </a:r>
          </a:p>
        </p:txBody>
      </p:sp>
      <p:sp>
        <p:nvSpPr>
          <p:cNvPr id="7194" name="Rectangle 26"/>
          <p:cNvSpPr>
            <a:spLocks noChangeArrowheads="1"/>
          </p:cNvSpPr>
          <p:nvPr/>
        </p:nvSpPr>
        <p:spPr bwMode="auto">
          <a:xfrm>
            <a:off x="827088" y="1916113"/>
            <a:ext cx="49672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dirty="0">
                <a:solidFill>
                  <a:srgbClr val="0000FF"/>
                </a:solidFill>
              </a:rPr>
              <a:t>这组数据的众数是 多少？</a:t>
            </a:r>
            <a:r>
              <a:rPr lang="zh-CN" altLang="en-US" sz="2800" dirty="0"/>
              <a:t>             </a:t>
            </a:r>
          </a:p>
        </p:txBody>
      </p:sp>
      <p:sp>
        <p:nvSpPr>
          <p:cNvPr id="7195" name="Text Box 27"/>
          <p:cNvSpPr txBox="1">
            <a:spLocks noChangeArrowheads="1"/>
          </p:cNvSpPr>
          <p:nvPr/>
        </p:nvSpPr>
        <p:spPr bwMode="auto">
          <a:xfrm>
            <a:off x="468313" y="2349500"/>
            <a:ext cx="81359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0066"/>
                </a:solidFill>
              </a:rPr>
              <a:t>  解： </a:t>
            </a:r>
            <a:r>
              <a:rPr lang="en-US" altLang="zh-CN" sz="2800" b="1" dirty="0">
                <a:solidFill>
                  <a:srgbClr val="FF0066"/>
                </a:solidFill>
              </a:rPr>
              <a:t>6</a:t>
            </a:r>
            <a:r>
              <a:rPr lang="zh-CN" altLang="en-US" sz="2800" b="1" dirty="0">
                <a:solidFill>
                  <a:srgbClr val="FF0066"/>
                </a:solidFill>
              </a:rPr>
              <a:t>和</a:t>
            </a:r>
            <a:r>
              <a:rPr lang="en-US" altLang="zh-CN" sz="2800" b="1" dirty="0">
                <a:solidFill>
                  <a:srgbClr val="FF0066"/>
                </a:solidFill>
              </a:rPr>
              <a:t>7</a:t>
            </a:r>
            <a:r>
              <a:rPr lang="zh-CN" altLang="en-US" sz="2800" b="1" dirty="0">
                <a:solidFill>
                  <a:srgbClr val="FF0066"/>
                </a:solidFill>
              </a:rPr>
              <a:t>在这一组数据中出现最多，都</a:t>
            </a:r>
            <a:r>
              <a:rPr lang="en-US" altLang="zh-CN" sz="2800" b="1" dirty="0">
                <a:solidFill>
                  <a:srgbClr val="FF0066"/>
                </a:solidFill>
              </a:rPr>
              <a:t>6</a:t>
            </a:r>
            <a:r>
              <a:rPr lang="zh-CN" altLang="en-US" sz="2800" b="1" dirty="0">
                <a:solidFill>
                  <a:srgbClr val="FF0066"/>
                </a:solidFill>
              </a:rPr>
              <a:t>次，因此，这组数据的众数是</a:t>
            </a:r>
            <a:r>
              <a:rPr lang="en-US" altLang="zh-CN" sz="2800" b="1" dirty="0">
                <a:solidFill>
                  <a:srgbClr val="FF0066"/>
                </a:solidFill>
              </a:rPr>
              <a:t>6</a:t>
            </a:r>
            <a:r>
              <a:rPr lang="zh-CN" altLang="en-US" sz="2800" b="1" dirty="0">
                <a:solidFill>
                  <a:srgbClr val="FF0066"/>
                </a:solidFill>
              </a:rPr>
              <a:t>和</a:t>
            </a:r>
            <a:r>
              <a:rPr lang="en-US" altLang="zh-CN" sz="2800" b="1" dirty="0">
                <a:solidFill>
                  <a:srgbClr val="FF0066"/>
                </a:solidFill>
              </a:rPr>
              <a:t>7</a:t>
            </a:r>
            <a:r>
              <a:rPr lang="zh-CN" altLang="en-US" sz="2800" b="1" dirty="0">
                <a:solidFill>
                  <a:srgbClr val="FF0066"/>
                </a:solidFill>
              </a:rPr>
              <a:t>。</a:t>
            </a:r>
          </a:p>
        </p:txBody>
      </p:sp>
      <p:sp>
        <p:nvSpPr>
          <p:cNvPr id="7196" name="Rectangle 28"/>
          <p:cNvSpPr>
            <a:spLocks noChangeArrowheads="1"/>
          </p:cNvSpPr>
          <p:nvPr/>
        </p:nvSpPr>
        <p:spPr bwMode="auto">
          <a:xfrm>
            <a:off x="611188" y="32131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dirty="0">
                <a:solidFill>
                  <a:srgbClr val="0000FF"/>
                </a:solidFill>
              </a:rPr>
              <a:t>想一想：</a:t>
            </a:r>
            <a:r>
              <a:rPr lang="en-US" altLang="zh-CN" sz="2800" b="1" dirty="0">
                <a:solidFill>
                  <a:srgbClr val="0000FF"/>
                </a:solidFill>
              </a:rPr>
              <a:t>a</a:t>
            </a:r>
            <a:r>
              <a:rPr lang="zh-CN" altLang="en-US" sz="2800" b="1" dirty="0">
                <a:solidFill>
                  <a:srgbClr val="0000FF"/>
                </a:solidFill>
              </a:rPr>
              <a:t>、通过这个题你得到什么结论？</a:t>
            </a:r>
            <a:r>
              <a:rPr lang="zh-CN" altLang="en-US" sz="2800" dirty="0"/>
              <a:t>             </a:t>
            </a:r>
          </a:p>
        </p:txBody>
      </p:sp>
      <p:sp>
        <p:nvSpPr>
          <p:cNvPr id="7197" name="Rectangle 29"/>
          <p:cNvSpPr>
            <a:spLocks noChangeArrowheads="1"/>
          </p:cNvSpPr>
          <p:nvPr/>
        </p:nvSpPr>
        <p:spPr bwMode="auto">
          <a:xfrm>
            <a:off x="611188" y="3716338"/>
            <a:ext cx="7848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dirty="0">
                <a:solidFill>
                  <a:srgbClr val="FF0066"/>
                </a:solidFill>
              </a:rPr>
              <a:t>一组数据的众数不止一个。</a:t>
            </a:r>
            <a:r>
              <a:rPr lang="zh-CN" altLang="en-US" sz="2800" dirty="0">
                <a:solidFill>
                  <a:srgbClr val="FF0066"/>
                </a:solidFill>
              </a:rPr>
              <a:t>             </a:t>
            </a:r>
          </a:p>
        </p:txBody>
      </p:sp>
      <p:sp>
        <p:nvSpPr>
          <p:cNvPr id="7198" name="Rectangle 30"/>
          <p:cNvSpPr>
            <a:spLocks noChangeArrowheads="1"/>
          </p:cNvSpPr>
          <p:nvPr/>
        </p:nvSpPr>
        <p:spPr bwMode="auto">
          <a:xfrm>
            <a:off x="684213" y="4221163"/>
            <a:ext cx="7848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t>b</a:t>
            </a:r>
            <a:r>
              <a:rPr lang="zh-CN" altLang="en-US" b="1" dirty="0"/>
              <a:t>、</a:t>
            </a:r>
            <a:r>
              <a:rPr lang="zh-CN" altLang="en-US" sz="2800" b="1" dirty="0"/>
              <a:t>众数有什么优缺点？</a:t>
            </a:r>
            <a:r>
              <a:rPr lang="zh-CN" altLang="en-US" sz="2800" dirty="0"/>
              <a:t>             </a:t>
            </a:r>
          </a:p>
        </p:txBody>
      </p:sp>
      <p:sp>
        <p:nvSpPr>
          <p:cNvPr id="7199" name="Rectangle 31"/>
          <p:cNvSpPr>
            <a:spLocks noChangeArrowheads="1"/>
          </p:cNvSpPr>
          <p:nvPr/>
        </p:nvSpPr>
        <p:spPr bwMode="auto">
          <a:xfrm>
            <a:off x="323850" y="4724400"/>
            <a:ext cx="84248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dirty="0">
                <a:solidFill>
                  <a:srgbClr val="0000FF"/>
                </a:solidFill>
              </a:rPr>
              <a:t>优点：对于一组数据，众数从统计表中很容易获得。</a:t>
            </a:r>
            <a:endParaRPr lang="zh-CN" altLang="en-US" sz="2800" dirty="0"/>
          </a:p>
        </p:txBody>
      </p:sp>
      <p:sp>
        <p:nvSpPr>
          <p:cNvPr id="7200" name="Rectangle 32"/>
          <p:cNvSpPr>
            <a:spLocks noChangeArrowheads="1"/>
          </p:cNvSpPr>
          <p:nvPr/>
        </p:nvSpPr>
        <p:spPr bwMode="auto">
          <a:xfrm>
            <a:off x="323850" y="5300663"/>
            <a:ext cx="84248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dirty="0">
                <a:solidFill>
                  <a:srgbClr val="FF0066"/>
                </a:solidFill>
              </a:rPr>
              <a:t>缺点：众数不能充分利用这组数据的所有数据，因而众数不经常使用。</a:t>
            </a:r>
            <a:endParaRPr lang="zh-CN" altLang="en-US" sz="2800" dirty="0">
              <a:solidFill>
                <a:srgbClr val="FF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9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9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5" grpId="0" autoUpdateAnimBg="0"/>
      <p:bldP spid="7196" grpId="0" autoUpdateAnimBg="0"/>
      <p:bldP spid="7197" grpId="0" autoUpdateAnimBg="0"/>
      <p:bldP spid="7198" grpId="0" autoUpdateAnimBg="0"/>
      <p:bldP spid="7199" grpId="0" autoUpdateAnimBg="0"/>
      <p:bldP spid="720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68313" y="404813"/>
            <a:ext cx="7848600" cy="1066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solidFill>
                  <a:srgbClr val="0000FF"/>
                </a:solidFill>
              </a:rPr>
              <a:t>例</a:t>
            </a:r>
            <a:r>
              <a:rPr lang="en-US" altLang="zh-CN" sz="3200" b="1">
                <a:solidFill>
                  <a:srgbClr val="0000FF"/>
                </a:solidFill>
              </a:rPr>
              <a:t>1</a:t>
            </a:r>
            <a:r>
              <a:rPr lang="zh-CN" altLang="en-US" sz="3200" b="1">
                <a:solidFill>
                  <a:srgbClr val="0000FF"/>
                </a:solidFill>
              </a:rPr>
              <a:t>：下述条形统计图是某青年排球队</a:t>
            </a:r>
            <a:r>
              <a:rPr lang="en-US" altLang="zh-CN" sz="3200" b="1">
                <a:solidFill>
                  <a:srgbClr val="0000FF"/>
                </a:solidFill>
              </a:rPr>
              <a:t>12</a:t>
            </a:r>
            <a:r>
              <a:rPr lang="zh-CN" altLang="en-US" sz="3200" b="1">
                <a:solidFill>
                  <a:srgbClr val="0000FF"/>
                </a:solidFill>
              </a:rPr>
              <a:t>名队员年龄情况的统计图：</a:t>
            </a:r>
          </a:p>
        </p:txBody>
      </p:sp>
      <p:grpSp>
        <p:nvGrpSpPr>
          <p:cNvPr id="8195" name="Group 3"/>
          <p:cNvGrpSpPr/>
          <p:nvPr/>
        </p:nvGrpSpPr>
        <p:grpSpPr bwMode="auto">
          <a:xfrm>
            <a:off x="4140200" y="1916113"/>
            <a:ext cx="4681538" cy="3997325"/>
            <a:chOff x="0" y="0"/>
            <a:chExt cx="2949" cy="2518"/>
          </a:xfrm>
        </p:grpSpPr>
        <p:sp>
          <p:nvSpPr>
            <p:cNvPr id="8196" name="Line 4"/>
            <p:cNvSpPr>
              <a:spLocks noChangeShapeType="1"/>
            </p:cNvSpPr>
            <p:nvPr/>
          </p:nvSpPr>
          <p:spPr bwMode="auto">
            <a:xfrm>
              <a:off x="91" y="2268"/>
              <a:ext cx="245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7" name="Line 5"/>
            <p:cNvSpPr>
              <a:spLocks noChangeShapeType="1"/>
            </p:cNvSpPr>
            <p:nvPr/>
          </p:nvSpPr>
          <p:spPr bwMode="auto">
            <a:xfrm>
              <a:off x="273" y="136"/>
              <a:ext cx="0" cy="2313"/>
            </a:xfrm>
            <a:prstGeom prst="line">
              <a:avLst/>
            </a:prstGeom>
            <a:noFill/>
            <a:ln w="9525">
              <a:solidFill>
                <a:schemeClr val="tx1"/>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8" name="Line 6"/>
            <p:cNvSpPr>
              <a:spLocks noChangeShapeType="1"/>
            </p:cNvSpPr>
            <p:nvPr/>
          </p:nvSpPr>
          <p:spPr bwMode="auto">
            <a:xfrm>
              <a:off x="273" y="453"/>
              <a:ext cx="9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199" name="Line 7"/>
            <p:cNvSpPr>
              <a:spLocks noChangeShapeType="1"/>
            </p:cNvSpPr>
            <p:nvPr/>
          </p:nvSpPr>
          <p:spPr bwMode="auto">
            <a:xfrm>
              <a:off x="273" y="907"/>
              <a:ext cx="9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0" name="Line 8"/>
            <p:cNvSpPr>
              <a:spLocks noChangeShapeType="1"/>
            </p:cNvSpPr>
            <p:nvPr/>
          </p:nvSpPr>
          <p:spPr bwMode="auto">
            <a:xfrm>
              <a:off x="273" y="1361"/>
              <a:ext cx="9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1" name="Line 9"/>
            <p:cNvSpPr>
              <a:spLocks noChangeShapeType="1"/>
            </p:cNvSpPr>
            <p:nvPr/>
          </p:nvSpPr>
          <p:spPr bwMode="auto">
            <a:xfrm>
              <a:off x="273" y="1814"/>
              <a:ext cx="9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2" name="Rectangle 10"/>
            <p:cNvSpPr>
              <a:spLocks noChangeArrowheads="1"/>
            </p:cNvSpPr>
            <p:nvPr/>
          </p:nvSpPr>
          <p:spPr bwMode="auto">
            <a:xfrm>
              <a:off x="499" y="1814"/>
              <a:ext cx="137" cy="45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3" name="Rectangle 11"/>
            <p:cNvSpPr>
              <a:spLocks noChangeArrowheads="1"/>
            </p:cNvSpPr>
            <p:nvPr/>
          </p:nvSpPr>
          <p:spPr bwMode="auto">
            <a:xfrm>
              <a:off x="862" y="453"/>
              <a:ext cx="136" cy="1815"/>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4" name="Rectangle 12"/>
            <p:cNvSpPr>
              <a:spLocks noChangeArrowheads="1"/>
            </p:cNvSpPr>
            <p:nvPr/>
          </p:nvSpPr>
          <p:spPr bwMode="auto">
            <a:xfrm>
              <a:off x="1225" y="907"/>
              <a:ext cx="136" cy="1361"/>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5" name="Rectangle 13"/>
            <p:cNvSpPr>
              <a:spLocks noChangeArrowheads="1"/>
            </p:cNvSpPr>
            <p:nvPr/>
          </p:nvSpPr>
          <p:spPr bwMode="auto">
            <a:xfrm>
              <a:off x="1588" y="1361"/>
              <a:ext cx="136" cy="907"/>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6" name="Rectangle 14"/>
            <p:cNvSpPr>
              <a:spLocks noChangeArrowheads="1"/>
            </p:cNvSpPr>
            <p:nvPr/>
          </p:nvSpPr>
          <p:spPr bwMode="auto">
            <a:xfrm>
              <a:off x="1996" y="1361"/>
              <a:ext cx="136" cy="907"/>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7" name="Text Box 15"/>
            <p:cNvSpPr txBox="1">
              <a:spLocks noChangeArrowheads="1"/>
            </p:cNvSpPr>
            <p:nvPr/>
          </p:nvSpPr>
          <p:spPr bwMode="auto">
            <a:xfrm>
              <a:off x="2178" y="2268"/>
              <a:ext cx="77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000" b="1">
                  <a:latin typeface="宋体" panose="02010600030101010101" pitchFamily="2" charset="-122"/>
                </a:rPr>
                <a:t>年龄</a:t>
              </a:r>
              <a:r>
                <a:rPr lang="en-US" altLang="zh-CN" sz="2000" b="1">
                  <a:latin typeface="宋体" panose="02010600030101010101" pitchFamily="2" charset="-122"/>
                </a:rPr>
                <a:t>/</a:t>
              </a:r>
              <a:r>
                <a:rPr lang="zh-CN" altLang="en-US" sz="2000" b="1">
                  <a:latin typeface="宋体" panose="02010600030101010101" pitchFamily="2" charset="-122"/>
                </a:rPr>
                <a:t>岁</a:t>
              </a:r>
            </a:p>
          </p:txBody>
        </p:sp>
        <p:sp>
          <p:nvSpPr>
            <p:cNvPr id="8208" name="Text Box 16"/>
            <p:cNvSpPr txBox="1">
              <a:spLocks noChangeArrowheads="1"/>
            </p:cNvSpPr>
            <p:nvPr/>
          </p:nvSpPr>
          <p:spPr bwMode="auto">
            <a:xfrm>
              <a:off x="318" y="0"/>
              <a:ext cx="77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000" b="1">
                  <a:latin typeface="宋体" panose="02010600030101010101" pitchFamily="2" charset="-122"/>
                </a:rPr>
                <a:t>人数</a:t>
              </a:r>
            </a:p>
          </p:txBody>
        </p:sp>
        <p:sp>
          <p:nvSpPr>
            <p:cNvPr id="8209" name="Text Box 17"/>
            <p:cNvSpPr txBox="1">
              <a:spLocks noChangeArrowheads="1"/>
            </p:cNvSpPr>
            <p:nvPr/>
          </p:nvSpPr>
          <p:spPr bwMode="auto">
            <a:xfrm>
              <a:off x="0" y="1678"/>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1</a:t>
              </a:r>
            </a:p>
          </p:txBody>
        </p:sp>
        <p:sp>
          <p:nvSpPr>
            <p:cNvPr id="8210" name="Text Box 18"/>
            <p:cNvSpPr txBox="1">
              <a:spLocks noChangeArrowheads="1"/>
            </p:cNvSpPr>
            <p:nvPr/>
          </p:nvSpPr>
          <p:spPr bwMode="auto">
            <a:xfrm>
              <a:off x="0" y="1270"/>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2</a:t>
              </a:r>
            </a:p>
          </p:txBody>
        </p:sp>
        <p:sp>
          <p:nvSpPr>
            <p:cNvPr id="8211" name="Text Box 19"/>
            <p:cNvSpPr txBox="1">
              <a:spLocks noChangeArrowheads="1"/>
            </p:cNvSpPr>
            <p:nvPr/>
          </p:nvSpPr>
          <p:spPr bwMode="auto">
            <a:xfrm>
              <a:off x="0" y="771"/>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3</a:t>
              </a:r>
            </a:p>
          </p:txBody>
        </p:sp>
        <p:sp>
          <p:nvSpPr>
            <p:cNvPr id="8212" name="Text Box 20"/>
            <p:cNvSpPr txBox="1">
              <a:spLocks noChangeArrowheads="1"/>
            </p:cNvSpPr>
            <p:nvPr/>
          </p:nvSpPr>
          <p:spPr bwMode="auto">
            <a:xfrm>
              <a:off x="0" y="362"/>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4</a:t>
              </a:r>
            </a:p>
          </p:txBody>
        </p:sp>
        <p:sp>
          <p:nvSpPr>
            <p:cNvPr id="8213" name="Text Box 21"/>
            <p:cNvSpPr txBox="1">
              <a:spLocks noChangeArrowheads="1"/>
            </p:cNvSpPr>
            <p:nvPr/>
          </p:nvSpPr>
          <p:spPr bwMode="auto">
            <a:xfrm>
              <a:off x="363" y="2268"/>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18</a:t>
              </a:r>
            </a:p>
          </p:txBody>
        </p:sp>
        <p:sp>
          <p:nvSpPr>
            <p:cNvPr id="8214" name="Text Box 22"/>
            <p:cNvSpPr txBox="1">
              <a:spLocks noChangeArrowheads="1"/>
            </p:cNvSpPr>
            <p:nvPr/>
          </p:nvSpPr>
          <p:spPr bwMode="auto">
            <a:xfrm>
              <a:off x="772" y="2268"/>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19</a:t>
              </a:r>
            </a:p>
          </p:txBody>
        </p:sp>
        <p:sp>
          <p:nvSpPr>
            <p:cNvPr id="8215" name="Text Box 23"/>
            <p:cNvSpPr txBox="1">
              <a:spLocks noChangeArrowheads="1"/>
            </p:cNvSpPr>
            <p:nvPr/>
          </p:nvSpPr>
          <p:spPr bwMode="auto">
            <a:xfrm>
              <a:off x="1134" y="2268"/>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20</a:t>
              </a:r>
            </a:p>
          </p:txBody>
        </p:sp>
        <p:sp>
          <p:nvSpPr>
            <p:cNvPr id="8216" name="Text Box 24"/>
            <p:cNvSpPr txBox="1">
              <a:spLocks noChangeArrowheads="1"/>
            </p:cNvSpPr>
            <p:nvPr/>
          </p:nvSpPr>
          <p:spPr bwMode="auto">
            <a:xfrm>
              <a:off x="1497" y="2268"/>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21</a:t>
              </a:r>
            </a:p>
          </p:txBody>
        </p:sp>
        <p:sp>
          <p:nvSpPr>
            <p:cNvPr id="8217" name="Text Box 25"/>
            <p:cNvSpPr txBox="1">
              <a:spLocks noChangeArrowheads="1"/>
            </p:cNvSpPr>
            <p:nvPr/>
          </p:nvSpPr>
          <p:spPr bwMode="auto">
            <a:xfrm>
              <a:off x="1906" y="2268"/>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22</a:t>
              </a:r>
            </a:p>
          </p:txBody>
        </p:sp>
        <p:sp>
          <p:nvSpPr>
            <p:cNvPr id="8218" name="Text Box 26"/>
            <p:cNvSpPr txBox="1">
              <a:spLocks noChangeArrowheads="1"/>
            </p:cNvSpPr>
            <p:nvPr/>
          </p:nvSpPr>
          <p:spPr bwMode="auto">
            <a:xfrm>
              <a:off x="91" y="2222"/>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latin typeface="宋体" panose="02010600030101010101" pitchFamily="2" charset="-122"/>
                </a:rPr>
                <a:t>O</a:t>
              </a:r>
            </a:p>
          </p:txBody>
        </p:sp>
      </p:grpSp>
      <p:sp>
        <p:nvSpPr>
          <p:cNvPr id="8219" name="Text Box 27"/>
          <p:cNvSpPr txBox="1">
            <a:spLocks noChangeArrowheads="1"/>
          </p:cNvSpPr>
          <p:nvPr/>
        </p:nvSpPr>
        <p:spPr bwMode="auto">
          <a:xfrm>
            <a:off x="468313" y="1484313"/>
            <a:ext cx="3095625" cy="1066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solidFill>
                  <a:srgbClr val="0000FF"/>
                </a:solidFill>
              </a:rPr>
              <a:t>求这</a:t>
            </a:r>
            <a:r>
              <a:rPr lang="en-US" altLang="zh-CN" sz="3200" b="1">
                <a:solidFill>
                  <a:srgbClr val="0000FF"/>
                </a:solidFill>
              </a:rPr>
              <a:t>12</a:t>
            </a:r>
            <a:r>
              <a:rPr lang="zh-CN" altLang="en-US" sz="3200" b="1">
                <a:solidFill>
                  <a:srgbClr val="0000FF"/>
                </a:solidFill>
              </a:rPr>
              <a:t>名队员的年龄的众数。</a:t>
            </a:r>
          </a:p>
        </p:txBody>
      </p:sp>
      <p:sp>
        <p:nvSpPr>
          <p:cNvPr id="8220" name="Text Box 28"/>
          <p:cNvSpPr txBox="1">
            <a:spLocks noChangeArrowheads="1"/>
          </p:cNvSpPr>
          <p:nvPr/>
        </p:nvSpPr>
        <p:spPr bwMode="auto">
          <a:xfrm>
            <a:off x="611188" y="2781300"/>
            <a:ext cx="3095625" cy="35036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solidFill>
                  <a:srgbClr val="FF0066"/>
                </a:solidFill>
              </a:rPr>
              <a:t>解：从条形统计图可看出，年龄为</a:t>
            </a:r>
            <a:r>
              <a:rPr lang="en-US" altLang="zh-CN" sz="3200" b="1">
                <a:solidFill>
                  <a:srgbClr val="FF0066"/>
                </a:solidFill>
              </a:rPr>
              <a:t>19</a:t>
            </a:r>
            <a:r>
              <a:rPr lang="zh-CN" altLang="en-US" sz="3200" b="1">
                <a:solidFill>
                  <a:srgbClr val="FF0066"/>
                </a:solidFill>
              </a:rPr>
              <a:t>岁的队员的人数最多（共有</a:t>
            </a:r>
            <a:r>
              <a:rPr lang="en-US" altLang="zh-CN" sz="3200" b="1">
                <a:solidFill>
                  <a:srgbClr val="FF0066"/>
                </a:solidFill>
              </a:rPr>
              <a:t>4</a:t>
            </a:r>
            <a:r>
              <a:rPr lang="zh-CN" altLang="en-US" sz="3200" b="1">
                <a:solidFill>
                  <a:srgbClr val="FF0066"/>
                </a:solidFill>
              </a:rPr>
              <a:t>人），因此，这</a:t>
            </a:r>
            <a:r>
              <a:rPr lang="en-US" altLang="zh-CN" sz="3200" b="1">
                <a:solidFill>
                  <a:srgbClr val="FF0066"/>
                </a:solidFill>
              </a:rPr>
              <a:t>12</a:t>
            </a:r>
            <a:r>
              <a:rPr lang="zh-CN" altLang="en-US" sz="3200" b="1">
                <a:solidFill>
                  <a:srgbClr val="FF0066"/>
                </a:solidFill>
              </a:rPr>
              <a:t>名队员的年龄的众数是</a:t>
            </a:r>
            <a:r>
              <a:rPr lang="en-US" altLang="zh-CN" sz="3200" b="1">
                <a:solidFill>
                  <a:srgbClr val="FF0066"/>
                </a:solidFill>
              </a:rPr>
              <a:t>19</a:t>
            </a:r>
            <a:r>
              <a:rPr lang="zh-CN" altLang="en-US" sz="3200" b="1">
                <a:solidFill>
                  <a:srgbClr val="FF0066"/>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200"/>
                                  </p:iterate>
                                  <p:childTnLst>
                                    <p:set>
                                      <p:cBhvr>
                                        <p:cTn id="6" dur="1" fill="hold">
                                          <p:stCondLst>
                                            <p:cond delay="0"/>
                                          </p:stCondLst>
                                        </p:cTn>
                                        <p:tgtEl>
                                          <p:spTgt spid="8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98413" y="260350"/>
            <a:ext cx="23764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dirty="0"/>
              <a:t>练习：</a:t>
            </a:r>
          </a:p>
        </p:txBody>
      </p:sp>
      <p:sp>
        <p:nvSpPr>
          <p:cNvPr id="9219" name="Text Box 3"/>
          <p:cNvSpPr txBox="1">
            <a:spLocks noChangeArrowheads="1"/>
          </p:cNvSpPr>
          <p:nvPr/>
        </p:nvSpPr>
        <p:spPr bwMode="auto">
          <a:xfrm>
            <a:off x="395288" y="836613"/>
            <a:ext cx="8351837" cy="5509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chemeClr val="tx2"/>
                </a:solidFill>
              </a:rPr>
              <a:t>1</a:t>
            </a:r>
            <a:r>
              <a:rPr lang="zh-CN" altLang="en-US" sz="3200" b="1" dirty="0">
                <a:solidFill>
                  <a:schemeClr val="tx2"/>
                </a:solidFill>
              </a:rPr>
              <a:t>、公园里有甲、乙两群游客正在做团体游戏，两群游客的年龄如下</a:t>
            </a:r>
            <a:r>
              <a:rPr lang="en-US" altLang="zh-CN" sz="3200" b="1" dirty="0">
                <a:solidFill>
                  <a:schemeClr val="tx2"/>
                </a:solidFill>
              </a:rPr>
              <a:t>(</a:t>
            </a:r>
            <a:r>
              <a:rPr lang="zh-CN" altLang="en-US" sz="3200" b="1" dirty="0">
                <a:solidFill>
                  <a:schemeClr val="tx2"/>
                </a:solidFill>
              </a:rPr>
              <a:t>单位</a:t>
            </a:r>
            <a:r>
              <a:rPr lang="en-US" altLang="zh-CN" sz="3200" b="1" dirty="0">
                <a:solidFill>
                  <a:schemeClr val="tx2"/>
                </a:solidFill>
              </a:rPr>
              <a:t>:</a:t>
            </a:r>
            <a:r>
              <a:rPr lang="zh-CN" altLang="en-US" sz="3200" b="1" dirty="0">
                <a:solidFill>
                  <a:schemeClr val="tx2"/>
                </a:solidFill>
              </a:rPr>
              <a:t>岁</a:t>
            </a:r>
            <a:r>
              <a:rPr lang="en-US" altLang="zh-CN" sz="3200" b="1" dirty="0">
                <a:solidFill>
                  <a:schemeClr val="tx2"/>
                </a:solidFill>
              </a:rPr>
              <a:t>)</a:t>
            </a:r>
          </a:p>
          <a:p>
            <a:r>
              <a:rPr lang="zh-CN" altLang="en-US" sz="3200" b="1" dirty="0">
                <a:solidFill>
                  <a:srgbClr val="FF0066"/>
                </a:solidFill>
              </a:rPr>
              <a:t>甲群</a:t>
            </a:r>
            <a:r>
              <a:rPr lang="en-US" altLang="zh-CN" sz="3200" b="1" dirty="0">
                <a:solidFill>
                  <a:srgbClr val="FF0066"/>
                </a:solidFill>
              </a:rPr>
              <a:t>:13  13  14  15  15  15  15  16  17  17</a:t>
            </a:r>
          </a:p>
          <a:p>
            <a:r>
              <a:rPr lang="zh-CN" altLang="en-US" sz="3200" b="1" dirty="0">
                <a:solidFill>
                  <a:srgbClr val="0000FF"/>
                </a:solidFill>
              </a:rPr>
              <a:t>乙群</a:t>
            </a:r>
            <a:r>
              <a:rPr lang="en-US" altLang="zh-CN" sz="3200" b="1" dirty="0">
                <a:solidFill>
                  <a:srgbClr val="0000FF"/>
                </a:solidFill>
              </a:rPr>
              <a:t>:3    4    4   5   5   6   6   6   54   57</a:t>
            </a:r>
          </a:p>
          <a:p>
            <a:r>
              <a:rPr lang="zh-CN" altLang="en-US" sz="3200" b="1" dirty="0">
                <a:solidFill>
                  <a:srgbClr val="FF0066"/>
                </a:solidFill>
              </a:rPr>
              <a:t>解答下列各题</a:t>
            </a:r>
            <a:r>
              <a:rPr lang="en-US" altLang="zh-CN" sz="3200" b="1" dirty="0">
                <a:solidFill>
                  <a:srgbClr val="FF0066"/>
                </a:solidFill>
              </a:rPr>
              <a:t>:</a:t>
            </a:r>
          </a:p>
          <a:p>
            <a:r>
              <a:rPr lang="en-US" altLang="zh-CN" sz="3200" b="1" dirty="0"/>
              <a:t>(1)</a:t>
            </a:r>
            <a:r>
              <a:rPr lang="zh-CN" altLang="en-US" sz="3200" b="1" dirty="0"/>
              <a:t>甲群游客的平均年龄是</a:t>
            </a:r>
            <a:r>
              <a:rPr lang="zh-CN" altLang="en-US" sz="3200" b="1" u="sng" dirty="0"/>
              <a:t>      </a:t>
            </a:r>
            <a:r>
              <a:rPr lang="zh-CN" altLang="en-US" sz="3200" b="1" dirty="0"/>
              <a:t>，众数是</a:t>
            </a:r>
            <a:r>
              <a:rPr lang="zh-CN" altLang="en-US" sz="3200" b="1" u="sng" dirty="0"/>
              <a:t>      </a:t>
            </a:r>
            <a:r>
              <a:rPr lang="zh-CN" altLang="en-US" sz="3200" b="1" dirty="0"/>
              <a:t>，其中能较好的反映甲群游客的年龄特征的是</a:t>
            </a:r>
            <a:r>
              <a:rPr lang="zh-CN" altLang="en-US" sz="3200" b="1" u="sng" dirty="0"/>
              <a:t>                          </a:t>
            </a:r>
            <a:r>
              <a:rPr lang="en-US" altLang="zh-CN" sz="3200" b="1" dirty="0"/>
              <a:t>;</a:t>
            </a:r>
          </a:p>
          <a:p>
            <a:r>
              <a:rPr lang="en-US" altLang="zh-CN" sz="3200" b="1" dirty="0">
                <a:solidFill>
                  <a:srgbClr val="0000FF"/>
                </a:solidFill>
              </a:rPr>
              <a:t>(2)</a:t>
            </a:r>
            <a:r>
              <a:rPr lang="zh-CN" altLang="en-US" sz="3200" b="1" dirty="0">
                <a:solidFill>
                  <a:srgbClr val="0000FF"/>
                </a:solidFill>
              </a:rPr>
              <a:t>甲群游客的平均年龄是</a:t>
            </a:r>
            <a:r>
              <a:rPr lang="zh-CN" altLang="en-US" sz="3200" b="1" u="sng" dirty="0">
                <a:solidFill>
                  <a:srgbClr val="0000FF"/>
                </a:solidFill>
              </a:rPr>
              <a:t>      </a:t>
            </a:r>
            <a:r>
              <a:rPr lang="zh-CN" altLang="en-US" sz="3200" b="1" dirty="0">
                <a:solidFill>
                  <a:srgbClr val="0000FF"/>
                </a:solidFill>
              </a:rPr>
              <a:t>，中位数是</a:t>
            </a:r>
            <a:r>
              <a:rPr lang="zh-CN" altLang="en-US" sz="3200" b="1" u="sng" dirty="0">
                <a:solidFill>
                  <a:srgbClr val="0000FF"/>
                </a:solidFill>
              </a:rPr>
              <a:t>     </a:t>
            </a:r>
            <a:r>
              <a:rPr lang="zh-CN" altLang="en-US" sz="3200" b="1" dirty="0">
                <a:solidFill>
                  <a:srgbClr val="0000FF"/>
                </a:solidFill>
              </a:rPr>
              <a:t>，众数是</a:t>
            </a:r>
            <a:r>
              <a:rPr lang="zh-CN" altLang="en-US" sz="3200" b="1" u="sng" dirty="0">
                <a:solidFill>
                  <a:srgbClr val="0000FF"/>
                </a:solidFill>
              </a:rPr>
              <a:t>      </a:t>
            </a:r>
            <a:r>
              <a:rPr lang="zh-CN" altLang="en-US" sz="3200" b="1" dirty="0">
                <a:solidFill>
                  <a:srgbClr val="0000FF"/>
                </a:solidFill>
              </a:rPr>
              <a:t>，其中能较好的反映甲群游客的年龄特征的是</a:t>
            </a:r>
            <a:r>
              <a:rPr lang="zh-CN" altLang="en-US" sz="3200" b="1" u="sng" dirty="0">
                <a:solidFill>
                  <a:srgbClr val="0000FF"/>
                </a:solidFill>
              </a:rPr>
              <a:t>            </a:t>
            </a:r>
            <a:r>
              <a:rPr lang="en-US" altLang="zh-CN" sz="3200" b="1" dirty="0" smtClean="0">
                <a:solidFill>
                  <a:srgbClr val="0000FF"/>
                </a:solidFill>
              </a:rPr>
              <a:t>;</a:t>
            </a:r>
            <a:endParaRPr lang="en-US" altLang="zh-CN" sz="3200" b="1" dirty="0">
              <a:solidFill>
                <a:srgbClr val="0000FF"/>
              </a:solidFill>
            </a:endParaRPr>
          </a:p>
        </p:txBody>
      </p:sp>
      <p:sp>
        <p:nvSpPr>
          <p:cNvPr id="9220" name="Text Box 4"/>
          <p:cNvSpPr txBox="1">
            <a:spLocks noChangeArrowheads="1"/>
          </p:cNvSpPr>
          <p:nvPr/>
        </p:nvSpPr>
        <p:spPr bwMode="auto">
          <a:xfrm>
            <a:off x="5076825" y="3284538"/>
            <a:ext cx="10810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solidFill>
                  <a:srgbClr val="FF66CC"/>
                </a:solidFill>
              </a:rPr>
              <a:t>15</a:t>
            </a:r>
          </a:p>
        </p:txBody>
      </p:sp>
      <p:sp>
        <p:nvSpPr>
          <p:cNvPr id="9221" name="Text Box 5"/>
          <p:cNvSpPr txBox="1">
            <a:spLocks noChangeArrowheads="1"/>
          </p:cNvSpPr>
          <p:nvPr/>
        </p:nvSpPr>
        <p:spPr bwMode="auto">
          <a:xfrm>
            <a:off x="7235825" y="3213100"/>
            <a:ext cx="1081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solidFill>
                  <a:srgbClr val="FF66CC"/>
                </a:solidFill>
              </a:rPr>
              <a:t>15</a:t>
            </a:r>
          </a:p>
        </p:txBody>
      </p:sp>
      <p:sp>
        <p:nvSpPr>
          <p:cNvPr id="9222" name="Text Box 6"/>
          <p:cNvSpPr txBox="1">
            <a:spLocks noChangeArrowheads="1"/>
          </p:cNvSpPr>
          <p:nvPr/>
        </p:nvSpPr>
        <p:spPr bwMode="auto">
          <a:xfrm>
            <a:off x="827088" y="4221163"/>
            <a:ext cx="45005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3366FF"/>
                </a:solidFill>
              </a:rPr>
              <a:t>平均数</a:t>
            </a:r>
            <a:r>
              <a:rPr lang="zh-CN" altLang="en-US" sz="2800" b="1" dirty="0">
                <a:solidFill>
                  <a:srgbClr val="FF66CC"/>
                </a:solidFill>
              </a:rPr>
              <a:t>（或</a:t>
            </a:r>
            <a:r>
              <a:rPr lang="zh-CN" altLang="en-US" sz="2800" b="1" dirty="0">
                <a:solidFill>
                  <a:srgbClr val="3366FF"/>
                </a:solidFill>
              </a:rPr>
              <a:t>众数</a:t>
            </a:r>
            <a:r>
              <a:rPr lang="zh-CN" altLang="en-US" sz="2800" b="1" dirty="0">
                <a:solidFill>
                  <a:srgbClr val="FF66CC"/>
                </a:solidFill>
              </a:rPr>
              <a:t>）</a:t>
            </a:r>
          </a:p>
        </p:txBody>
      </p:sp>
      <p:sp>
        <p:nvSpPr>
          <p:cNvPr id="9223" name="Text Box 7"/>
          <p:cNvSpPr txBox="1">
            <a:spLocks noChangeArrowheads="1"/>
          </p:cNvSpPr>
          <p:nvPr/>
        </p:nvSpPr>
        <p:spPr bwMode="auto">
          <a:xfrm>
            <a:off x="5076825" y="4724400"/>
            <a:ext cx="1081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solidFill>
                  <a:srgbClr val="FF66CC"/>
                </a:solidFill>
              </a:rPr>
              <a:t>15</a:t>
            </a:r>
          </a:p>
        </p:txBody>
      </p:sp>
      <p:sp>
        <p:nvSpPr>
          <p:cNvPr id="9224" name="Text Box 8"/>
          <p:cNvSpPr txBox="1">
            <a:spLocks noChangeArrowheads="1"/>
          </p:cNvSpPr>
          <p:nvPr/>
        </p:nvSpPr>
        <p:spPr bwMode="auto">
          <a:xfrm>
            <a:off x="1691680" y="5233988"/>
            <a:ext cx="12239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solidFill>
                  <a:srgbClr val="FF66CC"/>
                </a:solidFill>
              </a:rPr>
              <a:t>5.5</a:t>
            </a:r>
          </a:p>
        </p:txBody>
      </p:sp>
      <p:sp>
        <p:nvSpPr>
          <p:cNvPr id="9225" name="Text Box 9"/>
          <p:cNvSpPr txBox="1">
            <a:spLocks noChangeArrowheads="1"/>
          </p:cNvSpPr>
          <p:nvPr/>
        </p:nvSpPr>
        <p:spPr bwMode="auto">
          <a:xfrm>
            <a:off x="7652717" y="4740275"/>
            <a:ext cx="1081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solidFill>
                  <a:srgbClr val="FF66CC"/>
                </a:solidFill>
              </a:rPr>
              <a:t>6</a:t>
            </a:r>
          </a:p>
        </p:txBody>
      </p:sp>
      <p:sp>
        <p:nvSpPr>
          <p:cNvPr id="9226" name="Text Box 10"/>
          <p:cNvSpPr txBox="1">
            <a:spLocks noChangeArrowheads="1"/>
          </p:cNvSpPr>
          <p:nvPr/>
        </p:nvSpPr>
        <p:spPr bwMode="auto">
          <a:xfrm>
            <a:off x="2771800" y="5661025"/>
            <a:ext cx="1079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0066"/>
                </a:solidFill>
              </a:rPr>
              <a:t>众数</a:t>
            </a:r>
            <a:endParaRPr lang="zh-CN" altLang="en-US" sz="28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9221" grpId="0" autoUpdateAnimBg="0"/>
      <p:bldP spid="9222" grpId="0" autoUpdateAnimBg="0"/>
      <p:bldP spid="9223" grpId="0" autoUpdateAnimBg="0"/>
      <p:bldP spid="9224" grpId="0" autoUpdateAnimBg="0"/>
      <p:bldP spid="9225" grpId="0" autoUpdateAnimBg="0"/>
      <p:bldP spid="922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20688" y="288925"/>
            <a:ext cx="8183562"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zh-CN" sz="3200" b="1" dirty="0">
                <a:latin typeface="宋体" panose="02010600030101010101" pitchFamily="2" charset="-122"/>
              </a:rPr>
              <a:t>2</a:t>
            </a:r>
            <a:r>
              <a:rPr lang="zh-CN" altLang="en-US" sz="3200" b="1" dirty="0">
                <a:latin typeface="宋体" panose="02010600030101010101" pitchFamily="2" charset="-122"/>
              </a:rPr>
              <a:t>、下面是中国</a:t>
            </a:r>
            <a:r>
              <a:rPr lang="en-US" altLang="zh-CN" sz="3200" b="1" dirty="0">
                <a:latin typeface="宋体" panose="02010600030101010101" pitchFamily="2" charset="-122"/>
              </a:rPr>
              <a:t>10</a:t>
            </a:r>
            <a:r>
              <a:rPr lang="zh-CN" altLang="en-US" sz="3200" b="1" dirty="0">
                <a:latin typeface="宋体" panose="02010600030101010101" pitchFamily="2" charset="-122"/>
              </a:rPr>
              <a:t>个城市居民最低生活保障标准一览表</a:t>
            </a:r>
            <a:r>
              <a:rPr lang="en-US" altLang="zh-CN" sz="3200" b="1" dirty="0">
                <a:latin typeface="宋体" panose="02010600030101010101" pitchFamily="2" charset="-122"/>
              </a:rPr>
              <a:t>(</a:t>
            </a:r>
            <a:r>
              <a:rPr lang="zh-CN" altLang="en-US" sz="3200" b="1" dirty="0">
                <a:latin typeface="宋体" panose="02010600030101010101" pitchFamily="2" charset="-122"/>
              </a:rPr>
              <a:t>单位</a:t>
            </a:r>
            <a:r>
              <a:rPr lang="en-US" altLang="zh-CN" sz="3200" b="1" dirty="0">
                <a:latin typeface="宋体" panose="02010600030101010101" pitchFamily="2" charset="-122"/>
              </a:rPr>
              <a:t>:</a:t>
            </a:r>
            <a:r>
              <a:rPr lang="zh-CN" altLang="en-US" sz="3200" b="1" dirty="0">
                <a:latin typeface="宋体" panose="02010600030101010101" pitchFamily="2" charset="-122"/>
              </a:rPr>
              <a:t>元</a:t>
            </a:r>
            <a:r>
              <a:rPr lang="en-US" altLang="zh-CN" sz="3200" b="1" dirty="0">
                <a:latin typeface="宋体" panose="02010600030101010101" pitchFamily="2" charset="-122"/>
              </a:rPr>
              <a:t>/</a:t>
            </a:r>
            <a:r>
              <a:rPr lang="zh-CN" altLang="en-US" sz="3200" b="1" dirty="0">
                <a:latin typeface="宋体" panose="02010600030101010101" pitchFamily="2" charset="-122"/>
              </a:rPr>
              <a:t>人，月</a:t>
            </a:r>
            <a:r>
              <a:rPr lang="en-US" altLang="zh-CN" sz="3200" b="1" dirty="0">
                <a:latin typeface="宋体" panose="02010600030101010101" pitchFamily="2" charset="-122"/>
              </a:rPr>
              <a:t>):</a:t>
            </a:r>
          </a:p>
        </p:txBody>
      </p:sp>
      <p:graphicFrame>
        <p:nvGraphicFramePr>
          <p:cNvPr id="10243" name="Group 3"/>
          <p:cNvGraphicFramePr>
            <a:graphicFrameLocks noGrp="1"/>
          </p:cNvGraphicFramePr>
          <p:nvPr/>
        </p:nvGraphicFramePr>
        <p:xfrm>
          <a:off x="827088" y="1484313"/>
          <a:ext cx="7129462" cy="3476310"/>
        </p:xfrm>
        <a:graphic>
          <a:graphicData uri="http://schemas.openxmlformats.org/drawingml/2006/table">
            <a:tbl>
              <a:tblPr/>
              <a:tblGrid>
                <a:gridCol w="1782762">
                  <a:extLst>
                    <a:ext uri="{9D8B030D-6E8A-4147-A177-3AD203B41FA5}">
                      <a16:colId xmlns:a16="http://schemas.microsoft.com/office/drawing/2014/main" val="20000"/>
                    </a:ext>
                  </a:extLst>
                </a:gridCol>
                <a:gridCol w="1782763">
                  <a:extLst>
                    <a:ext uri="{9D8B030D-6E8A-4147-A177-3AD203B41FA5}">
                      <a16:colId xmlns:a16="http://schemas.microsoft.com/office/drawing/2014/main" val="20001"/>
                    </a:ext>
                  </a:extLst>
                </a:gridCol>
                <a:gridCol w="1781175">
                  <a:extLst>
                    <a:ext uri="{9D8B030D-6E8A-4147-A177-3AD203B41FA5}">
                      <a16:colId xmlns:a16="http://schemas.microsoft.com/office/drawing/2014/main" val="20002"/>
                    </a:ext>
                  </a:extLst>
                </a:gridCol>
                <a:gridCol w="1782762">
                  <a:extLst>
                    <a:ext uri="{9D8B030D-6E8A-4147-A177-3AD203B41FA5}">
                      <a16:colId xmlns:a16="http://schemas.microsoft.com/office/drawing/2014/main" val="20003"/>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城市</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标准</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城市</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标准</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石家庄</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182</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青岛</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200</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78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沈阳</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195</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兰州</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156</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南京</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180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拉萨</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170</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杭州</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220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西安</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156</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济南</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208</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南宁</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0066"/>
                          </a:solidFill>
                          <a:effectLst/>
                          <a:latin typeface="宋体" panose="02010600030101010101" pitchFamily="2" charset="-122"/>
                          <a:ea typeface="宋体" panose="02010600030101010101" pitchFamily="2" charset="-122"/>
                        </a:rPr>
                        <a:t>183</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280" name="Text Box 40"/>
          <p:cNvSpPr txBox="1">
            <a:spLocks noChangeArrowheads="1"/>
          </p:cNvSpPr>
          <p:nvPr/>
        </p:nvSpPr>
        <p:spPr bwMode="auto">
          <a:xfrm>
            <a:off x="379413" y="4951413"/>
            <a:ext cx="8296275"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zh-CN" altLang="en-US" sz="3200" b="1" dirty="0">
                <a:latin typeface="宋体" panose="02010600030101010101" pitchFamily="2" charset="-122"/>
              </a:rPr>
              <a:t>在平均数，众数，中位数这些特征数中，能反映这</a:t>
            </a:r>
            <a:r>
              <a:rPr lang="en-US" altLang="zh-CN" sz="3200" b="1" dirty="0">
                <a:latin typeface="宋体" panose="02010600030101010101" pitchFamily="2" charset="-122"/>
              </a:rPr>
              <a:t>10</a:t>
            </a:r>
            <a:r>
              <a:rPr lang="zh-CN" altLang="en-US" sz="3200" b="1" dirty="0">
                <a:latin typeface="宋体" panose="02010600030101010101" pitchFamily="2" charset="-122"/>
              </a:rPr>
              <a:t>个城市居民最低生活保障标准的特征数是</a:t>
            </a:r>
            <a:r>
              <a:rPr lang="zh-CN" altLang="en-US" sz="3200" b="1" u="sng" dirty="0">
                <a:latin typeface="宋体" panose="02010600030101010101" pitchFamily="2" charset="-122"/>
              </a:rPr>
              <a:t>       </a:t>
            </a:r>
            <a:r>
              <a:rPr lang="zh-CN" altLang="en-US" sz="3200" b="1" dirty="0">
                <a:latin typeface="宋体" panose="02010600030101010101" pitchFamily="2" charset="-122"/>
              </a:rPr>
              <a:t>。</a:t>
            </a:r>
          </a:p>
        </p:txBody>
      </p:sp>
      <p:sp>
        <p:nvSpPr>
          <p:cNvPr id="10281" name="Text Box 41"/>
          <p:cNvSpPr txBox="1">
            <a:spLocks noChangeArrowheads="1"/>
          </p:cNvSpPr>
          <p:nvPr/>
        </p:nvSpPr>
        <p:spPr bwMode="auto">
          <a:xfrm>
            <a:off x="1835150" y="5734050"/>
            <a:ext cx="13684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a:solidFill>
                  <a:srgbClr val="FF0066"/>
                </a:solidFill>
              </a:rPr>
              <a:t>中位数</a:t>
            </a:r>
            <a:endParaRPr lang="zh-CN" altLang="en-US" sz="2800" b="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95288" y="438150"/>
            <a:ext cx="8459787"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zh-CN" sz="3200" b="1" dirty="0">
                <a:latin typeface="宋体" panose="02010600030101010101" pitchFamily="2" charset="-122"/>
              </a:rPr>
              <a:t>3</a:t>
            </a:r>
            <a:r>
              <a:rPr lang="zh-CN" altLang="en-US" sz="3200" b="1" dirty="0">
                <a:latin typeface="宋体" panose="02010600030101010101" pitchFamily="2" charset="-122"/>
              </a:rPr>
              <a:t>、某公司销售部有销售人员</a:t>
            </a:r>
            <a:r>
              <a:rPr lang="en-US" altLang="zh-CN" sz="3200" b="1" dirty="0">
                <a:latin typeface="宋体" panose="02010600030101010101" pitchFamily="2" charset="-122"/>
              </a:rPr>
              <a:t>15</a:t>
            </a:r>
            <a:r>
              <a:rPr lang="zh-CN" altLang="en-US" sz="3200" b="1" dirty="0">
                <a:latin typeface="宋体" panose="02010600030101010101" pitchFamily="2" charset="-122"/>
              </a:rPr>
              <a:t>名，销售部为了制定某种商品的月销售定额，统计了这</a:t>
            </a:r>
            <a:r>
              <a:rPr lang="en-US" altLang="zh-CN" sz="3200" b="1" dirty="0">
                <a:latin typeface="宋体" panose="02010600030101010101" pitchFamily="2" charset="-122"/>
              </a:rPr>
              <a:t>15</a:t>
            </a:r>
            <a:r>
              <a:rPr lang="zh-CN" altLang="en-US" sz="3200" b="1" dirty="0">
                <a:latin typeface="宋体" panose="02010600030101010101" pitchFamily="2" charset="-122"/>
              </a:rPr>
              <a:t>人某月的销售量情况如下：</a:t>
            </a:r>
          </a:p>
        </p:txBody>
      </p:sp>
      <p:graphicFrame>
        <p:nvGraphicFramePr>
          <p:cNvPr id="11267" name="Group 3"/>
          <p:cNvGraphicFramePr>
            <a:graphicFrameLocks noGrp="1"/>
          </p:cNvGraphicFramePr>
          <p:nvPr/>
        </p:nvGraphicFramePr>
        <p:xfrm>
          <a:off x="1116013" y="2060575"/>
          <a:ext cx="6551612" cy="1463993"/>
        </p:xfrm>
        <a:graphic>
          <a:graphicData uri="http://schemas.openxmlformats.org/drawingml/2006/table">
            <a:tbl>
              <a:tblPr/>
              <a:tblGrid>
                <a:gridCol w="1727200">
                  <a:extLst>
                    <a:ext uri="{9D8B030D-6E8A-4147-A177-3AD203B41FA5}">
                      <a16:colId xmlns:a16="http://schemas.microsoft.com/office/drawing/2014/main" val="20000"/>
                    </a:ext>
                  </a:extLst>
                </a:gridCol>
                <a:gridCol w="1000125">
                  <a:extLst>
                    <a:ext uri="{9D8B030D-6E8A-4147-A177-3AD203B41FA5}">
                      <a16:colId xmlns:a16="http://schemas.microsoft.com/office/drawing/2014/main" val="20001"/>
                    </a:ext>
                  </a:extLst>
                </a:gridCol>
                <a:gridCol w="790575">
                  <a:extLst>
                    <a:ext uri="{9D8B030D-6E8A-4147-A177-3AD203B41FA5}">
                      <a16:colId xmlns:a16="http://schemas.microsoft.com/office/drawing/2014/main" val="20002"/>
                    </a:ext>
                  </a:extLst>
                </a:gridCol>
                <a:gridCol w="758825">
                  <a:extLst>
                    <a:ext uri="{9D8B030D-6E8A-4147-A177-3AD203B41FA5}">
                      <a16:colId xmlns:a16="http://schemas.microsoft.com/office/drawing/2014/main" val="20003"/>
                    </a:ext>
                  </a:extLst>
                </a:gridCol>
                <a:gridCol w="758825">
                  <a:extLst>
                    <a:ext uri="{9D8B030D-6E8A-4147-A177-3AD203B41FA5}">
                      <a16:colId xmlns:a16="http://schemas.microsoft.com/office/drawing/2014/main" val="20004"/>
                    </a:ext>
                  </a:extLst>
                </a:gridCol>
                <a:gridCol w="757237">
                  <a:extLst>
                    <a:ext uri="{9D8B030D-6E8A-4147-A177-3AD203B41FA5}">
                      <a16:colId xmlns:a16="http://schemas.microsoft.com/office/drawing/2014/main" val="20005"/>
                    </a:ext>
                  </a:extLst>
                </a:gridCol>
                <a:gridCol w="758825">
                  <a:extLst>
                    <a:ext uri="{9D8B030D-6E8A-4147-A177-3AD203B41FA5}">
                      <a16:colId xmlns:a16="http://schemas.microsoft.com/office/drawing/2014/main" val="20006"/>
                    </a:ext>
                  </a:extLst>
                </a:gridCol>
              </a:tblGrid>
              <a:tr h="9445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rgbClr val="FF0000"/>
                          </a:solidFill>
                          <a:effectLst/>
                          <a:latin typeface="宋体" panose="02010600030101010101" pitchFamily="2" charset="-122"/>
                          <a:ea typeface="楷体_GB2312" pitchFamily="49" charset="-122"/>
                        </a:rPr>
                        <a:t>每人销售    件数</a:t>
                      </a: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1800</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510</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250</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210</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150</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120</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rgbClr val="FF0000"/>
                          </a:solidFill>
                          <a:effectLst/>
                          <a:latin typeface="宋体" panose="02010600030101010101" pitchFamily="2" charset="-122"/>
                          <a:ea typeface="楷体_GB2312" pitchFamily="49" charset="-122"/>
                        </a:rPr>
                        <a:t>人数</a:t>
                      </a: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1</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1</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3</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5</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3</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FF0000"/>
                          </a:solidFill>
                          <a:effectLst/>
                          <a:latin typeface="宋体" panose="02010600030101010101" pitchFamily="2" charset="-122"/>
                          <a:ea typeface="楷体_GB2312" pitchFamily="49" charset="-122"/>
                        </a:rPr>
                        <a:t>2</a:t>
                      </a: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1293" name="Text Box 29"/>
          <p:cNvSpPr txBox="1">
            <a:spLocks noChangeArrowheads="1"/>
          </p:cNvSpPr>
          <p:nvPr/>
        </p:nvSpPr>
        <p:spPr bwMode="auto">
          <a:xfrm>
            <a:off x="395288" y="3933056"/>
            <a:ext cx="842486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latin typeface="宋体" panose="02010600030101010101" pitchFamily="2" charset="-122"/>
              </a:rPr>
              <a:t>(1)</a:t>
            </a:r>
            <a:r>
              <a:rPr lang="zh-CN" altLang="en-US" sz="2800" b="1" dirty="0">
                <a:latin typeface="宋体" panose="02010600030101010101" pitchFamily="2" charset="-122"/>
              </a:rPr>
              <a:t>求这</a:t>
            </a:r>
            <a:r>
              <a:rPr lang="en-US" altLang="zh-CN" sz="2800" b="1" dirty="0">
                <a:latin typeface="宋体" panose="02010600030101010101" pitchFamily="2" charset="-122"/>
              </a:rPr>
              <a:t>15</a:t>
            </a:r>
            <a:r>
              <a:rPr lang="zh-CN" altLang="en-US" sz="2800" b="1" dirty="0">
                <a:latin typeface="宋体" panose="02010600030101010101" pitchFamily="2" charset="-122"/>
              </a:rPr>
              <a:t>位销售人员月的销售量的平均数、众数；</a:t>
            </a:r>
          </a:p>
          <a:p>
            <a:r>
              <a:rPr lang="en-US" altLang="zh-CN" sz="2800" b="1" dirty="0">
                <a:latin typeface="宋体" panose="02010600030101010101" pitchFamily="2" charset="-122"/>
              </a:rPr>
              <a:t>(2)</a:t>
            </a:r>
            <a:r>
              <a:rPr lang="zh-CN" altLang="en-US" sz="2800" b="1" dirty="0">
                <a:latin typeface="宋体" panose="02010600030101010101" pitchFamily="2" charset="-122"/>
              </a:rPr>
              <a:t>假设销售部负责人把每位销售人员的月销售额定为</a:t>
            </a:r>
            <a:r>
              <a:rPr lang="en-US" altLang="zh-CN" sz="2800" b="1" dirty="0">
                <a:latin typeface="宋体" panose="02010600030101010101" pitchFamily="2" charset="-122"/>
              </a:rPr>
              <a:t>320</a:t>
            </a:r>
            <a:r>
              <a:rPr lang="zh-CN" altLang="en-US" sz="2800" b="1" dirty="0">
                <a:latin typeface="宋体" panose="02010600030101010101" pitchFamily="2" charset="-122"/>
              </a:rPr>
              <a:t>件，你认为是否合理，为什么？如不合理，请你制定一个比较合理的销售额，并说明理由。</a:t>
            </a:r>
          </a:p>
        </p:txBody>
      </p:sp>
    </p:spTree>
  </p:cSld>
  <p:clrMapOvr>
    <a:masterClrMapping/>
  </p:clrMapOvr>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1055</Words>
  <Application>Microsoft Office PowerPoint</Application>
  <PresentationFormat>全屏显示(4:3)</PresentationFormat>
  <Paragraphs>166</Paragraphs>
  <Slides>11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汉仪大宋简</vt:lpstr>
      <vt:lpstr>楷体_GB2312</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2022-01-04T00:37:29Z</dcterms:created>
  <dcterms:modified xsi:type="dcterms:W3CDTF">2023-01-16T15:04:19Z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0008009803000000000001024120</vt:lpwstr>
  </property>
  <property fmtid="{D5CDD505-2E9C-101B-9397-08002B2CF9AE}" pid="3" name="KSOProductBuildVer">
    <vt:lpwstr>2052-11.1.0.11194</vt:lpwstr>
  </property>
  <property fmtid="{D5CDD505-2E9C-101B-9397-08002B2CF9AE}" pid="4" name="ICV">
    <vt:lpwstr>12FE69C80A1D4302A4F9C48DEE369782</vt:lpwstr>
  </property>
  <property fmtid="{A09F084E-AD41-489F-8076-AA5BE3082BCA}" pid="100">
    <vt:ui4>5</vt:ui4>
  </property>
  <property fmtid="{64440492-4C8B-11D1-8B70-080036B11A03}" pid="11">
    <vt:lpwstr>www.2ppt.com-爱PPT提供资源下载</vt:lpwstr>
  </property>
</Properties>
</file>