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9" r:id="rId2"/>
    <p:sldId id="260" r:id="rId3"/>
    <p:sldId id="263" r:id="rId4"/>
    <p:sldId id="264" r:id="rId5"/>
    <p:sldId id="306" r:id="rId6"/>
    <p:sldId id="324" r:id="rId7"/>
    <p:sldId id="325" r:id="rId8"/>
    <p:sldId id="308" r:id="rId9"/>
    <p:sldId id="327" r:id="rId10"/>
    <p:sldId id="328" r:id="rId11"/>
    <p:sldId id="326" r:id="rId12"/>
    <p:sldId id="283" r:id="rId13"/>
    <p:sldId id="331" r:id="rId14"/>
    <p:sldId id="329" r:id="rId15"/>
    <p:sldId id="330" r:id="rId16"/>
    <p:sldId id="270" r:id="rId17"/>
    <p:sldId id="323" r:id="rId18"/>
    <p:sldId id="333" r:id="rId19"/>
    <p:sldId id="332" r:id="rId20"/>
    <p:sldId id="334" r:id="rId21"/>
    <p:sldId id="271" r:id="rId2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83" autoAdjust="0"/>
    <p:restoredTop sz="94660"/>
  </p:normalViewPr>
  <p:slideViewPr>
    <p:cSldViewPr snapToGrid="0">
      <p:cViewPr>
        <p:scale>
          <a:sx n="100" d="100"/>
          <a:sy n="100" d="100"/>
        </p:scale>
        <p:origin x="-37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83CD4-8B40-431F-8C6C-60CEB324BDA9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E9B60-670C-4563-B4AE-677A4AAA14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kumimoji="0"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 panose="05000000000000000000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 panose="05000000000000000000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 panose="05000000000000000000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 panose="05000000000000000000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t>1/16/2023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anose="05000000000000000000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anose="02070309020205020404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2158807"/>
            <a:ext cx="9144000" cy="161582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6600" dirty="0" smtClean="0">
                <a:latin typeface="微软雅黑" panose="020B0503020204020204" charset="-122"/>
                <a:ea typeface="微软雅黑" panose="020B0503020204020204" charset="-122"/>
              </a:rPr>
              <a:t>Move Your Body</a:t>
            </a:r>
          </a:p>
        </p:txBody>
      </p:sp>
      <p:sp>
        <p:nvSpPr>
          <p:cNvPr id="12" name="文本框 5"/>
          <p:cNvSpPr txBox="1"/>
          <p:nvPr/>
        </p:nvSpPr>
        <p:spPr>
          <a:xfrm>
            <a:off x="1146952" y="625288"/>
            <a:ext cx="67205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Unit 7</a:t>
            </a:r>
            <a:r>
              <a:rPr lang="zh-CN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Sports and Good Health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3" y="564004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4701" y="1190423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weight 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重量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29236" y="2115522"/>
            <a:ext cx="8186057" cy="1134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/>
              <a:t> And he is putting on </a:t>
            </a:r>
            <a:r>
              <a:rPr lang="en-US" altLang="zh-CN" sz="2400" b="1" i="1" dirty="0" smtClean="0"/>
              <a:t>weight</a:t>
            </a:r>
            <a:r>
              <a:rPr lang="en-US" altLang="zh-CN" sz="24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并且他的体重正在增加。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652953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Move Your Body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50423" y="4025320"/>
            <a:ext cx="8041772" cy="168860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b="1" dirty="0" smtClean="0"/>
              <a:t>weight</a:t>
            </a:r>
            <a:r>
              <a:rPr lang="zh-CN" altLang="en-US" sz="2400" b="1" dirty="0" smtClean="0"/>
              <a:t>是</a:t>
            </a:r>
            <a:r>
              <a:rPr lang="en-US" altLang="zh-CN" sz="2400" b="1" dirty="0" smtClean="0"/>
              <a:t>________</a:t>
            </a:r>
            <a:r>
              <a:rPr lang="zh-CN" altLang="en-US" sz="2400" b="1" dirty="0" smtClean="0"/>
              <a:t>名词， 意为“重量”， 常见搭配：</a:t>
            </a:r>
            <a:r>
              <a:rPr lang="en-US" altLang="zh-CN" sz="2400" b="1" dirty="0" smtClean="0"/>
              <a:t>put on weight </a:t>
            </a:r>
            <a:r>
              <a:rPr lang="zh-CN" altLang="en-US" sz="2400" b="1" dirty="0" smtClean="0"/>
              <a:t>体重增加；</a:t>
            </a:r>
            <a:r>
              <a:rPr lang="en-US" altLang="zh-CN" sz="2400" b="1" dirty="0" smtClean="0"/>
              <a:t>lose weight </a:t>
            </a:r>
            <a:r>
              <a:rPr lang="zh-CN" altLang="en-US" sz="2400" b="1" dirty="0" smtClean="0"/>
              <a:t>减肥；</a:t>
            </a:r>
            <a:r>
              <a:rPr lang="en-US" altLang="zh-CN" sz="2400" b="1" dirty="0" smtClean="0"/>
              <a:t>the weight of ……</a:t>
            </a:r>
            <a:r>
              <a:rPr lang="zh-CN" altLang="en-US" sz="2400" b="1" dirty="0" smtClean="0"/>
              <a:t>的重量。</a:t>
            </a:r>
          </a:p>
        </p:txBody>
      </p:sp>
      <p:sp>
        <p:nvSpPr>
          <p:cNvPr id="17" name="矩形 16"/>
          <p:cNvSpPr/>
          <p:nvPr/>
        </p:nvSpPr>
        <p:spPr>
          <a:xfrm>
            <a:off x="2635608" y="4044434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不可数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97779" y="1999286"/>
            <a:ext cx="8312834" cy="168860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b="1" dirty="0" smtClean="0"/>
              <a:t>weight</a:t>
            </a:r>
            <a:r>
              <a:rPr lang="zh-CN" altLang="en-US" sz="2400" b="1" dirty="0" smtClean="0"/>
              <a:t>的动词形式为</a:t>
            </a:r>
            <a:r>
              <a:rPr lang="en-US" altLang="zh-CN" sz="2400" b="1" dirty="0" smtClean="0"/>
              <a:t>weigh</a:t>
            </a:r>
            <a:r>
              <a:rPr lang="zh-CN" altLang="en-US" sz="2400" b="1" dirty="0" smtClean="0"/>
              <a:t>，意为“称</a:t>
            </a:r>
            <a:r>
              <a:rPr lang="en-US" altLang="zh-CN" sz="2400" b="1" dirty="0" smtClean="0"/>
              <a:t>……</a:t>
            </a:r>
            <a:r>
              <a:rPr lang="zh-CN" altLang="en-US" sz="2400" b="1" dirty="0" smtClean="0"/>
              <a:t>的重量”，其后直接接表示人或物体的名词或代词；还可表示“有</a:t>
            </a:r>
            <a:r>
              <a:rPr lang="en-US" altLang="zh-CN" sz="2400" b="1" dirty="0" smtClean="0"/>
              <a:t>……</a:t>
            </a:r>
            <a:r>
              <a:rPr lang="zh-CN" altLang="en-US" sz="2400" b="1" dirty="0" smtClean="0"/>
              <a:t>重”，后接表示重量的词。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652953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Move Your Body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6735" y="1689324"/>
            <a:ext cx="84603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(1)</a:t>
            </a:r>
            <a:r>
              <a:rPr lang="zh-CN" altLang="en-US" sz="3000" b="1" dirty="0" smtClean="0"/>
              <a:t>根据汉语意思完成句子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为什么你的体重增加了？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Why did you ________ ________ ________</a:t>
            </a:r>
            <a:r>
              <a:rPr lang="zh-CN" altLang="en-US" sz="3000" b="1" dirty="0" smtClean="0"/>
              <a:t>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(2)</a:t>
            </a:r>
            <a:r>
              <a:rPr lang="zh-CN" altLang="en-US" sz="3000" b="1" dirty="0" smtClean="0"/>
              <a:t>改为同义句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How heavy is the baby?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What's the ________ ________ the baby?</a:t>
            </a:r>
          </a:p>
        </p:txBody>
      </p:sp>
      <p:sp>
        <p:nvSpPr>
          <p:cNvPr id="5" name="Rectangle 5"/>
          <p:cNvSpPr/>
          <p:nvPr/>
        </p:nvSpPr>
        <p:spPr>
          <a:xfrm>
            <a:off x="652953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Move Your Body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390095" y="3272579"/>
            <a:ext cx="40591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put                on             weight</a:t>
            </a:r>
          </a:p>
        </p:txBody>
      </p:sp>
      <p:sp>
        <p:nvSpPr>
          <p:cNvPr id="8" name="矩形 7"/>
          <p:cNvSpPr/>
          <p:nvPr/>
        </p:nvSpPr>
        <p:spPr>
          <a:xfrm>
            <a:off x="1988065" y="5322097"/>
            <a:ext cx="22365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weight            of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4701" y="1190423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lucky adj.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幸运的；侥幸的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29236" y="2115522"/>
            <a:ext cx="8186057" cy="1308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b="1" dirty="0" smtClean="0"/>
              <a:t> But I feel really </a:t>
            </a:r>
            <a:r>
              <a:rPr lang="en-US" altLang="zh-CN" sz="2800" b="1" i="1" dirty="0" smtClean="0"/>
              <a:t>lucky</a:t>
            </a:r>
            <a:r>
              <a:rPr lang="en-US" altLang="zh-CN" sz="2800" b="1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/>
              <a:t>但是我感到很幸运。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652953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Move Your Body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450423" y="4054667"/>
            <a:ext cx="8041772" cy="113460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b="1" dirty="0" smtClean="0"/>
              <a:t>lucky</a:t>
            </a:r>
            <a:r>
              <a:rPr lang="zh-CN" altLang="en-US" sz="2400" b="1" dirty="0" smtClean="0"/>
              <a:t>为形容词，是由名词</a:t>
            </a:r>
            <a:r>
              <a:rPr lang="en-US" altLang="zh-CN" sz="2400" b="1" dirty="0" smtClean="0"/>
              <a:t>________</a:t>
            </a:r>
            <a:r>
              <a:rPr lang="zh-CN" altLang="en-US" sz="2400" b="1" dirty="0" smtClean="0"/>
              <a:t>和后缀</a:t>
            </a:r>
            <a:r>
              <a:rPr lang="en-US" altLang="zh-CN" sz="2400" b="1" dirty="0" smtClean="0"/>
              <a:t>________</a:t>
            </a:r>
            <a:r>
              <a:rPr lang="zh-CN" altLang="en-US" sz="2400" b="1" dirty="0" smtClean="0"/>
              <a:t>构成的，在句中可作表语或定语。</a:t>
            </a:r>
          </a:p>
        </p:txBody>
      </p:sp>
      <p:sp>
        <p:nvSpPr>
          <p:cNvPr id="9" name="矩形 8"/>
          <p:cNvSpPr/>
          <p:nvPr/>
        </p:nvSpPr>
        <p:spPr>
          <a:xfrm>
            <a:off x="4953138" y="4139029"/>
            <a:ext cx="3134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luck                             ­y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12066" y="1276934"/>
            <a:ext cx="8312834" cy="5806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b="1" dirty="0" smtClean="0"/>
              <a:t>lucky</a:t>
            </a:r>
            <a:r>
              <a:rPr lang="zh-CN" altLang="en-US" sz="2400" b="1" dirty="0" smtClean="0"/>
              <a:t>变形记：</a:t>
            </a:r>
          </a:p>
        </p:txBody>
      </p:sp>
      <p:sp>
        <p:nvSpPr>
          <p:cNvPr id="3" name="Rectangle 5"/>
          <p:cNvSpPr/>
          <p:nvPr/>
        </p:nvSpPr>
        <p:spPr>
          <a:xfrm>
            <a:off x="652953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Move Your Body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1185862" y="2419350"/>
            <a:ext cx="5986463" cy="3912379"/>
            <a:chOff x="1581150" y="2419350"/>
            <a:chExt cx="7981950" cy="3912379"/>
          </a:xfrm>
        </p:grpSpPr>
        <p:sp>
          <p:nvSpPr>
            <p:cNvPr id="5" name="TextBox 4"/>
            <p:cNvSpPr txBox="1"/>
            <p:nvPr/>
          </p:nvSpPr>
          <p:spPr>
            <a:xfrm flipH="1">
              <a:off x="1638301" y="2419350"/>
              <a:ext cx="3314700" cy="58060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b="1" kern="100" dirty="0" smtClean="0">
                  <a:cs typeface="Courier New" panose="02070309020205020404"/>
                </a:rPr>
                <a:t>      luck </a:t>
              </a:r>
              <a:r>
                <a:rPr lang="en-US" altLang="zh-CN" sz="2400" b="1" i="1" kern="100" dirty="0" smtClean="0">
                  <a:cs typeface="Courier New" panose="02070309020205020404"/>
                </a:rPr>
                <a:t>n</a:t>
              </a:r>
              <a:r>
                <a:rPr lang="en-US" altLang="zh-CN" sz="2400" b="1" kern="100" dirty="0" smtClean="0">
                  <a:cs typeface="Courier New" panose="02070309020205020404"/>
                </a:rPr>
                <a:t>. </a:t>
              </a:r>
              <a:r>
                <a:rPr lang="zh-CN" altLang="zh-CN" sz="2400" b="1" kern="100" dirty="0" smtClean="0">
                  <a:cs typeface="Times New Roman" panose="02020603050405020304"/>
                </a:rPr>
                <a:t>运气</a:t>
              </a:r>
              <a:endParaRPr lang="zh-CN" altLang="en-US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38301" y="3733800"/>
              <a:ext cx="3333750" cy="58060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b="1" kern="100" dirty="0" smtClean="0">
                  <a:cs typeface="Courier New" panose="02070309020205020404"/>
                </a:rPr>
                <a:t>lucky </a:t>
              </a:r>
              <a:r>
                <a:rPr lang="en-US" altLang="zh-CN" sz="2400" b="1" i="1" kern="100" dirty="0" smtClean="0">
                  <a:cs typeface="Courier New" panose="02070309020205020404"/>
                </a:rPr>
                <a:t>adj</a:t>
              </a:r>
              <a:r>
                <a:rPr lang="en-US" altLang="zh-CN" sz="2400" b="1" kern="100" dirty="0" smtClean="0">
                  <a:cs typeface="Courier New" panose="02070309020205020404"/>
                </a:rPr>
                <a:t>. </a:t>
              </a:r>
              <a:r>
                <a:rPr lang="zh-CN" altLang="zh-CN" sz="2400" b="1" kern="100" dirty="0" smtClean="0">
                  <a:cs typeface="Times New Roman" panose="02020603050405020304"/>
                </a:rPr>
                <a:t>幸运的</a:t>
              </a:r>
              <a:endParaRPr lang="zh-CN" alt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81150" y="5143500"/>
              <a:ext cx="3429000" cy="113460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b="1" kern="100" dirty="0" smtClean="0">
                  <a:cs typeface="Courier New" panose="02070309020205020404"/>
                </a:rPr>
                <a:t>luckily </a:t>
              </a:r>
              <a:r>
                <a:rPr lang="en-US" altLang="zh-CN" sz="2400" b="1" i="1" kern="100" dirty="0" smtClean="0">
                  <a:cs typeface="Courier New" panose="02070309020205020404"/>
                </a:rPr>
                <a:t>ad</a:t>
              </a:r>
              <a:r>
                <a:rPr lang="en-US" altLang="zh-CN" sz="2400" b="1" i="1" kern="100" dirty="0" smtClean="0">
                  <a:latin typeface="Book Antiqua" panose="02040602050305030304"/>
                  <a:cs typeface="Times New Roman" panose="02020603050405020304"/>
                </a:rPr>
                <a:t>v</a:t>
              </a:r>
              <a:r>
                <a:rPr lang="en-US" altLang="zh-CN" sz="2400" b="1" kern="100" dirty="0" smtClean="0">
                  <a:cs typeface="Courier New" panose="02070309020205020404"/>
                </a:rPr>
                <a:t>. </a:t>
              </a:r>
              <a:r>
                <a:rPr lang="zh-CN" altLang="zh-CN" sz="2400" b="1" kern="100" dirty="0" smtClean="0">
                  <a:cs typeface="Times New Roman" panose="02020603050405020304"/>
                </a:rPr>
                <a:t>幸运地</a:t>
              </a:r>
              <a:endParaRPr lang="zh-CN" alt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810250" y="3714750"/>
              <a:ext cx="3676650" cy="57708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b="1" kern="100" dirty="0" smtClean="0">
                  <a:cs typeface="Courier New" panose="02070309020205020404"/>
                </a:rPr>
                <a:t>unlucky </a:t>
              </a:r>
              <a:r>
                <a:rPr lang="en-US" altLang="zh-CN" sz="2400" b="1" i="1" kern="100" dirty="0" smtClean="0">
                  <a:cs typeface="Courier New" panose="02070309020205020404"/>
                </a:rPr>
                <a:t>adj</a:t>
              </a:r>
              <a:r>
                <a:rPr lang="en-US" altLang="zh-CN" sz="2400" b="1" kern="100" dirty="0" smtClean="0">
                  <a:cs typeface="Courier New" panose="02070309020205020404"/>
                </a:rPr>
                <a:t>. </a:t>
              </a:r>
              <a:r>
                <a:rPr lang="zh-CN" altLang="zh-CN" sz="2400" b="1" kern="100" dirty="0" smtClean="0">
                  <a:cs typeface="Times New Roman" panose="02020603050405020304"/>
                </a:rPr>
                <a:t>不幸的</a:t>
              </a:r>
              <a:endParaRPr lang="zh-CN" altLang="zh-CN" sz="2400" b="1" kern="100" dirty="0" smtClean="0">
                <a:latin typeface="宋体" panose="02010600030101010101" pitchFamily="2" charset="-122"/>
                <a:cs typeface="Courier New" panose="02070309020205020404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10250" y="5200650"/>
              <a:ext cx="3752850" cy="113107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b="1" kern="100" dirty="0" smtClean="0">
                  <a:cs typeface="Courier New" panose="02070309020205020404"/>
                </a:rPr>
                <a:t>unluckily </a:t>
              </a:r>
              <a:r>
                <a:rPr lang="en-US" altLang="zh-CN" sz="2400" b="1" i="1" kern="100" dirty="0" smtClean="0">
                  <a:cs typeface="Courier New" panose="02070309020205020404"/>
                </a:rPr>
                <a:t>ad</a:t>
              </a:r>
              <a:r>
                <a:rPr lang="en-US" altLang="zh-CN" sz="2400" b="1" i="1" kern="100" dirty="0" smtClean="0">
                  <a:latin typeface="Book Antiqua" panose="02040602050305030304"/>
                  <a:cs typeface="Times New Roman" panose="02020603050405020304"/>
                </a:rPr>
                <a:t>v</a:t>
              </a:r>
              <a:r>
                <a:rPr lang="en-US" altLang="zh-CN" sz="2400" b="1" kern="100" dirty="0" smtClean="0">
                  <a:cs typeface="Courier New" panose="02070309020205020404"/>
                </a:rPr>
                <a:t>. </a:t>
              </a:r>
              <a:r>
                <a:rPr lang="zh-CN" altLang="zh-CN" sz="2400" b="1" kern="100" dirty="0" smtClean="0">
                  <a:cs typeface="Times New Roman" panose="02020603050405020304"/>
                </a:rPr>
                <a:t>不幸地</a:t>
              </a:r>
              <a:endParaRPr lang="zh-CN" altLang="zh-CN" sz="2400" b="1" kern="100" dirty="0" smtClean="0">
                <a:latin typeface="宋体" panose="02010600030101010101" pitchFamily="2" charset="-122"/>
                <a:cs typeface="Courier New" panose="02070309020205020404"/>
              </a:endParaRPr>
            </a:p>
          </p:txBody>
        </p:sp>
        <p:cxnSp>
          <p:nvCxnSpPr>
            <p:cNvPr id="12" name="直接箭头连接符 11"/>
            <p:cNvCxnSpPr/>
            <p:nvPr/>
          </p:nvCxnSpPr>
          <p:spPr>
            <a:xfrm flipV="1">
              <a:off x="3200400" y="3257550"/>
              <a:ext cx="0" cy="40005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/>
            <p:nvPr/>
          </p:nvCxnSpPr>
          <p:spPr>
            <a:xfrm>
              <a:off x="3200400" y="4667250"/>
              <a:ext cx="0" cy="40005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/>
            <p:cNvCxnSpPr/>
            <p:nvPr/>
          </p:nvCxnSpPr>
          <p:spPr>
            <a:xfrm>
              <a:off x="5029200" y="4133850"/>
              <a:ext cx="4191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箭头连接符 22"/>
            <p:cNvCxnSpPr/>
            <p:nvPr/>
          </p:nvCxnSpPr>
          <p:spPr>
            <a:xfrm>
              <a:off x="5048250" y="5562600"/>
              <a:ext cx="4191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4012" y="1489298"/>
            <a:ext cx="8460398" cy="2796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3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(1)We were so ______ (luck)to meet such a kind woman just now.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(2)There was a big fire yesterday. ________</a:t>
            </a:r>
            <a:r>
              <a:rPr lang="zh-CN" altLang="en-US" sz="2400" b="1" dirty="0" smtClean="0"/>
              <a:t>， </a:t>
            </a:r>
            <a:r>
              <a:rPr lang="en-US" altLang="zh-CN" sz="2400" b="1" dirty="0" smtClean="0"/>
              <a:t>no one was hurt.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Luckily</a:t>
            </a:r>
            <a:r>
              <a:rPr lang="zh-CN" altLang="en-US" sz="2400" b="1" dirty="0" smtClean="0"/>
              <a:t>　</a:t>
            </a:r>
            <a:r>
              <a:rPr lang="en-US" altLang="zh-CN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Loudly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Angrily</a:t>
            </a:r>
            <a:r>
              <a:rPr lang="zh-CN" altLang="en-US" sz="2400" b="1" dirty="0" smtClean="0"/>
              <a:t>　</a:t>
            </a:r>
            <a:r>
              <a:rPr lang="en-US" altLang="zh-CN" sz="2400" b="1" dirty="0" smtClean="0"/>
              <a:t>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Badly</a:t>
            </a:r>
          </a:p>
        </p:txBody>
      </p:sp>
      <p:sp>
        <p:nvSpPr>
          <p:cNvPr id="7" name="矩形 6"/>
          <p:cNvSpPr/>
          <p:nvPr/>
        </p:nvSpPr>
        <p:spPr>
          <a:xfrm flipH="1">
            <a:off x="5012767" y="2396074"/>
            <a:ext cx="3111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Rectangle 5"/>
          <p:cNvSpPr/>
          <p:nvPr/>
        </p:nvSpPr>
        <p:spPr>
          <a:xfrm>
            <a:off x="652953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Move Your Body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72091" y="1716721"/>
            <a:ext cx="902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lucky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2953" y="1672853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23820" y="1547380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0967" y="1968016"/>
            <a:ext cx="83602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 is not active any more.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蒂姆不再活跃了。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81461" y="3506581"/>
            <a:ext cx="7905302" cy="224260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b="1" dirty="0" smtClean="0"/>
              <a:t>not…any more</a:t>
            </a:r>
            <a:r>
              <a:rPr lang="zh-CN" altLang="en-US" sz="2400" b="1" dirty="0" smtClean="0"/>
              <a:t>意为“</a:t>
            </a:r>
            <a:r>
              <a:rPr lang="en-US" altLang="zh-CN" sz="2400" b="1" dirty="0" smtClean="0"/>
              <a:t>____________”</a:t>
            </a:r>
            <a:r>
              <a:rPr lang="zh-CN" altLang="en-US" sz="2400" b="1" dirty="0" smtClean="0"/>
              <a:t>，相当于</a:t>
            </a:r>
            <a:r>
              <a:rPr lang="en-US" altLang="zh-CN" sz="2400" b="1" dirty="0" smtClean="0"/>
              <a:t>no more, not</a:t>
            </a:r>
            <a:r>
              <a:rPr lang="zh-CN" altLang="en-US" sz="2400" b="1" dirty="0" smtClean="0"/>
              <a:t>常和句子中的系动词、助动词、情态动词等缩写在一起。</a:t>
            </a:r>
            <a:r>
              <a:rPr lang="en-US" altLang="zh-CN" sz="2400" b="1" dirty="0" smtClean="0"/>
              <a:t>not…any more</a:t>
            </a:r>
            <a:r>
              <a:rPr lang="zh-CN" altLang="en-US" sz="2400" b="1" dirty="0" smtClean="0"/>
              <a:t>修饰短暂性动词，指数量或程度上的“不再”增加。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652953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Move Your Body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56525" y="3445344"/>
            <a:ext cx="1418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不再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……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427937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85228" y="1585411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951881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3726" y="2430830"/>
            <a:ext cx="7899888" cy="2794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1．用no </a:t>
            </a:r>
            <a:r>
              <a:rPr lang="en-US" altLang="en-US" sz="2400" b="1" dirty="0" err="1" smtClean="0"/>
              <a:t>more或not</a:t>
            </a:r>
            <a:r>
              <a:rPr lang="en-US" altLang="en-US" sz="2400" b="1" dirty="0" smtClean="0"/>
              <a:t>…any </a:t>
            </a:r>
            <a:r>
              <a:rPr lang="en-US" altLang="en-US" sz="2400" b="1" dirty="0" err="1" smtClean="0"/>
              <a:t>more填空</a:t>
            </a:r>
            <a:endParaRPr lang="en-US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(1)The baby  ________ cry ________ after he saw his mother.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(2)Deng </a:t>
            </a:r>
            <a:r>
              <a:rPr lang="en-US" altLang="en-US" sz="2400" b="1" dirty="0" err="1" smtClean="0"/>
              <a:t>Fei</a:t>
            </a:r>
            <a:r>
              <a:rPr lang="en-US" altLang="en-US" sz="2400" b="1" dirty="0" smtClean="0"/>
              <a:t> is absent from school for a long time. He is ________ a student now.</a:t>
            </a:r>
          </a:p>
        </p:txBody>
      </p:sp>
      <p:sp>
        <p:nvSpPr>
          <p:cNvPr id="7" name="Rectangle 5"/>
          <p:cNvSpPr/>
          <p:nvPr/>
        </p:nvSpPr>
        <p:spPr>
          <a:xfrm>
            <a:off x="652953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Move Your Body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256579" y="3019675"/>
            <a:ext cx="3030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didn't            any more</a:t>
            </a:r>
          </a:p>
        </p:txBody>
      </p:sp>
      <p:sp>
        <p:nvSpPr>
          <p:cNvPr id="10" name="矩形 9"/>
          <p:cNvSpPr/>
          <p:nvPr/>
        </p:nvSpPr>
        <p:spPr>
          <a:xfrm>
            <a:off x="708274" y="4740417"/>
            <a:ext cx="1264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no more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9001" y="1495223"/>
            <a:ext cx="8327572" cy="1954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watches too much TV and plays too many computer games. </a:t>
            </a:r>
          </a:p>
          <a:p>
            <a:pPr lvl="0"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他看太多的电视并且玩太多的电脑游戏。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652953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Move Your Body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/>
        </p:nvSpPr>
        <p:spPr>
          <a:xfrm>
            <a:off x="652953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Move Your Body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64710" y="1196574"/>
            <a:ext cx="8041772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>
                <a:solidFill>
                  <a:srgbClr val="FFC000"/>
                </a:solidFill>
              </a:rPr>
              <a:t> </a:t>
            </a:r>
            <a:r>
              <a:rPr lang="en-US" altLang="zh-CN" sz="3000" b="1" dirty="0" smtClean="0"/>
              <a:t>too many, too much</a:t>
            </a:r>
            <a:r>
              <a:rPr lang="zh-CN" altLang="en-US" sz="3000" b="1" dirty="0" smtClean="0"/>
              <a:t>与</a:t>
            </a:r>
            <a:r>
              <a:rPr lang="en-US" altLang="zh-CN" sz="3000" b="1" dirty="0" smtClean="0"/>
              <a:t>much too</a:t>
            </a:r>
            <a:endParaRPr lang="zh-CN" altLang="en-US" sz="3000" b="1" dirty="0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814388" y="2400299"/>
          <a:ext cx="6886576" cy="3105150"/>
        </p:xfrm>
        <a:graphic>
          <a:graphicData uri="http://schemas.openxmlformats.org/drawingml/2006/table">
            <a:tbl>
              <a:tblPr/>
              <a:tblGrid>
                <a:gridCol w="16528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3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350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too many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太多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4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修饰复数可数名词。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0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too much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太多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4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修饰不可数名词。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50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>
                          <a:latin typeface="Times New Roman" panose="02020603050405020304"/>
                          <a:cs typeface="Courier New" panose="02070309020205020404"/>
                        </a:rPr>
                        <a:t>much too</a:t>
                      </a:r>
                      <a:endParaRPr lang="zh-CN" sz="24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太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……”</a:t>
                      </a:r>
                      <a:r>
                        <a:rPr lang="zh-CN" sz="24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4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修饰形容词和副词。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99128" y="2093547"/>
          <a:ext cx="6233036" cy="2815527"/>
        </p:xfrm>
        <a:graphic>
          <a:graphicData uri="http://schemas.openxmlformats.org/drawingml/2006/table">
            <a:tbl>
              <a:tblPr/>
              <a:tblGrid>
                <a:gridCol w="498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4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9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1. 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重量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weɪt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2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．空气；天空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eə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3.    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边；侧边 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[</a:t>
                      </a:r>
                      <a:r>
                        <a:rPr lang="en-US" altLang="zh-CN" sz="2400" b="0" kern="1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saɪd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] n. 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4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luck  n</a:t>
                      </a:r>
                      <a:r>
                        <a:rPr lang="zh-CN" altLang="en-US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．→</a:t>
                      </a:r>
                      <a:r>
                        <a:rPr lang="en-US" altLang="zh-CN" sz="2400" b="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/>
                        </a:rPr>
                        <a:t>adj.________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矩形 16"/>
          <p:cNvSpPr/>
          <p:nvPr/>
        </p:nvSpPr>
        <p:spPr>
          <a:xfrm>
            <a:off x="3719203" y="2344013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weight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652953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Move Your Body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3"/>
          <p:cNvSpPr txBox="1"/>
          <p:nvPr/>
        </p:nvSpPr>
        <p:spPr>
          <a:xfrm>
            <a:off x="652953" y="1466822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课前自主预习</a:t>
            </a:r>
            <a:endParaRPr lang="zh-CN" alt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501071" y="3033752"/>
            <a:ext cx="631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air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406488" y="3743201"/>
            <a:ext cx="774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side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862567" y="4373820"/>
            <a:ext cx="979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lucky 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40641" y="1606441"/>
            <a:ext cx="8312834" cy="33505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/>
              <a:t>There are too many mistakes in this essay.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/>
              <a:t>这篇文章错误太多。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/>
              <a:t>There is too much traffic on the road.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/>
              <a:t>路上交通很拥挤。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/>
              <a:t>The other one is much too expensive.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/>
              <a:t>另一个太贵了。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652953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Move Your Body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6239" y="1657047"/>
            <a:ext cx="81966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2017•</a:t>
            </a:r>
            <a:r>
              <a:rPr lang="zh-CN" altLang="en-US" sz="2400" b="1" dirty="0" smtClean="0"/>
              <a:t>乌鲁木齐   </a:t>
            </a:r>
            <a:r>
              <a:rPr lang="en-US" altLang="zh-CN" sz="2400" b="1" dirty="0" smtClean="0"/>
              <a:t>_________ teenagers are becoming the “</a:t>
            </a:r>
            <a:r>
              <a:rPr lang="en-US" altLang="zh-CN" sz="2400" b="1" dirty="0" err="1" smtClean="0"/>
              <a:t>Heads­down</a:t>
            </a:r>
            <a:r>
              <a:rPr lang="en-US" altLang="zh-CN" sz="2400" b="1" dirty="0" smtClean="0"/>
              <a:t> Tribe (</a:t>
            </a:r>
            <a:r>
              <a:rPr lang="zh-CN" altLang="en-US" sz="2400" b="1" dirty="0" smtClean="0"/>
              <a:t>低头族</a:t>
            </a:r>
            <a:r>
              <a:rPr lang="en-US" altLang="zh-CN" sz="2400" b="1" dirty="0" smtClean="0"/>
              <a:t>)”.  It's ________ bad.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Too many; much too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Too much; much too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Much too; too much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Too many; too much </a:t>
            </a:r>
          </a:p>
        </p:txBody>
      </p:sp>
      <p:sp>
        <p:nvSpPr>
          <p:cNvPr id="5" name="Rectangle 5"/>
          <p:cNvSpPr/>
          <p:nvPr/>
        </p:nvSpPr>
        <p:spPr>
          <a:xfrm>
            <a:off x="652953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Move Your Body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05187" y="192298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97707" y="1397545"/>
          <a:ext cx="7631906" cy="5004435"/>
        </p:xfrm>
        <a:graphic>
          <a:graphicData uri="http://schemas.openxmlformats.org/drawingml/2006/table">
            <a:tbl>
              <a:tblPr/>
              <a:tblGrid>
                <a:gridCol w="515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2894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0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0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0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担心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……________________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．过去常常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．在阳光下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．出去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   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站在某人一边；支持某人</a:t>
                      </a: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zh-CN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put on weight________________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7．too much________________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023992" y="1654334"/>
            <a:ext cx="21259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worry about…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652953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Move Your Body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378718" y="2363783"/>
            <a:ext cx="1117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used to</a:t>
            </a:r>
          </a:p>
        </p:txBody>
      </p:sp>
      <p:sp>
        <p:nvSpPr>
          <p:cNvPr id="6" name="矩形 5"/>
          <p:cNvSpPr/>
          <p:nvPr/>
        </p:nvSpPr>
        <p:spPr>
          <a:xfrm>
            <a:off x="3307772" y="3041696"/>
            <a:ext cx="15456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 the sun </a:t>
            </a:r>
            <a:endParaRPr lang="zh-CN" alt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82102" y="3703848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get out </a:t>
            </a:r>
          </a:p>
        </p:txBody>
      </p:sp>
      <p:sp>
        <p:nvSpPr>
          <p:cNvPr id="9" name="矩形 8"/>
          <p:cNvSpPr/>
          <p:nvPr/>
        </p:nvSpPr>
        <p:spPr>
          <a:xfrm>
            <a:off x="5022274" y="4413299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on one's side</a:t>
            </a:r>
          </a:p>
        </p:txBody>
      </p:sp>
      <p:sp>
        <p:nvSpPr>
          <p:cNvPr id="10" name="矩形 9"/>
          <p:cNvSpPr/>
          <p:nvPr/>
        </p:nvSpPr>
        <p:spPr>
          <a:xfrm>
            <a:off x="3544249" y="5075448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体重增加；长胖</a:t>
            </a:r>
          </a:p>
        </p:txBody>
      </p:sp>
      <p:sp>
        <p:nvSpPr>
          <p:cNvPr id="11" name="矩形 10"/>
          <p:cNvSpPr/>
          <p:nvPr/>
        </p:nvSpPr>
        <p:spPr>
          <a:xfrm>
            <a:off x="3437837" y="5784900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太多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92427" y="1393881"/>
          <a:ext cx="8179595" cy="5007864"/>
        </p:xfrm>
        <a:graphic>
          <a:graphicData uri="http://schemas.openxmlformats.org/drawingml/2006/table">
            <a:tbl>
              <a:tblPr/>
              <a:tblGrid>
                <a:gridCol w="503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5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538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 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蒂姆不再活跃了。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 is ________ active ________ ________.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2．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他看太多的电视并且玩太多的电脑游戏。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 watches ________ ________ ________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plays ________ ________ ________ ________. 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3．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并且他的体重正在增加。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 he is ________ ________ ________. 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2162644" y="2404821"/>
            <a:ext cx="51548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not                              any              more</a:t>
            </a:r>
          </a:p>
        </p:txBody>
      </p:sp>
      <p:sp>
        <p:nvSpPr>
          <p:cNvPr id="4" name="Rectangle 5"/>
          <p:cNvSpPr/>
          <p:nvPr/>
        </p:nvSpPr>
        <p:spPr>
          <a:xfrm>
            <a:off x="652953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Move Your Body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895747" y="3792189"/>
            <a:ext cx="3753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too             much             TV</a:t>
            </a:r>
          </a:p>
        </p:txBody>
      </p:sp>
      <p:sp>
        <p:nvSpPr>
          <p:cNvPr id="6" name="矩形 5"/>
          <p:cNvSpPr/>
          <p:nvPr/>
        </p:nvSpPr>
        <p:spPr>
          <a:xfrm>
            <a:off x="2422771" y="5825939"/>
            <a:ext cx="4341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putting             on             weight</a:t>
            </a:r>
          </a:p>
        </p:txBody>
      </p:sp>
      <p:sp>
        <p:nvSpPr>
          <p:cNvPr id="7" name="矩形 6"/>
          <p:cNvSpPr/>
          <p:nvPr/>
        </p:nvSpPr>
        <p:spPr>
          <a:xfrm>
            <a:off x="2718378" y="4470106"/>
            <a:ext cx="5719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too              many        computer        games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6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7546" y="1378606"/>
            <a:ext cx="24814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4819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59229" y="2467430"/>
            <a:ext cx="83275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 to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过去常常</a:t>
            </a:r>
            <a:endParaRPr lang="zh-CN" altLang="en-US" sz="3200" b="1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70115" y="3203342"/>
            <a:ext cx="8186057" cy="1134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/>
              <a:t> They </a:t>
            </a:r>
            <a:r>
              <a:rPr lang="en-US" altLang="zh-CN" sz="2400" b="1" i="1" dirty="0" smtClean="0"/>
              <a:t>used to </a:t>
            </a:r>
            <a:r>
              <a:rPr lang="en-US" altLang="zh-CN" sz="2400" b="1" dirty="0" smtClean="0"/>
              <a:t>be very active together.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他们过去在一起的时候很活跃。</a:t>
            </a:r>
            <a:endParaRPr lang="zh-CN" altLang="zh-CN" sz="2400" b="1" dirty="0"/>
          </a:p>
        </p:txBody>
      </p:sp>
      <p:sp>
        <p:nvSpPr>
          <p:cNvPr id="13" name="Rectangle 5"/>
          <p:cNvSpPr/>
          <p:nvPr/>
        </p:nvSpPr>
        <p:spPr>
          <a:xfrm>
            <a:off x="652953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Move Your Body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341542" y="4427552"/>
            <a:ext cx="8312834" cy="224260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>
                <a:solidFill>
                  <a:srgbClr val="FFC000"/>
                </a:solidFill>
              </a:rPr>
              <a:t> </a:t>
            </a:r>
            <a:r>
              <a:rPr lang="en-US" altLang="zh-CN" sz="2400" b="1" dirty="0" smtClean="0"/>
              <a:t>used to do </a:t>
            </a:r>
            <a:r>
              <a:rPr lang="en-US" altLang="zh-CN" sz="2400" b="1" dirty="0" err="1" smtClean="0"/>
              <a:t>sth</a:t>
            </a:r>
            <a:r>
              <a:rPr lang="en-US" altLang="zh-CN" sz="2400" b="1" dirty="0" smtClean="0"/>
              <a:t>.</a:t>
            </a:r>
            <a:r>
              <a:rPr lang="zh-CN" altLang="en-US" sz="2400" b="1" dirty="0" smtClean="0"/>
              <a:t>表示“过去常常做某事”，表示过去经常发生的动作或存在的状态，而现在却不再发生。其中的</a:t>
            </a:r>
            <a:r>
              <a:rPr lang="en-US" altLang="zh-CN" sz="2400" b="1" dirty="0" smtClean="0"/>
              <a:t>to</a:t>
            </a:r>
            <a:r>
              <a:rPr lang="zh-CN" altLang="en-US" sz="2400" b="1" dirty="0" smtClean="0"/>
              <a:t>是不定式符号，不是介词，所以其后接</a:t>
            </a:r>
            <a:r>
              <a:rPr lang="en-US" altLang="zh-CN" sz="2400" b="1" dirty="0" smtClean="0"/>
              <a:t>____________(</a:t>
            </a:r>
            <a:r>
              <a:rPr lang="zh-CN" altLang="en-US" sz="2400" b="1" dirty="0" smtClean="0"/>
              <a:t>动词原形</a:t>
            </a:r>
            <a:r>
              <a:rPr lang="en-US" altLang="zh-CN" sz="2400" b="1" dirty="0" smtClean="0"/>
              <a:t>/</a:t>
            </a:r>
            <a:r>
              <a:rPr lang="zh-CN" altLang="en-US" sz="2400" b="1" dirty="0" smtClean="0"/>
              <a:t>动名词</a:t>
            </a:r>
            <a:r>
              <a:rPr lang="en-US" altLang="zh-CN" sz="2400" b="1" dirty="0" smtClean="0"/>
              <a:t>)</a:t>
            </a:r>
            <a:r>
              <a:rPr lang="zh-CN" altLang="en-US" sz="2400" b="1" dirty="0" smtClean="0"/>
              <a:t>。</a:t>
            </a:r>
          </a:p>
        </p:txBody>
      </p:sp>
      <p:sp>
        <p:nvSpPr>
          <p:cNvPr id="17" name="矩形 16"/>
          <p:cNvSpPr/>
          <p:nvPr/>
        </p:nvSpPr>
        <p:spPr>
          <a:xfrm>
            <a:off x="5708896" y="5543523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动词原形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12066" y="1247417"/>
            <a:ext cx="8312834" cy="6619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8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800" dirty="0" smtClean="0">
                <a:solidFill>
                  <a:srgbClr val="FFC000"/>
                </a:solidFill>
              </a:rPr>
              <a:t> </a:t>
            </a:r>
            <a:r>
              <a:rPr lang="en-US" altLang="zh-CN" sz="2800" b="1" dirty="0" smtClean="0"/>
              <a:t>be used to doing </a:t>
            </a:r>
            <a:r>
              <a:rPr lang="en-US" altLang="zh-CN" sz="2800" b="1" dirty="0" err="1" smtClean="0"/>
              <a:t>sth</a:t>
            </a:r>
            <a:r>
              <a:rPr lang="en-US" altLang="zh-CN" sz="2800" b="1" dirty="0" smtClean="0"/>
              <a:t>.</a:t>
            </a:r>
            <a:r>
              <a:rPr lang="zh-CN" altLang="en-US" sz="2800" b="1" dirty="0" smtClean="0"/>
              <a:t>与</a:t>
            </a:r>
            <a:r>
              <a:rPr lang="en-US" altLang="zh-CN" sz="2800" b="1" dirty="0" smtClean="0"/>
              <a:t>be used to do </a:t>
            </a:r>
            <a:r>
              <a:rPr lang="en-US" altLang="zh-CN" sz="2800" b="1" dirty="0" err="1" smtClean="0"/>
              <a:t>sth</a:t>
            </a:r>
            <a:r>
              <a:rPr lang="en-US" altLang="zh-CN" sz="2800" b="1" dirty="0" smtClean="0"/>
              <a:t>.</a:t>
            </a:r>
            <a:endParaRPr lang="zh-CN" altLang="en-US" sz="2800" b="1" dirty="0" smtClean="0"/>
          </a:p>
        </p:txBody>
      </p:sp>
      <p:sp>
        <p:nvSpPr>
          <p:cNvPr id="3" name="Rectangle 5"/>
          <p:cNvSpPr/>
          <p:nvPr/>
        </p:nvSpPr>
        <p:spPr>
          <a:xfrm>
            <a:off x="652953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Move Your Body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50328" y="2290333"/>
          <a:ext cx="7874876" cy="3464082"/>
        </p:xfrm>
        <a:graphic>
          <a:graphicData uri="http://schemas.openxmlformats.org/drawingml/2006/table">
            <a:tbl>
              <a:tblPr/>
              <a:tblGrid>
                <a:gridCol w="2854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9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320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be used to doing </a:t>
                      </a:r>
                      <a:r>
                        <a:rPr lang="en-US" sz="2400" b="1" kern="100" dirty="0" err="1">
                          <a:latin typeface="Times New Roman" panose="02020603050405020304"/>
                          <a:cs typeface="Courier New" panose="02070309020205020404"/>
                        </a:rPr>
                        <a:t>sth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习惯于做某事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其中的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to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是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词</a:t>
                      </a:r>
                      <a:r>
                        <a:rPr lang="zh-CN" sz="24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后接动词时要用动名词。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20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be used to do </a:t>
                      </a:r>
                      <a:r>
                        <a:rPr lang="en-US" sz="2400" b="1" kern="100" dirty="0" err="1">
                          <a:latin typeface="Times New Roman" panose="02020603050405020304"/>
                          <a:cs typeface="Courier New" panose="02070309020205020404"/>
                        </a:rPr>
                        <a:t>sth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.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表示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被用来做某事</a:t>
                      </a:r>
                      <a:r>
                        <a:rPr lang="en-US" sz="24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是动词</a:t>
                      </a:r>
                      <a:r>
                        <a:rPr lang="en-US" sz="2400" b="1" kern="100" dirty="0">
                          <a:latin typeface="Times New Roman" panose="02020603050405020304"/>
                          <a:cs typeface="Courier New" panose="02070309020205020404"/>
                        </a:rPr>
                        <a:t>use</a:t>
                      </a:r>
                      <a:r>
                        <a:rPr lang="zh-CN" sz="24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的被动语态结构。</a:t>
                      </a:r>
                      <a:endParaRPr lang="zh-CN" sz="24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3948087" y="3350751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介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52953" y="2222514"/>
            <a:ext cx="7096261" cy="224260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/>
              <a:t>He is used to living in the country.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/>
              <a:t>他已习惯于住在乡村。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/>
              <a:t>This kind of machine is used to make books.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/>
              <a:t> </a:t>
            </a:r>
            <a:r>
              <a:rPr lang="zh-CN" altLang="en-US" sz="2400" b="1" dirty="0" smtClean="0"/>
              <a:t>这种机器是用来制作书的。</a:t>
            </a:r>
          </a:p>
        </p:txBody>
      </p:sp>
      <p:sp>
        <p:nvSpPr>
          <p:cNvPr id="3" name="Rectangle 5"/>
          <p:cNvSpPr/>
          <p:nvPr/>
        </p:nvSpPr>
        <p:spPr>
          <a:xfrm>
            <a:off x="652953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Move Your Body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219" y="1449163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8889" y="1616162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282929" y="3973107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8483" y="2137621"/>
            <a:ext cx="7899888" cy="3350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(1)2017•</a:t>
            </a:r>
            <a:r>
              <a:rPr lang="zh-CN" altLang="en-US" sz="2400" b="1" dirty="0" smtClean="0"/>
              <a:t>新疆  </a:t>
            </a:r>
            <a:r>
              <a:rPr lang="en-US" altLang="zh-CN" sz="2400" b="1" dirty="0" smtClean="0"/>
              <a:t>We used to ________ in the evening, but now we are used to ________ early in the morning.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exercise; exercise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exercise; exercising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exercised; exercise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exercising; exercise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92499" y="213762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652953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Move Your Body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393556" y="411962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934" y="1716581"/>
            <a:ext cx="7899888" cy="3904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/>
              <a:t>(2)2017•</a:t>
            </a:r>
            <a:r>
              <a:rPr lang="zh-CN" altLang="en-US" sz="2400" b="1" dirty="0" smtClean="0"/>
              <a:t>泰州  </a:t>
            </a:r>
            <a:r>
              <a:rPr lang="en-US" altLang="zh-CN" sz="2400" b="1" dirty="0" smtClean="0"/>
              <a:t>Diana used to ________ to work, but now she is used to ______ because the road is crowded and she wants to keep fit.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A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drive; walking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drive; walk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C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driving; walk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D</a:t>
            </a:r>
            <a:r>
              <a:rPr lang="zh-CN" altLang="en-US" sz="2400" b="1" dirty="0" smtClean="0"/>
              <a:t>．</a:t>
            </a:r>
            <a:r>
              <a:rPr lang="en-US" altLang="zh-CN" sz="2400" b="1" dirty="0" smtClean="0"/>
              <a:t>driving; walking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09040" y="175603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652953" y="124969"/>
            <a:ext cx="5457825" cy="58105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40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Move Your Body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TM01790490[[fn=迪凯特]]</Template>
  <TotalTime>0</TotalTime>
  <Words>1035</Words>
  <Application>Microsoft Office PowerPoint</Application>
  <PresentationFormat>全屏显示(4:3)</PresentationFormat>
  <Paragraphs>161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4" baseType="lpstr">
      <vt:lpstr>MingLiU_HKSCS</vt:lpstr>
      <vt:lpstr>华文新魏</vt:lpstr>
      <vt:lpstr>宋体</vt:lpstr>
      <vt:lpstr>微软雅黑</vt:lpstr>
      <vt:lpstr>Arial</vt:lpstr>
      <vt:lpstr>Bodoni MT Condensed</vt:lpstr>
      <vt:lpstr>Book Antiqua</vt:lpstr>
      <vt:lpstr>Calibri</vt:lpstr>
      <vt:lpstr>Courier New</vt:lpstr>
      <vt:lpstr>Franklin Gothic Book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2023-01-16T15:04:24Z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KSORubyTemplateID">
    <vt:lpwstr>13</vt:lpwstr>
  </property>
  <property fmtid="{D5CDD505-2E9C-101B-9397-08002B2CF9AE}" pid="4" name="ICV">
    <vt:lpwstr>FE3FA702F89A45C684910C5FBD136C43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