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7" r:id="rId2"/>
  </p:sldMasterIdLst>
  <p:notesMasterIdLst>
    <p:notesMasterId r:id="rId28"/>
  </p:notesMasterIdLst>
  <p:handoutMasterIdLst>
    <p:handoutMasterId r:id="rId29"/>
  </p:handoutMasterIdLst>
  <p:sldIdLst>
    <p:sldId id="285" r:id="rId3"/>
    <p:sldId id="260" r:id="rId4"/>
    <p:sldId id="287" r:id="rId5"/>
    <p:sldId id="262" r:id="rId6"/>
    <p:sldId id="267" r:id="rId7"/>
    <p:sldId id="269" r:id="rId8"/>
    <p:sldId id="268" r:id="rId9"/>
    <p:sldId id="270" r:id="rId10"/>
    <p:sldId id="288" r:id="rId11"/>
    <p:sldId id="271" r:id="rId12"/>
    <p:sldId id="272" r:id="rId13"/>
    <p:sldId id="273" r:id="rId14"/>
    <p:sldId id="274" r:id="rId15"/>
    <p:sldId id="275" r:id="rId16"/>
    <p:sldId id="261" r:id="rId17"/>
    <p:sldId id="276" r:id="rId18"/>
    <p:sldId id="277" r:id="rId19"/>
    <p:sldId id="278" r:id="rId20"/>
    <p:sldId id="279" r:id="rId21"/>
    <p:sldId id="286" r:id="rId22"/>
    <p:sldId id="280" r:id="rId23"/>
    <p:sldId id="281" r:id="rId24"/>
    <p:sldId id="282" r:id="rId25"/>
    <p:sldId id="283" r:id="rId26"/>
    <p:sldId id="292" r:id="rId27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CE2"/>
    <a:srgbClr val="F5E2D8"/>
    <a:srgbClr val="F7EBE0"/>
    <a:srgbClr val="DCEBEF"/>
    <a:srgbClr val="DBEBF0"/>
    <a:srgbClr val="DCECF1"/>
    <a:srgbClr val="F3A39B"/>
    <a:srgbClr val="FFFFFF"/>
    <a:srgbClr val="F08B82"/>
    <a:srgbClr val="FAD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-2310" y="-11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5DCD0-357D-4A54-BBF3-341E9E0E590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99A02-46C5-4809-A471-67AA0AC995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grayscl/>
          </a:blip>
          <a:srcRect/>
          <a:stretch>
            <a:fillRect/>
          </a:stretch>
        </p:blipFill>
        <p:spPr>
          <a:xfrm>
            <a:off x="0" y="5152293"/>
            <a:ext cx="12192000" cy="1705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ircle/>
      </p:transition>
    </mc:Choice>
    <mc:Fallback xmlns="">
      <p:transition spd="slow" advClick="0" advTm="3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ircle/>
      </p:transition>
    </mc:Choice>
    <mc:Fallback xmlns="">
      <p:transition spd="slow" advClick="0" advTm="3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ircle/>
      </p:transition>
    </mc:Choice>
    <mc:Fallback xmlns="">
      <p:transition spd="slow" advClick="0" advTm="3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ircle/>
      </p:transition>
    </mc:Choice>
    <mc:Fallback xmlns="">
      <p:transition spd="slow" advClick="0" advTm="3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ircle/>
      </p:transition>
    </mc:Choice>
    <mc:Fallback xmlns="">
      <p:transition spd="slow" advClick="0" advTm="3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615933" y="65600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ircle/>
      </p:transition>
    </mc:Choice>
    <mc:Fallback xmlns="">
      <p:transition spd="slow" advClick="0" advTm="3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ircle/>
      </p:transition>
    </mc:Choice>
    <mc:Fallback xmlns="">
      <p:transition spd="slow" advClick="0" advTm="3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ircle/>
      </p:transition>
    </mc:Choice>
    <mc:Fallback xmlns="">
      <p:transition spd="slow" advClick="0" advTm="3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ircle/>
      </p:transition>
    </mc:Choice>
    <mc:Fallback xmlns="">
      <p:transition spd="slow" advClick="0" advTm="300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3" cstate="screen">
            <a:grayscl/>
          </a:blip>
          <a:srcRect/>
          <a:stretch>
            <a:fillRect/>
          </a:stretch>
        </p:blipFill>
        <p:spPr>
          <a:xfrm>
            <a:off x="-160670" y="1085494"/>
            <a:ext cx="12344400" cy="604588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5550765" y="309514"/>
            <a:ext cx="3268697" cy="189383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242277" y="2276493"/>
            <a:ext cx="1090167" cy="115250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print"/>
          <a:srcRect/>
          <a:stretch>
            <a:fillRect/>
          </a:stretch>
        </p:blipFill>
        <p:spPr>
          <a:xfrm>
            <a:off x="7353946" y="419644"/>
            <a:ext cx="3594507" cy="388226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020456" y="5194112"/>
            <a:ext cx="1615884" cy="461665"/>
          </a:xfrm>
          <a:prstGeom prst="rect">
            <a:avLst/>
          </a:prstGeom>
          <a:solidFill>
            <a:srgbClr val="F7EBE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spc="100" dirty="0">
                <a:cs typeface="+mn-ea"/>
                <a:sym typeface="+mn-lt"/>
              </a:rPr>
              <a:t>北方水</a:t>
            </a:r>
            <a:r>
              <a:rPr lang="zh-CN" altLang="en-US" sz="2400" spc="100" dirty="0" smtClean="0">
                <a:cs typeface="+mn-ea"/>
                <a:sym typeface="+mn-lt"/>
              </a:rPr>
              <a:t>饺</a:t>
            </a:r>
            <a:endParaRPr lang="zh-CN" altLang="en-US" sz="2400" spc="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398256" y="5581973"/>
            <a:ext cx="1465466" cy="461665"/>
          </a:xfrm>
          <a:prstGeom prst="rect">
            <a:avLst/>
          </a:prstGeom>
          <a:solidFill>
            <a:srgbClr val="F7EBE0"/>
          </a:solidFill>
        </p:spPr>
        <p:txBody>
          <a:bodyPr wrap="none">
            <a:spAutoFit/>
          </a:bodyPr>
          <a:lstStyle/>
          <a:p>
            <a:r>
              <a:rPr lang="zh-CN" altLang="en-US" sz="2400" spc="100" dirty="0">
                <a:cs typeface="+mn-ea"/>
                <a:sym typeface="+mn-lt"/>
              </a:rPr>
              <a:t>江南米</a:t>
            </a:r>
            <a:r>
              <a:rPr lang="zh-CN" altLang="en-US" sz="2400" spc="100" dirty="0" smtClean="0">
                <a:cs typeface="+mn-ea"/>
                <a:sym typeface="+mn-lt"/>
              </a:rPr>
              <a:t>饭</a:t>
            </a:r>
            <a:endParaRPr lang="zh-CN" altLang="en-US" sz="2400" spc="100" dirty="0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893001" y="5997472"/>
            <a:ext cx="1467228" cy="461665"/>
          </a:xfrm>
          <a:prstGeom prst="rect">
            <a:avLst/>
          </a:prstGeom>
          <a:solidFill>
            <a:srgbClr val="F7EBE0"/>
          </a:solidFill>
        </p:spPr>
        <p:txBody>
          <a:bodyPr wrap="square">
            <a:spAutoFit/>
          </a:bodyPr>
          <a:lstStyle/>
          <a:p>
            <a:r>
              <a:rPr lang="zh-CN" altLang="en-US" sz="2400" spc="100" dirty="0">
                <a:cs typeface="+mn-ea"/>
                <a:sym typeface="+mn-lt"/>
              </a:rPr>
              <a:t>四式汤圆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3249390" y="132847"/>
            <a:ext cx="4518943" cy="5196377"/>
            <a:chOff x="3268697" y="360813"/>
            <a:chExt cx="4023516" cy="4626681"/>
          </a:xfrm>
        </p:grpSpPr>
        <p:grpSp>
          <p:nvGrpSpPr>
            <p:cNvPr id="6" name="组合 5"/>
            <p:cNvGrpSpPr/>
            <p:nvPr/>
          </p:nvGrpSpPr>
          <p:grpSpPr>
            <a:xfrm>
              <a:off x="3354540" y="1426849"/>
              <a:ext cx="3937673" cy="3253075"/>
              <a:chOff x="3354540" y="1426849"/>
              <a:chExt cx="3937673" cy="3253075"/>
            </a:xfrm>
          </p:grpSpPr>
          <p:sp>
            <p:nvSpPr>
              <p:cNvPr id="2" name="椭圆 1"/>
              <p:cNvSpPr/>
              <p:nvPr/>
            </p:nvSpPr>
            <p:spPr>
              <a:xfrm>
                <a:off x="3354540" y="1426849"/>
                <a:ext cx="2919994" cy="2882908"/>
              </a:xfrm>
              <a:prstGeom prst="ellipse">
                <a:avLst/>
              </a:prstGeom>
              <a:solidFill>
                <a:srgbClr val="F5ECE2">
                  <a:alpha val="7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5566224" y="2975856"/>
                <a:ext cx="1725989" cy="1704068"/>
              </a:xfrm>
              <a:prstGeom prst="ellipse">
                <a:avLst/>
              </a:prstGeom>
              <a:solidFill>
                <a:srgbClr val="F5ECE2">
                  <a:alpha val="7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7" name="矩形 16"/>
            <p:cNvSpPr/>
            <p:nvPr/>
          </p:nvSpPr>
          <p:spPr>
            <a:xfrm>
              <a:off x="5010309" y="1178900"/>
              <a:ext cx="383647" cy="273871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请在此处输入具体内容，文字请尽量言简意赅，此处为具体文字，表述该章节文字主题。</a:t>
              </a:r>
              <a:endPara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7" cstate="screen"/>
            <a:srcRect/>
            <a:stretch>
              <a:fillRect/>
            </a:stretch>
          </p:blipFill>
          <p:spPr>
            <a:xfrm>
              <a:off x="3268697" y="360813"/>
              <a:ext cx="1090167" cy="1152507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825340" y="3325240"/>
              <a:ext cx="379985" cy="8582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 rot="13568719">
              <a:off x="5195202" y="3567366"/>
              <a:ext cx="1704068" cy="1136187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9" cstate="screen"/>
            <a:stretch>
              <a:fillRect/>
            </a:stretch>
          </p:blipFill>
          <p:spPr>
            <a:xfrm>
              <a:off x="4647405" y="1001737"/>
              <a:ext cx="2622344" cy="2622344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3625744" y="2119009"/>
              <a:ext cx="1572807" cy="1893836"/>
            </a:xfrm>
            <a:prstGeom prst="rect">
              <a:avLst/>
            </a:prstGeom>
          </p:spPr>
        </p:pic>
      </p:grp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6" cstate="print"/>
          <a:srcRect/>
          <a:stretch>
            <a:fillRect/>
          </a:stretch>
        </p:blipFill>
        <p:spPr>
          <a:xfrm>
            <a:off x="920477" y="1124794"/>
            <a:ext cx="3594507" cy="38822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ircle/>
      </p:transition>
    </mc:Choice>
    <mc:Fallback xmlns=""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832471" y="2529372"/>
            <a:ext cx="2501006" cy="646331"/>
          </a:xfrm>
          <a:prstGeom prst="rect">
            <a:avLst/>
          </a:prstGeom>
          <a:solidFill>
            <a:srgbClr val="F5E2D8"/>
          </a:solidFill>
        </p:spPr>
        <p:txBody>
          <a:bodyPr vert="horz" wrap="none">
            <a:spAutoFit/>
          </a:bodyPr>
          <a:lstStyle/>
          <a:p>
            <a:r>
              <a:rPr lang="zh-CN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冬至的起源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387740" y="3286555"/>
            <a:ext cx="3480148" cy="1834817"/>
            <a:chOff x="2387740" y="3286555"/>
            <a:chExt cx="3480148" cy="1834817"/>
          </a:xfrm>
        </p:grpSpPr>
        <p:sp>
          <p:nvSpPr>
            <p:cNvPr id="12" name="文本框 11"/>
            <p:cNvSpPr txBox="1"/>
            <p:nvPr/>
          </p:nvSpPr>
          <p:spPr>
            <a:xfrm>
              <a:off x="2387741" y="3286555"/>
              <a:ext cx="3480147" cy="6524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输入需要编辑的内容，内容可以简洁表达，使用关键词语表达内容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387741" y="3870464"/>
              <a:ext cx="3480147" cy="6524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输入需要编辑的内容，内容可以简洁表达，使用关键词语表达内容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387740" y="4468886"/>
              <a:ext cx="3480147" cy="6524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输入需要编辑的内容，内容可以简洁表达，使用关键词语表达内容</a:t>
              </a: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114" y="-441464"/>
            <a:ext cx="4991774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64183" y="1171968"/>
            <a:ext cx="677108" cy="1903726"/>
          </a:xfrm>
          <a:prstGeom prst="rect">
            <a:avLst/>
          </a:prstGeom>
          <a:solidFill>
            <a:srgbClr val="F5E2D8"/>
          </a:solidFill>
        </p:spPr>
        <p:txBody>
          <a:bodyPr vert="eaVert" wrap="none">
            <a:spAutoFit/>
          </a:bodyPr>
          <a:lstStyle/>
          <a:p>
            <a:r>
              <a:rPr lang="zh-CN" altLang="en-US" sz="3200" b="1" dirty="0">
                <a:cs typeface="+mn-ea"/>
                <a:sym typeface="+mn-lt"/>
              </a:rPr>
              <a:t>冬至的起源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3736730" y="1800661"/>
            <a:ext cx="3480148" cy="1834817"/>
            <a:chOff x="2387740" y="3286555"/>
            <a:chExt cx="3480148" cy="1834817"/>
          </a:xfrm>
        </p:grpSpPr>
        <p:sp>
          <p:nvSpPr>
            <p:cNvPr id="13" name="文本框 12"/>
            <p:cNvSpPr txBox="1"/>
            <p:nvPr/>
          </p:nvSpPr>
          <p:spPr>
            <a:xfrm>
              <a:off x="2387741" y="3286555"/>
              <a:ext cx="3480147" cy="6524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输入需要编辑的内容，内容可以简洁表达，使用关键词语表达内容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387741" y="3870464"/>
              <a:ext cx="3480147" cy="6524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输入需要编辑的内容，内容可以简洁表达，使用关键词语表达内容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387740" y="4468886"/>
              <a:ext cx="3480147" cy="6524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输入需要编辑的内容，内容可以简洁表达，使用关键词语表达内容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320" y="419260"/>
            <a:ext cx="6858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1476" y="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smtClean="0">
                <a:solidFill>
                  <a:schemeClr val="bg2"/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bg2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2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bg2"/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bg2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ircle/>
      </p:transition>
    </mc:Choice>
    <mc:Fallback xmlns=""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551955" y="3402427"/>
            <a:ext cx="2501006" cy="646331"/>
          </a:xfrm>
          <a:prstGeom prst="rect">
            <a:avLst/>
          </a:prstGeom>
          <a:solidFill>
            <a:srgbClr val="F5E2D8"/>
          </a:solidFill>
        </p:spPr>
        <p:txBody>
          <a:bodyPr vert="horz" wrap="none">
            <a:spAutoFit/>
          </a:bodyPr>
          <a:lstStyle/>
          <a:p>
            <a:r>
              <a:rPr lang="zh-CN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冬至的起源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201556" y="4159610"/>
            <a:ext cx="4385816" cy="65248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481633" y="4743519"/>
            <a:ext cx="4105739" cy="65248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201555" y="5341941"/>
            <a:ext cx="4385816" cy="65248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86200" y="1260228"/>
            <a:ext cx="4953846" cy="49307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9528588" y="3468699"/>
            <a:ext cx="1865126" cy="1260928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823119" y="3468699"/>
            <a:ext cx="1865126" cy="1260928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sp>
        <p:nvSpPr>
          <p:cNvPr id="12" name="矩形 11"/>
          <p:cNvSpPr/>
          <p:nvPr/>
        </p:nvSpPr>
        <p:spPr>
          <a:xfrm>
            <a:off x="7823119" y="2671888"/>
            <a:ext cx="2244525" cy="584775"/>
          </a:xfrm>
          <a:prstGeom prst="rect">
            <a:avLst/>
          </a:prstGeom>
          <a:solidFill>
            <a:srgbClr val="F5E2D8"/>
          </a:solidFill>
        </p:spPr>
        <p:txBody>
          <a:bodyPr vert="horz"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冬至的起源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3980" y="670163"/>
            <a:ext cx="6858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blinds dir="vert"/>
      </p:transition>
    </mc:Choice>
    <mc:Fallback xmlns="">
      <p:transition spd="slow" advClick="0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418316" y="2793680"/>
            <a:ext cx="1024896" cy="252185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602515" y="2793680"/>
            <a:ext cx="1024896" cy="252185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234117" y="2793680"/>
            <a:ext cx="1024896" cy="252185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009071" y="2793680"/>
            <a:ext cx="1024896" cy="252185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sp>
        <p:nvSpPr>
          <p:cNvPr id="21" name="矩形 20"/>
          <p:cNvSpPr/>
          <p:nvPr/>
        </p:nvSpPr>
        <p:spPr>
          <a:xfrm>
            <a:off x="930614" y="1737621"/>
            <a:ext cx="677108" cy="1903726"/>
          </a:xfrm>
          <a:prstGeom prst="rect">
            <a:avLst/>
          </a:prstGeom>
          <a:solidFill>
            <a:srgbClr val="F5E2D8"/>
          </a:solidFill>
        </p:spPr>
        <p:txBody>
          <a:bodyPr vert="eaVert" wrap="none">
            <a:spAutoFit/>
          </a:bodyPr>
          <a:lstStyle/>
          <a:p>
            <a:r>
              <a:rPr lang="zh-CN" altLang="en-US" sz="3200" b="1" dirty="0">
                <a:cs typeface="+mn-ea"/>
                <a:sym typeface="+mn-lt"/>
              </a:rPr>
              <a:t>冬至的起源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960702" y="2598444"/>
            <a:ext cx="4794341" cy="30387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honeycomb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9" grpId="0"/>
      <p:bldP spid="20" grpId="0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186296" y="1423220"/>
            <a:ext cx="3819408" cy="3819408"/>
            <a:chOff x="3718381" y="1423220"/>
            <a:chExt cx="3819408" cy="3819408"/>
          </a:xfrm>
        </p:grpSpPr>
        <p:sp>
          <p:nvSpPr>
            <p:cNvPr id="6" name="椭圆 5"/>
            <p:cNvSpPr/>
            <p:nvPr/>
          </p:nvSpPr>
          <p:spPr>
            <a:xfrm>
              <a:off x="3718381" y="1423220"/>
              <a:ext cx="3819408" cy="3819408"/>
            </a:xfrm>
            <a:prstGeom prst="ellipse">
              <a:avLst/>
            </a:prstGeom>
            <a:solidFill>
              <a:srgbClr val="F5E2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3982231" y="1687070"/>
              <a:ext cx="3291709" cy="329170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4821621" y="3066692"/>
            <a:ext cx="2624959" cy="5847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>
            <a:spAutoFit/>
          </a:bodyPr>
          <a:lstStyle/>
          <a:p>
            <a:r>
              <a:rPr lang="zh-CN" altLang="en-US" sz="3200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古代过冬至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458905" y="2486914"/>
            <a:ext cx="1361044" cy="523220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章节三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5219650" y="3851667"/>
            <a:ext cx="1828899" cy="46973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screen">
            <a:grayscl/>
          </a:blip>
          <a:srcRect/>
          <a:stretch>
            <a:fillRect/>
          </a:stretch>
        </p:blipFill>
        <p:spPr>
          <a:xfrm>
            <a:off x="-152400" y="1101672"/>
            <a:ext cx="12344400" cy="60458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drap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787864" y="1737621"/>
            <a:ext cx="677108" cy="1903726"/>
          </a:xfrm>
          <a:prstGeom prst="rect">
            <a:avLst/>
          </a:prstGeom>
          <a:solidFill>
            <a:srgbClr val="F5E2D8"/>
          </a:solidFill>
        </p:spPr>
        <p:txBody>
          <a:bodyPr vert="eaVert" wrap="none">
            <a:spAutoFit/>
          </a:bodyPr>
          <a:lstStyle/>
          <a:p>
            <a:r>
              <a:rPr lang="zh-CN" altLang="en-US" sz="3200" b="1" dirty="0">
                <a:cs typeface="+mn-ea"/>
                <a:sym typeface="+mn-lt"/>
              </a:rPr>
              <a:t>古代过冬至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366038" y="3429000"/>
            <a:ext cx="1865126" cy="1260928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660569" y="3429000"/>
            <a:ext cx="1865126" cy="1260928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489960" y="2099128"/>
            <a:ext cx="1310640" cy="13106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627804" y="1467033"/>
            <a:ext cx="4461327" cy="44613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glitter pattern="hexago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86" y="0"/>
            <a:ext cx="12192000" cy="4975555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2581191" y="4889724"/>
            <a:ext cx="553998" cy="1454885"/>
          </a:xfrm>
          <a:prstGeom prst="rect">
            <a:avLst/>
          </a:prstGeom>
          <a:solidFill>
            <a:srgbClr val="F5E2D8"/>
          </a:solidFill>
        </p:spPr>
        <p:txBody>
          <a:bodyPr vert="eaVert" wrap="none">
            <a:spAutoFit/>
          </a:bodyPr>
          <a:lstStyle/>
          <a:p>
            <a:r>
              <a:rPr lang="zh-CN" altLang="en-US" sz="2400" b="1" dirty="0">
                <a:cs typeface="+mn-ea"/>
                <a:sym typeface="+mn-lt"/>
              </a:rPr>
              <a:t>古代过冬至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3456982" y="5206471"/>
            <a:ext cx="3570595" cy="1260928"/>
            <a:chOff x="5374272" y="5341605"/>
            <a:chExt cx="3570595" cy="1260928"/>
          </a:xfrm>
        </p:grpSpPr>
        <p:sp>
          <p:nvSpPr>
            <p:cNvPr id="16" name="文本框 15"/>
            <p:cNvSpPr txBox="1"/>
            <p:nvPr/>
          </p:nvSpPr>
          <p:spPr>
            <a:xfrm>
              <a:off x="7079741" y="5341605"/>
              <a:ext cx="1865126" cy="1260928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30000"/>
                </a:lnSpc>
                <a:defRPr sz="1400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输入需要编辑的内容，内容可以简洁表达，使用关键词语表达内容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374272" y="5341605"/>
              <a:ext cx="1865126" cy="1260928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30000"/>
                </a:lnSpc>
                <a:defRPr sz="1400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输入需要编辑的内容，内容可以简洁表达，使用关键词语表达内容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819614" y="5206874"/>
            <a:ext cx="3570595" cy="1260928"/>
            <a:chOff x="5374272" y="5341605"/>
            <a:chExt cx="3570595" cy="1260928"/>
          </a:xfrm>
        </p:grpSpPr>
        <p:sp>
          <p:nvSpPr>
            <p:cNvPr id="19" name="文本框 18"/>
            <p:cNvSpPr txBox="1"/>
            <p:nvPr/>
          </p:nvSpPr>
          <p:spPr>
            <a:xfrm>
              <a:off x="7079741" y="5341605"/>
              <a:ext cx="1865126" cy="1260928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30000"/>
                </a:lnSpc>
                <a:defRPr sz="1400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输入需要编辑的内容，内容可以简洁表达，使用关键词语表达内容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374272" y="5341605"/>
              <a:ext cx="1865126" cy="1260928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30000"/>
                </a:lnSpc>
                <a:defRPr sz="1400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输入需要编辑的内容，内容可以简洁表达，使用关键词语表达内容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omb/>
      </p:transition>
    </mc:Choice>
    <mc:Fallback xmlns="">
      <p:transition spd="slow" advClick="0" advTm="3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8154105" y="2548622"/>
            <a:ext cx="1024896" cy="252185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338304" y="2548622"/>
            <a:ext cx="1024896" cy="252185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969906" y="2548622"/>
            <a:ext cx="1024896" cy="252185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744860" y="2548622"/>
            <a:ext cx="1024896" cy="252185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sp>
        <p:nvSpPr>
          <p:cNvPr id="21" name="矩形 20"/>
          <p:cNvSpPr/>
          <p:nvPr/>
        </p:nvSpPr>
        <p:spPr>
          <a:xfrm>
            <a:off x="10480745" y="1492563"/>
            <a:ext cx="677108" cy="1903726"/>
          </a:xfrm>
          <a:prstGeom prst="rect">
            <a:avLst/>
          </a:prstGeom>
          <a:solidFill>
            <a:srgbClr val="F5E2D8"/>
          </a:solidFill>
        </p:spPr>
        <p:txBody>
          <a:bodyPr vert="eaVert" wrap="none">
            <a:spAutoFit/>
          </a:bodyPr>
          <a:lstStyle/>
          <a:p>
            <a:r>
              <a:rPr lang="zh-CN" altLang="en-US" sz="3200" b="1" dirty="0">
                <a:cs typeface="+mn-ea"/>
                <a:sym typeface="+mn-lt"/>
              </a:rPr>
              <a:t>古代过冬至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7296" y="1733550"/>
            <a:ext cx="8629650" cy="476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ircle/>
      </p:transition>
    </mc:Choice>
    <mc:Fallback xmlns=""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1993642" y="4344645"/>
            <a:ext cx="553998" cy="1454885"/>
          </a:xfrm>
          <a:prstGeom prst="rect">
            <a:avLst/>
          </a:prstGeom>
          <a:solidFill>
            <a:srgbClr val="F5E2D8"/>
          </a:solidFill>
        </p:spPr>
        <p:txBody>
          <a:bodyPr vert="eaVert" wrap="none">
            <a:spAutoFit/>
          </a:bodyPr>
          <a:lstStyle/>
          <a:p>
            <a:r>
              <a:rPr lang="zh-CN" altLang="en-US" sz="2400" b="1" dirty="0">
                <a:cs typeface="+mn-ea"/>
                <a:sym typeface="+mn-lt"/>
              </a:rPr>
              <a:t>古代过冬至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869433" y="4661392"/>
            <a:ext cx="3570595" cy="1260928"/>
            <a:chOff x="5374272" y="5341605"/>
            <a:chExt cx="3570595" cy="1260928"/>
          </a:xfrm>
        </p:grpSpPr>
        <p:sp>
          <p:nvSpPr>
            <p:cNvPr id="26" name="文本框 25"/>
            <p:cNvSpPr txBox="1"/>
            <p:nvPr/>
          </p:nvSpPr>
          <p:spPr>
            <a:xfrm>
              <a:off x="7079741" y="5341605"/>
              <a:ext cx="1865126" cy="1260928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30000"/>
                </a:lnSpc>
                <a:defRPr sz="1400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输入需要编辑的内容，内容可以简洁表达，使用关键词语表达内容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374272" y="5341605"/>
              <a:ext cx="1865126" cy="1260928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30000"/>
                </a:lnSpc>
                <a:defRPr sz="1400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输入需要编辑的内容，内容可以简洁表达，使用关键词语表达内容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232065" y="4661795"/>
            <a:ext cx="3570595" cy="1260928"/>
            <a:chOff x="5374272" y="5341605"/>
            <a:chExt cx="3570595" cy="1260928"/>
          </a:xfrm>
        </p:grpSpPr>
        <p:sp>
          <p:nvSpPr>
            <p:cNvPr id="29" name="文本框 28"/>
            <p:cNvSpPr txBox="1"/>
            <p:nvPr/>
          </p:nvSpPr>
          <p:spPr>
            <a:xfrm>
              <a:off x="7079741" y="5341605"/>
              <a:ext cx="1865126" cy="1260928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30000"/>
                </a:lnSpc>
                <a:defRPr sz="1400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输入需要编辑的内容，内容可以简洁表达，使用关键词语表达内容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374272" y="5341605"/>
              <a:ext cx="1865126" cy="1260928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30000"/>
                </a:lnSpc>
                <a:defRPr sz="1400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输入需要编辑的内容，内容可以简洁表达，使用关键词语表达内容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522377" y="965757"/>
            <a:ext cx="3438461" cy="343846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53999" y="965757"/>
            <a:ext cx="3438461" cy="343846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759897" y="1034829"/>
            <a:ext cx="3438461" cy="34384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3" cstate="screen">
            <a:grayscl/>
          </a:blip>
          <a:srcRect/>
          <a:stretch>
            <a:fillRect/>
          </a:stretch>
        </p:blipFill>
        <p:spPr>
          <a:xfrm>
            <a:off x="-152400" y="1101672"/>
            <a:ext cx="12344400" cy="6045887"/>
          </a:xfrm>
          <a:prstGeom prst="rect">
            <a:avLst/>
          </a:prstGeom>
        </p:spPr>
      </p:pic>
      <p:sp>
        <p:nvSpPr>
          <p:cNvPr id="16" name="椭圆 15"/>
          <p:cNvSpPr/>
          <p:nvPr/>
        </p:nvSpPr>
        <p:spPr>
          <a:xfrm>
            <a:off x="1026598" y="1192898"/>
            <a:ext cx="2662529" cy="2758782"/>
          </a:xfrm>
          <a:prstGeom prst="ellipse">
            <a:avLst/>
          </a:prstGeom>
          <a:solidFill>
            <a:srgbClr val="F7EBE0"/>
          </a:solidFill>
          <a:ln>
            <a:solidFill>
              <a:srgbClr val="F7EB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87325" y="1341061"/>
            <a:ext cx="1538883" cy="2716589"/>
          </a:xfrm>
          <a:prstGeom prst="rect">
            <a:avLst/>
          </a:prstGeom>
          <a:noFill/>
          <a:ln w="19050">
            <a:noFill/>
          </a:ln>
        </p:spPr>
        <p:txBody>
          <a:bodyPr vert="eaVert" wrap="square" rtlCol="0">
            <a:spAutoFit/>
          </a:bodyPr>
          <a:lstStyle/>
          <a:p>
            <a:r>
              <a:rPr lang="zh-CN" altLang="en-US" sz="8800" b="1" spc="-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目录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712923" y="1988136"/>
            <a:ext cx="929805" cy="3152798"/>
            <a:chOff x="3712923" y="1988136"/>
            <a:chExt cx="929805" cy="3152798"/>
          </a:xfrm>
        </p:grpSpPr>
        <p:sp>
          <p:nvSpPr>
            <p:cNvPr id="10" name="矩形 9"/>
            <p:cNvSpPr/>
            <p:nvPr/>
          </p:nvSpPr>
          <p:spPr>
            <a:xfrm>
              <a:off x="4211841" y="2216736"/>
              <a:ext cx="430887" cy="2924198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1600" spc="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冬至是什么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712923" y="1988136"/>
              <a:ext cx="738664" cy="287985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章节一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174633" y="1988136"/>
            <a:ext cx="982138" cy="2879850"/>
            <a:chOff x="5174633" y="1988136"/>
            <a:chExt cx="982138" cy="2879850"/>
          </a:xfrm>
        </p:grpSpPr>
        <p:sp>
          <p:nvSpPr>
            <p:cNvPr id="13" name="矩形 12"/>
            <p:cNvSpPr/>
            <p:nvPr/>
          </p:nvSpPr>
          <p:spPr>
            <a:xfrm>
              <a:off x="5725884" y="2216736"/>
              <a:ext cx="430887" cy="2273568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1600" spc="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冬至的起源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174633" y="1988136"/>
              <a:ext cx="738664" cy="287985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章节二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592801" y="1988136"/>
            <a:ext cx="938995" cy="3698489"/>
            <a:chOff x="6592801" y="1988136"/>
            <a:chExt cx="938995" cy="3698489"/>
          </a:xfrm>
        </p:grpSpPr>
        <p:sp>
          <p:nvSpPr>
            <p:cNvPr id="11" name="矩形 10"/>
            <p:cNvSpPr/>
            <p:nvPr/>
          </p:nvSpPr>
          <p:spPr>
            <a:xfrm>
              <a:off x="7100909" y="2216736"/>
              <a:ext cx="430887" cy="3469889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1600" spc="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古代人如何过冬至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592801" y="1988136"/>
              <a:ext cx="738664" cy="287985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章节三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054510" y="1988136"/>
            <a:ext cx="946848" cy="3152798"/>
            <a:chOff x="8054510" y="1988136"/>
            <a:chExt cx="946848" cy="3152798"/>
          </a:xfrm>
        </p:grpSpPr>
        <p:sp>
          <p:nvSpPr>
            <p:cNvPr id="12" name="矩形 11"/>
            <p:cNvSpPr/>
            <p:nvPr/>
          </p:nvSpPr>
          <p:spPr>
            <a:xfrm>
              <a:off x="8570471" y="2216736"/>
              <a:ext cx="430887" cy="2924198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1600" spc="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现代人过冬至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054510" y="1988136"/>
              <a:ext cx="738664" cy="287985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章节四</a:t>
              </a: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6197239" y="-88167"/>
            <a:ext cx="3268697" cy="189383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244562" y="1863110"/>
            <a:ext cx="1090167" cy="11525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6" cstate="print"/>
          <a:srcRect/>
          <a:stretch>
            <a:fillRect/>
          </a:stretch>
        </p:blipFill>
        <p:spPr>
          <a:xfrm>
            <a:off x="3079485" y="1108368"/>
            <a:ext cx="3594507" cy="388226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4012034" y="-44139"/>
            <a:ext cx="1090167" cy="11525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fallOve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grayscl/>
          </a:blip>
          <a:srcRect/>
          <a:stretch>
            <a:fillRect/>
          </a:stretch>
        </p:blipFill>
        <p:spPr>
          <a:xfrm>
            <a:off x="0" y="1101672"/>
            <a:ext cx="12192000" cy="6045887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186296" y="1423220"/>
            <a:ext cx="3819408" cy="3819408"/>
            <a:chOff x="3718381" y="1423220"/>
            <a:chExt cx="3819408" cy="3819408"/>
          </a:xfrm>
        </p:grpSpPr>
        <p:sp>
          <p:nvSpPr>
            <p:cNvPr id="6" name="椭圆 5"/>
            <p:cNvSpPr/>
            <p:nvPr/>
          </p:nvSpPr>
          <p:spPr>
            <a:xfrm>
              <a:off x="3718381" y="1423220"/>
              <a:ext cx="3819408" cy="3819408"/>
            </a:xfrm>
            <a:prstGeom prst="ellipse">
              <a:avLst/>
            </a:prstGeom>
            <a:solidFill>
              <a:srgbClr val="F5E2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3982231" y="1687070"/>
              <a:ext cx="3291709" cy="329170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4821621" y="3066692"/>
            <a:ext cx="2624959" cy="5847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>
            <a:spAutoFit/>
          </a:bodyPr>
          <a:lstStyle/>
          <a:p>
            <a:r>
              <a:rPr lang="zh-CN" altLang="en-US" sz="3200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现代过冬至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458905" y="2486914"/>
            <a:ext cx="1361044" cy="523220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章节四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5219650" y="3851667"/>
            <a:ext cx="1828899" cy="4697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drap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5531071" y="0"/>
            <a:ext cx="6660929" cy="68580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665289" y="2967335"/>
            <a:ext cx="1731564" cy="461665"/>
          </a:xfrm>
          <a:prstGeom prst="rect">
            <a:avLst/>
          </a:prstGeom>
          <a:solidFill>
            <a:srgbClr val="F5E2D8"/>
          </a:solidFill>
        </p:spPr>
        <p:txBody>
          <a:bodyPr vert="horz" wrap="none">
            <a:spAutoFit/>
          </a:bodyPr>
          <a:lstStyle/>
          <a:p>
            <a:r>
              <a:rPr lang="zh-CN" altLang="en-US" sz="2400" b="1" dirty="0">
                <a:cs typeface="+mn-ea"/>
                <a:sym typeface="+mn-lt"/>
              </a:rPr>
              <a:t>现代过冬至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95119" y="3659163"/>
            <a:ext cx="6933227" cy="1261331"/>
            <a:chOff x="948070" y="3598203"/>
            <a:chExt cx="6933227" cy="1261331"/>
          </a:xfrm>
        </p:grpSpPr>
        <p:grpSp>
          <p:nvGrpSpPr>
            <p:cNvPr id="17" name="组合 16"/>
            <p:cNvGrpSpPr/>
            <p:nvPr/>
          </p:nvGrpSpPr>
          <p:grpSpPr>
            <a:xfrm>
              <a:off x="948070" y="3598203"/>
              <a:ext cx="3570595" cy="1260928"/>
              <a:chOff x="5374272" y="5341605"/>
              <a:chExt cx="3570595" cy="1260928"/>
            </a:xfrm>
          </p:grpSpPr>
          <p:sp>
            <p:nvSpPr>
              <p:cNvPr id="18" name="文本框 17"/>
              <p:cNvSpPr txBox="1"/>
              <p:nvPr/>
            </p:nvSpPr>
            <p:spPr>
              <a:xfrm>
                <a:off x="7079741" y="5341605"/>
                <a:ext cx="1865126" cy="12609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eaVert" wrap="square" rtlCol="0">
                <a:spAutoFit/>
              </a:bodyPr>
              <a:lstStyle>
                <a:defPPr>
                  <a:defRPr lang="en-US"/>
                </a:defPPr>
                <a:lvl1pPr>
                  <a:lnSpc>
                    <a:spcPct val="130000"/>
                  </a:lnSpc>
                  <a:defRPr sz="1400" spc="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输入需要编辑的内容，内容可以简洁表达，使用关键词语表达内容</a:t>
                </a: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5374272" y="5341605"/>
                <a:ext cx="1865126" cy="12609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eaVert" wrap="square" rtlCol="0">
                <a:spAutoFit/>
              </a:bodyPr>
              <a:lstStyle>
                <a:defPPr>
                  <a:defRPr lang="en-US"/>
                </a:defPPr>
                <a:lvl1pPr>
                  <a:lnSpc>
                    <a:spcPct val="130000"/>
                  </a:lnSpc>
                  <a:defRPr sz="1400" spc="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输入需要编辑的内容，内容可以简洁表达，使用关键词语表达内容</a:t>
                </a: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4310702" y="3598606"/>
              <a:ext cx="3570595" cy="1260928"/>
              <a:chOff x="5374272" y="5341605"/>
              <a:chExt cx="3570595" cy="1260928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7079741" y="5341605"/>
                <a:ext cx="1865126" cy="12609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eaVert" wrap="square" rtlCol="0">
                <a:spAutoFit/>
              </a:bodyPr>
              <a:lstStyle>
                <a:defPPr>
                  <a:defRPr lang="en-US"/>
                </a:defPPr>
                <a:lvl1pPr>
                  <a:lnSpc>
                    <a:spcPct val="130000"/>
                  </a:lnSpc>
                  <a:defRPr sz="1400" spc="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输入需要编辑的内容，内容可以简洁表达，使用关键词语表达内容</a:t>
                </a: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5374272" y="5341605"/>
                <a:ext cx="1865126" cy="12609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eaVert" wrap="square" rtlCol="0">
                <a:spAutoFit/>
              </a:bodyPr>
              <a:lstStyle>
                <a:defPPr>
                  <a:defRPr lang="en-US"/>
                </a:defPPr>
                <a:lvl1pPr>
                  <a:lnSpc>
                    <a:spcPct val="130000"/>
                  </a:lnSpc>
                  <a:defRPr sz="1400" spc="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输入需要编辑的内容，内容可以简洁表达，使用关键词语表达内容</a:t>
                </a: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21800" y="1143000"/>
            <a:ext cx="2967335" cy="2967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blinds dir="vert"/>
      </p:transition>
    </mc:Choice>
    <mc:Fallback xmlns="">
      <p:transition spd="slow" advClick="0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2432" y="2064180"/>
            <a:ext cx="3196127" cy="20913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581" y="1787091"/>
            <a:ext cx="3066125" cy="18398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663" y="2077758"/>
            <a:ext cx="3115191" cy="20913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矩形 1"/>
          <p:cNvSpPr/>
          <p:nvPr/>
        </p:nvSpPr>
        <p:spPr>
          <a:xfrm>
            <a:off x="1268731" y="694234"/>
            <a:ext cx="2031325" cy="461665"/>
          </a:xfrm>
          <a:prstGeom prst="rect">
            <a:avLst/>
          </a:prstGeom>
          <a:solidFill>
            <a:srgbClr val="F5E2D8"/>
          </a:solidFill>
        </p:spPr>
        <p:txBody>
          <a:bodyPr vert="horz" wrap="none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现代人过冬至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2629386" y="4589196"/>
            <a:ext cx="6933227" cy="1261331"/>
            <a:chOff x="948070" y="3598203"/>
            <a:chExt cx="6933227" cy="1261331"/>
          </a:xfrm>
        </p:grpSpPr>
        <p:grpSp>
          <p:nvGrpSpPr>
            <p:cNvPr id="10" name="组合 9"/>
            <p:cNvGrpSpPr/>
            <p:nvPr/>
          </p:nvGrpSpPr>
          <p:grpSpPr>
            <a:xfrm>
              <a:off x="948070" y="3598203"/>
              <a:ext cx="3570595" cy="1260928"/>
              <a:chOff x="5374272" y="5341605"/>
              <a:chExt cx="3570595" cy="1260928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7079741" y="5341605"/>
                <a:ext cx="1865126" cy="12609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eaVert"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400" spc="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输入需要编辑的内容，内容可以简洁表达，使用关键词语表达内容</a:t>
                </a: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5374272" y="5341605"/>
                <a:ext cx="1865126" cy="12609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eaVert"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400" spc="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输入需要编辑的内容，内容可以简洁表达，使用关键词语表达内容</a:t>
                </a: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4310702" y="3598606"/>
              <a:ext cx="3570595" cy="1260928"/>
              <a:chOff x="5374272" y="5341605"/>
              <a:chExt cx="3570595" cy="1260928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7079741" y="5341605"/>
                <a:ext cx="1865126" cy="12609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eaVert"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400" spc="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输入需要编辑的内容，内容可以简洁表达，使用关键词语表达内容</a:t>
                </a: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5374272" y="5341605"/>
                <a:ext cx="1865126" cy="12609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eaVert"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400" spc="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输入需要编辑的内容，内容可以简洁表达，使用关键词语表达内容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vortex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268731" y="1254676"/>
            <a:ext cx="2031325" cy="461665"/>
          </a:xfrm>
          <a:prstGeom prst="rect">
            <a:avLst/>
          </a:prstGeom>
          <a:solidFill>
            <a:srgbClr val="F5E2D8"/>
          </a:solidFill>
        </p:spPr>
        <p:txBody>
          <a:bodyPr vert="horz" wrap="none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现代人过冬至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9186492" y="2843590"/>
            <a:ext cx="1024896" cy="252185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002293" y="2843590"/>
            <a:ext cx="1024896" cy="252185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67251" y="2174325"/>
            <a:ext cx="5313702" cy="3428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9186492" y="-283492"/>
            <a:ext cx="3078480" cy="35520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origami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4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305848" y="5659951"/>
            <a:ext cx="2031325" cy="461665"/>
          </a:xfrm>
          <a:prstGeom prst="rect">
            <a:avLst/>
          </a:prstGeom>
          <a:solidFill>
            <a:srgbClr val="F5E2D8"/>
          </a:solidFill>
        </p:spPr>
        <p:txBody>
          <a:bodyPr vert="horz" wrap="none">
            <a:spAutoFit/>
          </a:bodyPr>
          <a:lstStyle/>
          <a:p>
            <a:r>
              <a:rPr lang="zh-CN" altLang="en-US" sz="2400" b="1" dirty="0">
                <a:cs typeface="+mn-ea"/>
                <a:sym typeface="+mn-lt"/>
              </a:rPr>
              <a:t>现代人过冬至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305848" y="1890724"/>
            <a:ext cx="5057820" cy="652486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305848" y="2751470"/>
            <a:ext cx="5057820" cy="652486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305848" y="3612216"/>
            <a:ext cx="5057820" cy="652486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305848" y="4472962"/>
            <a:ext cx="5057820" cy="652486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43840" y="0"/>
            <a:ext cx="1890724" cy="18907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0505" y="2216967"/>
            <a:ext cx="4226992" cy="31627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airplan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3" cstate="screen">
            <a:grayscl/>
          </a:blip>
          <a:srcRect/>
          <a:stretch>
            <a:fillRect/>
          </a:stretch>
        </p:blipFill>
        <p:spPr>
          <a:xfrm>
            <a:off x="-160670" y="1085494"/>
            <a:ext cx="12344400" cy="604588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5550765" y="309514"/>
            <a:ext cx="3268697" cy="189383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242277" y="2276493"/>
            <a:ext cx="1090167" cy="115250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print"/>
          <a:srcRect/>
          <a:stretch>
            <a:fillRect/>
          </a:stretch>
        </p:blipFill>
        <p:spPr>
          <a:xfrm>
            <a:off x="7353946" y="419644"/>
            <a:ext cx="3594507" cy="3882266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4345099" y="954360"/>
            <a:ext cx="2949039" cy="3391128"/>
            <a:chOff x="3268697" y="360813"/>
            <a:chExt cx="4023516" cy="4626681"/>
          </a:xfrm>
        </p:grpSpPr>
        <p:grpSp>
          <p:nvGrpSpPr>
            <p:cNvPr id="6" name="组合 5"/>
            <p:cNvGrpSpPr/>
            <p:nvPr/>
          </p:nvGrpSpPr>
          <p:grpSpPr>
            <a:xfrm>
              <a:off x="3354540" y="1426849"/>
              <a:ext cx="3937673" cy="3253075"/>
              <a:chOff x="3354540" y="1426849"/>
              <a:chExt cx="3937673" cy="3253075"/>
            </a:xfrm>
          </p:grpSpPr>
          <p:sp>
            <p:nvSpPr>
              <p:cNvPr id="2" name="椭圆 1"/>
              <p:cNvSpPr/>
              <p:nvPr/>
            </p:nvSpPr>
            <p:spPr>
              <a:xfrm>
                <a:off x="3354540" y="1426849"/>
                <a:ext cx="2919994" cy="2882908"/>
              </a:xfrm>
              <a:prstGeom prst="ellipse">
                <a:avLst/>
              </a:prstGeom>
              <a:solidFill>
                <a:srgbClr val="F5ECE2">
                  <a:alpha val="7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5566224" y="2975856"/>
                <a:ext cx="1725989" cy="1704068"/>
              </a:xfrm>
              <a:prstGeom prst="ellipse">
                <a:avLst/>
              </a:prstGeom>
              <a:solidFill>
                <a:srgbClr val="F5ECE2">
                  <a:alpha val="7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7" name="矩形 16"/>
            <p:cNvSpPr/>
            <p:nvPr/>
          </p:nvSpPr>
          <p:spPr>
            <a:xfrm>
              <a:off x="4806077" y="1178900"/>
              <a:ext cx="587880" cy="2738712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请在此处输入具体内容，文字请尽量言简意赅，此处为具体文字，表述该章节文字主题。</a:t>
              </a:r>
              <a:endPara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7" cstate="screen"/>
            <a:srcRect/>
            <a:stretch>
              <a:fillRect/>
            </a:stretch>
          </p:blipFill>
          <p:spPr>
            <a:xfrm>
              <a:off x="3268697" y="360813"/>
              <a:ext cx="1090167" cy="1152507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825339" y="3325235"/>
              <a:ext cx="379984" cy="8582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 rot="13568719">
              <a:off x="5195202" y="3567366"/>
              <a:ext cx="1704068" cy="1136187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9" cstate="screen"/>
            <a:stretch>
              <a:fillRect/>
            </a:stretch>
          </p:blipFill>
          <p:spPr>
            <a:xfrm>
              <a:off x="4647405" y="1001737"/>
              <a:ext cx="2622344" cy="2622344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3625744" y="2119009"/>
              <a:ext cx="1572807" cy="1893836"/>
            </a:xfrm>
            <a:prstGeom prst="rect">
              <a:avLst/>
            </a:prstGeom>
          </p:spPr>
        </p:pic>
      </p:grp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6" cstate="print"/>
          <a:srcRect/>
          <a:stretch>
            <a:fillRect/>
          </a:stretch>
        </p:blipFill>
        <p:spPr>
          <a:xfrm>
            <a:off x="920477" y="1124794"/>
            <a:ext cx="3594507" cy="3882266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3694247" y="4454061"/>
            <a:ext cx="4803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cs typeface="+mn-ea"/>
                <a:sym typeface="+mn-lt"/>
              </a:rPr>
              <a:t>冬至快乐，谢谢观看！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ircle/>
      </p:transition>
    </mc:Choice>
    <mc:Fallback xmlns=""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>
            <a:grayscl/>
          </a:blip>
          <a:srcRect/>
          <a:stretch>
            <a:fillRect/>
          </a:stretch>
        </p:blipFill>
        <p:spPr>
          <a:xfrm>
            <a:off x="-152400" y="1101672"/>
            <a:ext cx="12344400" cy="6045887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186296" y="1423220"/>
            <a:ext cx="3819408" cy="3819408"/>
            <a:chOff x="3718381" y="1423220"/>
            <a:chExt cx="3819408" cy="3819408"/>
          </a:xfrm>
        </p:grpSpPr>
        <p:sp>
          <p:nvSpPr>
            <p:cNvPr id="6" name="椭圆 5"/>
            <p:cNvSpPr/>
            <p:nvPr/>
          </p:nvSpPr>
          <p:spPr>
            <a:xfrm>
              <a:off x="3718381" y="1423220"/>
              <a:ext cx="3819408" cy="3819408"/>
            </a:xfrm>
            <a:prstGeom prst="ellipse">
              <a:avLst/>
            </a:prstGeom>
            <a:solidFill>
              <a:srgbClr val="F5E2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3982231" y="1687070"/>
              <a:ext cx="3291709" cy="329170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4821621" y="3066692"/>
            <a:ext cx="2624959" cy="5847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>
            <a:spAutoFit/>
          </a:bodyPr>
          <a:lstStyle/>
          <a:p>
            <a:r>
              <a:rPr lang="zh-CN" altLang="en-US" sz="3200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冬至是什么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458905" y="2486914"/>
            <a:ext cx="1361044" cy="523220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章节一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5219650" y="3851667"/>
            <a:ext cx="1828899" cy="4697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drap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910986" y="1977829"/>
            <a:ext cx="2492990" cy="646331"/>
          </a:xfrm>
          <a:prstGeom prst="rect">
            <a:avLst/>
          </a:prstGeom>
          <a:solidFill>
            <a:srgbClr val="F5E2D8"/>
          </a:solidFill>
        </p:spPr>
        <p:txBody>
          <a:bodyPr vert="horz" wrap="none">
            <a:spAutoFit/>
          </a:bodyPr>
          <a:lstStyle/>
          <a:p>
            <a:r>
              <a:rPr lang="zh-CN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冬至是什么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466256" y="2735012"/>
            <a:ext cx="3480147" cy="652486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466256" y="3318921"/>
            <a:ext cx="3480147" cy="652486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466255" y="3917343"/>
            <a:ext cx="3480147" cy="652486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288" y="594123"/>
            <a:ext cx="4026698" cy="5532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14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1" y="-16457"/>
            <a:ext cx="443484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146800" y="2213444"/>
            <a:ext cx="5233165" cy="3173176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</a:p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</a:p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9" name="矩形 8"/>
          <p:cNvSpPr/>
          <p:nvPr/>
        </p:nvSpPr>
        <p:spPr>
          <a:xfrm>
            <a:off x="5418892" y="1471380"/>
            <a:ext cx="677108" cy="1903726"/>
          </a:xfrm>
          <a:prstGeom prst="rect">
            <a:avLst/>
          </a:prstGeom>
          <a:solidFill>
            <a:srgbClr val="F5E2D8"/>
          </a:solidFill>
        </p:spPr>
        <p:txBody>
          <a:bodyPr vert="eaVert" wrap="none">
            <a:spAutoFit/>
          </a:bodyPr>
          <a:lstStyle/>
          <a:p>
            <a:r>
              <a:rPr lang="zh-CN" altLang="en-US" sz="3200" b="1" dirty="0">
                <a:cs typeface="+mn-ea"/>
                <a:sym typeface="+mn-lt"/>
              </a:rPr>
              <a:t>冬至是什么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wind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832471" y="2529372"/>
            <a:ext cx="2492990" cy="646331"/>
          </a:xfrm>
          <a:prstGeom prst="rect">
            <a:avLst/>
          </a:prstGeom>
          <a:solidFill>
            <a:srgbClr val="F5E2D8"/>
          </a:solidFill>
        </p:spPr>
        <p:txBody>
          <a:bodyPr vert="horz" wrap="none">
            <a:spAutoFit/>
          </a:bodyPr>
          <a:lstStyle/>
          <a:p>
            <a:r>
              <a:rPr lang="zh-CN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冬至是什么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387741" y="3286555"/>
            <a:ext cx="3480147" cy="652486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387741" y="3870464"/>
            <a:ext cx="3480147" cy="652486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387740" y="4468886"/>
            <a:ext cx="3480147" cy="652486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1041" y="950560"/>
            <a:ext cx="4191000" cy="5324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prestig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013380" y="2431984"/>
            <a:ext cx="2492990" cy="646331"/>
          </a:xfrm>
          <a:prstGeom prst="rect">
            <a:avLst/>
          </a:prstGeom>
          <a:solidFill>
            <a:srgbClr val="F5E2D8"/>
          </a:solidFill>
        </p:spPr>
        <p:txBody>
          <a:bodyPr vert="horz" wrap="none">
            <a:spAutoFit/>
          </a:bodyPr>
          <a:lstStyle/>
          <a:p>
            <a:r>
              <a:rPr lang="zh-CN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冬至是什么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964809" y="3102757"/>
            <a:ext cx="3480147" cy="652486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964809" y="3700203"/>
            <a:ext cx="3480147" cy="652486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964809" y="4322779"/>
            <a:ext cx="3480147" cy="652486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09160" y="271203"/>
            <a:ext cx="6858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fractur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1772084" y="2753899"/>
            <a:ext cx="1024896" cy="252185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9061826" y="2753899"/>
            <a:ext cx="1024896" cy="252185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sp>
        <p:nvSpPr>
          <p:cNvPr id="13" name="矩形 12"/>
          <p:cNvSpPr/>
          <p:nvPr/>
        </p:nvSpPr>
        <p:spPr>
          <a:xfrm>
            <a:off x="1105617" y="1350042"/>
            <a:ext cx="2492990" cy="646331"/>
          </a:xfrm>
          <a:prstGeom prst="rect">
            <a:avLst/>
          </a:prstGeom>
          <a:solidFill>
            <a:srgbClr val="F5E2D8"/>
          </a:solidFill>
        </p:spPr>
        <p:txBody>
          <a:bodyPr vert="horz" wrap="none">
            <a:spAutoFit/>
          </a:bodyPr>
          <a:lstStyle/>
          <a:p>
            <a:r>
              <a:rPr lang="zh-CN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冬至是什么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085113" y="1451967"/>
            <a:ext cx="7688580" cy="5125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>
            <a:grayscl/>
          </a:blip>
          <a:srcRect/>
          <a:stretch>
            <a:fillRect/>
          </a:stretch>
        </p:blipFill>
        <p:spPr>
          <a:xfrm>
            <a:off x="0" y="1101672"/>
            <a:ext cx="12192000" cy="6045887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186296" y="1423220"/>
            <a:ext cx="3819408" cy="3819408"/>
            <a:chOff x="3718381" y="1423220"/>
            <a:chExt cx="3819408" cy="3819408"/>
          </a:xfrm>
        </p:grpSpPr>
        <p:sp>
          <p:nvSpPr>
            <p:cNvPr id="6" name="椭圆 5"/>
            <p:cNvSpPr/>
            <p:nvPr/>
          </p:nvSpPr>
          <p:spPr>
            <a:xfrm>
              <a:off x="3718381" y="1423220"/>
              <a:ext cx="3819408" cy="3819408"/>
            </a:xfrm>
            <a:prstGeom prst="ellipse">
              <a:avLst/>
            </a:prstGeom>
            <a:solidFill>
              <a:srgbClr val="F5E2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3982231" y="1687070"/>
              <a:ext cx="3291709" cy="329170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4821621" y="3066692"/>
            <a:ext cx="2624959" cy="5847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>
            <a:spAutoFit/>
          </a:bodyPr>
          <a:lstStyle/>
          <a:p>
            <a:r>
              <a:rPr lang="zh-CN" altLang="en-US" sz="3200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冬至的起源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458905" y="2486914"/>
            <a:ext cx="1361044" cy="523220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章节二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5219650" y="3851667"/>
            <a:ext cx="1828899" cy="4697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drap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立冬冬至PPT模板.pptx"/>
</p:tagLst>
</file>

<file path=ppt/theme/theme1.xml><?xml version="1.0" encoding="utf-8"?>
<a:theme xmlns:a="http://schemas.openxmlformats.org/drawingml/2006/main" name=" www.2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imi5qgod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1184</Words>
  <Application>Microsoft Office PowerPoint</Application>
  <PresentationFormat>宽屏</PresentationFormat>
  <Paragraphs>124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等线</vt:lpstr>
      <vt:lpstr>宋体</vt:lpstr>
      <vt:lpstr>微软雅黑</vt:lpstr>
      <vt:lpstr>义启小魏楷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2022-03-11T03:35:33Z</dcterms:created>
  <dcterms:modified xsi:type="dcterms:W3CDTF">2023-01-10T10:08:47Z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DC6D6A7F0B944F91BE57BE5440C71F5D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