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16" r:id="rId2"/>
    <p:sldId id="360" r:id="rId3"/>
    <p:sldId id="344" r:id="rId4"/>
    <p:sldId id="340" r:id="rId5"/>
    <p:sldId id="341" r:id="rId6"/>
    <p:sldId id="345" r:id="rId7"/>
    <p:sldId id="297" r:id="rId8"/>
    <p:sldId id="346" r:id="rId9"/>
    <p:sldId id="347" r:id="rId10"/>
    <p:sldId id="306" r:id="rId11"/>
    <p:sldId id="349" r:id="rId12"/>
    <p:sldId id="350" r:id="rId13"/>
    <p:sldId id="351" r:id="rId14"/>
    <p:sldId id="304" r:id="rId15"/>
    <p:sldId id="380" r:id="rId16"/>
    <p:sldId id="376" r:id="rId17"/>
    <p:sldId id="384" r:id="rId18"/>
    <p:sldId id="387" r:id="rId19"/>
    <p:sldId id="352" r:id="rId20"/>
  </p:sldIdLst>
  <p:sldSz cx="9144000" cy="6858000" type="screen4x3"/>
  <p:notesSz cx="6858000" cy="9144000"/>
  <p:defaultTextStyle>
    <a:defPPr>
      <a:defRPr lang="en-US"/>
    </a:defPPr>
    <a:lvl1pPr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004">
          <p15:clr>
            <a:srgbClr val="A4A3A4"/>
          </p15:clr>
        </p15:guide>
        <p15:guide id="2" pos="29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ECFF"/>
    <a:srgbClr val="66CCFF"/>
    <a:srgbClr val="66FF66"/>
    <a:srgbClr val="FF0000"/>
    <a:srgbClr val="99CCFF"/>
    <a:srgbClr val="FF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004"/>
        <p:guide pos="2901"/>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2E21724-E1FC-45F8-91C8-C6DD996D3B12}" type="doc">
      <dgm:prSet loTypeId="urn:microsoft.com/office/officeart/2005/8/layout/orgChart1#1" loCatId="hierarchy" qsTypeId="urn:microsoft.com/office/officeart/2005/8/quickstyle/simple1#5" qsCatId="simple" csTypeId="urn:microsoft.com/office/officeart/2005/8/colors/accent1_2#2" csCatId="accent1"/>
      <dgm:spPr/>
    </dgm:pt>
    <dgm:pt modelId="{B19E4A35-4325-4477-B3DD-01ABFD195273}">
      <dgm:prSet/>
      <dgm:spPr/>
      <dgm: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平行四边形</a:t>
          </a:r>
        </a:p>
      </dgm:t>
    </dgm:pt>
    <dgm:pt modelId="{116EEA76-5A53-4B8B-B6B9-4BE54ADA5F68}" type="parTrans" cxnId="{2ED3A11E-7755-4613-A941-0D4A9712FBDF}">
      <dgm:prSet/>
      <dgm:spPr/>
    </dgm:pt>
    <dgm:pt modelId="{74758046-2279-4937-A0C3-753923EC4EE9}" type="sibTrans" cxnId="{2ED3A11E-7755-4613-A941-0D4A9712FBDF}">
      <dgm:prSet/>
      <dgm:spPr/>
    </dgm:pt>
    <dgm:pt modelId="{D4C0E3D5-4351-4767-84C6-90C66EFA321B}">
      <dgm:prSet/>
      <dgm:spPr/>
      <dgm: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对角线</a:t>
          </a:r>
        </a:p>
      </dgm:t>
    </dgm:pt>
    <dgm:pt modelId="{E31CB523-BDE8-4FD6-B642-E243425E6FE5}" type="parTrans" cxnId="{6FC4B86B-8831-4E58-87BA-0C4D36C0024A}">
      <dgm:prSet/>
      <dgm:spPr/>
      <dgm:t>
        <a:bodyPr/>
        <a:lstStyle/>
        <a:p>
          <a:endParaRPr lang="zh-CN" altLang="en-US"/>
        </a:p>
      </dgm:t>
    </dgm:pt>
    <dgm:pt modelId="{29997049-A1F0-4959-AE73-40565B8B375B}" type="sibTrans" cxnId="{6FC4B86B-8831-4E58-87BA-0C4D36C0024A}">
      <dgm:prSet/>
      <dgm:spPr/>
    </dgm:pt>
    <dgm:pt modelId="{58F91771-B15A-4C0D-8A3D-80C9E6A6A27F}">
      <dgm:prSet/>
      <dgm:spPr/>
      <dgm: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角</a:t>
          </a:r>
        </a:p>
      </dgm:t>
    </dgm:pt>
    <dgm:pt modelId="{2C5BEC35-D00C-4552-A908-CF14EEA4B946}" type="parTrans" cxnId="{4847E3FD-0AEA-4883-A642-A8164165BF3A}">
      <dgm:prSet/>
      <dgm:spPr/>
      <dgm:t>
        <a:bodyPr/>
        <a:lstStyle/>
        <a:p>
          <a:endParaRPr lang="zh-CN" altLang="en-US"/>
        </a:p>
      </dgm:t>
    </dgm:pt>
    <dgm:pt modelId="{20087E48-ABD7-440A-819E-D6349BABC1ED}" type="sibTrans" cxnId="{4847E3FD-0AEA-4883-A642-A8164165BF3A}">
      <dgm:prSet/>
      <dgm:spPr/>
    </dgm:pt>
    <dgm:pt modelId="{C49D31CA-5026-41A8-BEEF-2276D5D75E16}">
      <dgm:prSet/>
      <dgm:spPr/>
      <dgm: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边</a:t>
          </a:r>
        </a:p>
      </dgm:t>
    </dgm:pt>
    <dgm:pt modelId="{D78FB77A-6263-4D10-931C-461D19249028}" type="parTrans" cxnId="{7FDB6A23-98D6-4F76-B0CF-AC09E602E707}">
      <dgm:prSet/>
      <dgm:spPr/>
      <dgm:t>
        <a:bodyPr/>
        <a:lstStyle/>
        <a:p>
          <a:endParaRPr lang="zh-CN" altLang="en-US"/>
        </a:p>
      </dgm:t>
    </dgm:pt>
    <dgm:pt modelId="{F0946B5E-6370-4611-91B5-4EDA2C2070E5}" type="sibTrans" cxnId="{7FDB6A23-98D6-4F76-B0CF-AC09E602E707}">
      <dgm:prSet/>
      <dgm:spPr/>
    </dgm:pt>
    <dgm:pt modelId="{75EE80B5-AD93-4D51-9DD1-450C0AA954A6}" type="pres">
      <dgm:prSet presAssocID="{C2E21724-E1FC-45F8-91C8-C6DD996D3B12}" presName="hierChild1" presStyleCnt="0">
        <dgm:presLayoutVars>
          <dgm:orgChart val="1"/>
          <dgm:chPref val="1"/>
          <dgm:dir/>
          <dgm:animOne val="branch"/>
          <dgm:animLvl val="lvl"/>
          <dgm:resizeHandles/>
        </dgm:presLayoutVars>
      </dgm:prSet>
      <dgm:spPr/>
    </dgm:pt>
    <dgm:pt modelId="{9AE600AD-25B9-4969-A93D-49C57EE148F3}" type="pres">
      <dgm:prSet presAssocID="{B19E4A35-4325-4477-B3DD-01ABFD195273}" presName="hierRoot1" presStyleCnt="0">
        <dgm:presLayoutVars>
          <dgm:hierBranch/>
        </dgm:presLayoutVars>
      </dgm:prSet>
      <dgm:spPr/>
    </dgm:pt>
    <dgm:pt modelId="{84AEE502-A692-43FD-A8B3-58BAB4B718ED}" type="pres">
      <dgm:prSet presAssocID="{B19E4A35-4325-4477-B3DD-01ABFD195273}" presName="rootComposite1" presStyleCnt="0"/>
      <dgm:spPr/>
    </dgm:pt>
    <dgm:pt modelId="{7A63D1FA-044E-4124-8C28-9A495BF19765}" type="pres">
      <dgm:prSet presAssocID="{B19E4A35-4325-4477-B3DD-01ABFD195273}" presName="rootText1" presStyleLbl="node0" presStyleIdx="0" presStyleCnt="1">
        <dgm:presLayoutVars>
          <dgm:chPref val="3"/>
        </dgm:presLayoutVars>
      </dgm:prSet>
      <dgm:spPr/>
      <dgm:t>
        <a:bodyPr/>
        <a:lstStyle/>
        <a:p>
          <a:endParaRPr lang="zh-CN" altLang="en-US"/>
        </a:p>
      </dgm:t>
    </dgm:pt>
    <dgm:pt modelId="{F7228883-90CE-42AE-8C5A-864B25C1EACA}" type="pres">
      <dgm:prSet presAssocID="{B19E4A35-4325-4477-B3DD-01ABFD195273}" presName="rootConnector1" presStyleLbl="node1" presStyleIdx="0" presStyleCnt="0"/>
      <dgm:spPr/>
      <dgm:t>
        <a:bodyPr/>
        <a:lstStyle/>
        <a:p>
          <a:endParaRPr lang="zh-CN" altLang="en-US"/>
        </a:p>
      </dgm:t>
    </dgm:pt>
    <dgm:pt modelId="{FB226AC4-A060-4776-B3BE-01D626A32200}" type="pres">
      <dgm:prSet presAssocID="{B19E4A35-4325-4477-B3DD-01ABFD195273}" presName="hierChild2" presStyleCnt="0"/>
      <dgm:spPr/>
    </dgm:pt>
    <dgm:pt modelId="{C92CD370-2D63-4F51-B93F-23C960E40A43}" type="pres">
      <dgm:prSet presAssocID="{E31CB523-BDE8-4FD6-B642-E243425E6FE5}" presName="Name35" presStyleLbl="parChTrans1D2" presStyleIdx="0" presStyleCnt="3"/>
      <dgm:spPr/>
    </dgm:pt>
    <dgm:pt modelId="{AE8D0494-B937-4175-AB5C-8388A54A64EB}" type="pres">
      <dgm:prSet presAssocID="{D4C0E3D5-4351-4767-84C6-90C66EFA321B}" presName="hierRoot2" presStyleCnt="0">
        <dgm:presLayoutVars>
          <dgm:hierBranch/>
        </dgm:presLayoutVars>
      </dgm:prSet>
      <dgm:spPr/>
    </dgm:pt>
    <dgm:pt modelId="{7B374D70-2621-4983-AB62-318F74358D78}" type="pres">
      <dgm:prSet presAssocID="{D4C0E3D5-4351-4767-84C6-90C66EFA321B}" presName="rootComposite" presStyleCnt="0"/>
      <dgm:spPr/>
    </dgm:pt>
    <dgm:pt modelId="{0044FF1D-0A6C-45D5-BD89-61073B734A7D}" type="pres">
      <dgm:prSet presAssocID="{D4C0E3D5-4351-4767-84C6-90C66EFA321B}" presName="rootText" presStyleLbl="node2" presStyleIdx="0" presStyleCnt="3">
        <dgm:presLayoutVars>
          <dgm:chPref val="3"/>
        </dgm:presLayoutVars>
      </dgm:prSet>
      <dgm:spPr/>
      <dgm:t>
        <a:bodyPr/>
        <a:lstStyle/>
        <a:p>
          <a:endParaRPr lang="zh-CN" altLang="en-US"/>
        </a:p>
      </dgm:t>
    </dgm:pt>
    <dgm:pt modelId="{A10E35BF-D74B-4A1B-9749-EB3AEBF1D2DE}" type="pres">
      <dgm:prSet presAssocID="{D4C0E3D5-4351-4767-84C6-90C66EFA321B}" presName="rootConnector" presStyleLbl="node2" presStyleIdx="0" presStyleCnt="3"/>
      <dgm:spPr/>
      <dgm:t>
        <a:bodyPr/>
        <a:lstStyle/>
        <a:p>
          <a:endParaRPr lang="zh-CN" altLang="en-US"/>
        </a:p>
      </dgm:t>
    </dgm:pt>
    <dgm:pt modelId="{C4265B86-9DAE-4BE1-AB9C-436C321C4F80}" type="pres">
      <dgm:prSet presAssocID="{D4C0E3D5-4351-4767-84C6-90C66EFA321B}" presName="hierChild4" presStyleCnt="0"/>
      <dgm:spPr/>
    </dgm:pt>
    <dgm:pt modelId="{80368A02-A6E3-499F-B7E3-4D571542D06C}" type="pres">
      <dgm:prSet presAssocID="{D4C0E3D5-4351-4767-84C6-90C66EFA321B}" presName="hierChild5" presStyleCnt="0"/>
      <dgm:spPr/>
    </dgm:pt>
    <dgm:pt modelId="{9632C4C2-4C35-4A23-8152-C17C5431F22B}" type="pres">
      <dgm:prSet presAssocID="{2C5BEC35-D00C-4552-A908-CF14EEA4B946}" presName="Name35" presStyleLbl="parChTrans1D2" presStyleIdx="1" presStyleCnt="3"/>
      <dgm:spPr/>
    </dgm:pt>
    <dgm:pt modelId="{0AF1F3D6-F660-48D3-B5F1-AEB26C38232B}" type="pres">
      <dgm:prSet presAssocID="{58F91771-B15A-4C0D-8A3D-80C9E6A6A27F}" presName="hierRoot2" presStyleCnt="0">
        <dgm:presLayoutVars>
          <dgm:hierBranch/>
        </dgm:presLayoutVars>
      </dgm:prSet>
      <dgm:spPr/>
    </dgm:pt>
    <dgm:pt modelId="{6DBBA8B7-0DD5-417E-8B14-76F1DF8EC0F2}" type="pres">
      <dgm:prSet presAssocID="{58F91771-B15A-4C0D-8A3D-80C9E6A6A27F}" presName="rootComposite" presStyleCnt="0"/>
      <dgm:spPr/>
    </dgm:pt>
    <dgm:pt modelId="{1F9E283E-8D94-4850-800F-4D4996315997}" type="pres">
      <dgm:prSet presAssocID="{58F91771-B15A-4C0D-8A3D-80C9E6A6A27F}" presName="rootText" presStyleLbl="node2" presStyleIdx="1" presStyleCnt="3">
        <dgm:presLayoutVars>
          <dgm:chPref val="3"/>
        </dgm:presLayoutVars>
      </dgm:prSet>
      <dgm:spPr/>
      <dgm:t>
        <a:bodyPr/>
        <a:lstStyle/>
        <a:p>
          <a:endParaRPr lang="zh-CN" altLang="en-US"/>
        </a:p>
      </dgm:t>
    </dgm:pt>
    <dgm:pt modelId="{2BD7FC76-E40A-4053-ADEB-FBFB8976FB05}" type="pres">
      <dgm:prSet presAssocID="{58F91771-B15A-4C0D-8A3D-80C9E6A6A27F}" presName="rootConnector" presStyleLbl="node2" presStyleIdx="1" presStyleCnt="3"/>
      <dgm:spPr/>
      <dgm:t>
        <a:bodyPr/>
        <a:lstStyle/>
        <a:p>
          <a:endParaRPr lang="zh-CN" altLang="en-US"/>
        </a:p>
      </dgm:t>
    </dgm:pt>
    <dgm:pt modelId="{C80982DF-FAC7-4019-BA62-E5C123E324C0}" type="pres">
      <dgm:prSet presAssocID="{58F91771-B15A-4C0D-8A3D-80C9E6A6A27F}" presName="hierChild4" presStyleCnt="0"/>
      <dgm:spPr/>
    </dgm:pt>
    <dgm:pt modelId="{91F36D7D-C1E4-49DA-8344-799A2990851F}" type="pres">
      <dgm:prSet presAssocID="{58F91771-B15A-4C0D-8A3D-80C9E6A6A27F}" presName="hierChild5" presStyleCnt="0"/>
      <dgm:spPr/>
    </dgm:pt>
    <dgm:pt modelId="{AFB12153-CC27-45D2-BBB6-03FD571774BC}" type="pres">
      <dgm:prSet presAssocID="{D78FB77A-6263-4D10-931C-461D19249028}" presName="Name35" presStyleLbl="parChTrans1D2" presStyleIdx="2" presStyleCnt="3"/>
      <dgm:spPr/>
    </dgm:pt>
    <dgm:pt modelId="{6D02D7C7-DDE0-425C-A560-BC7097FD5ED5}" type="pres">
      <dgm:prSet presAssocID="{C49D31CA-5026-41A8-BEEF-2276D5D75E16}" presName="hierRoot2" presStyleCnt="0">
        <dgm:presLayoutVars>
          <dgm:hierBranch/>
        </dgm:presLayoutVars>
      </dgm:prSet>
      <dgm:spPr/>
    </dgm:pt>
    <dgm:pt modelId="{6FD52C03-4A77-43CC-A26D-9A9C51E700BA}" type="pres">
      <dgm:prSet presAssocID="{C49D31CA-5026-41A8-BEEF-2276D5D75E16}" presName="rootComposite" presStyleCnt="0"/>
      <dgm:spPr/>
    </dgm:pt>
    <dgm:pt modelId="{DA131A13-3777-4360-A3F0-BF48BA7E86BA}" type="pres">
      <dgm:prSet presAssocID="{C49D31CA-5026-41A8-BEEF-2276D5D75E16}" presName="rootText" presStyleLbl="node2" presStyleIdx="2" presStyleCnt="3">
        <dgm:presLayoutVars>
          <dgm:chPref val="3"/>
        </dgm:presLayoutVars>
      </dgm:prSet>
      <dgm:spPr/>
      <dgm:t>
        <a:bodyPr/>
        <a:lstStyle/>
        <a:p>
          <a:endParaRPr lang="zh-CN" altLang="en-US"/>
        </a:p>
      </dgm:t>
    </dgm:pt>
    <dgm:pt modelId="{66A37F3A-D553-4163-AC36-D52E8C93D3D8}" type="pres">
      <dgm:prSet presAssocID="{C49D31CA-5026-41A8-BEEF-2276D5D75E16}" presName="rootConnector" presStyleLbl="node2" presStyleIdx="2" presStyleCnt="3"/>
      <dgm:spPr/>
      <dgm:t>
        <a:bodyPr/>
        <a:lstStyle/>
        <a:p>
          <a:endParaRPr lang="zh-CN" altLang="en-US"/>
        </a:p>
      </dgm:t>
    </dgm:pt>
    <dgm:pt modelId="{5421807D-0B4D-4CD3-A7DA-03BD978F15FB}" type="pres">
      <dgm:prSet presAssocID="{C49D31CA-5026-41A8-BEEF-2276D5D75E16}" presName="hierChild4" presStyleCnt="0"/>
      <dgm:spPr/>
    </dgm:pt>
    <dgm:pt modelId="{7A3A3D56-63B1-43A1-97DE-C9D1DF3784E2}" type="pres">
      <dgm:prSet presAssocID="{C49D31CA-5026-41A8-BEEF-2276D5D75E16}" presName="hierChild5" presStyleCnt="0"/>
      <dgm:spPr/>
    </dgm:pt>
    <dgm:pt modelId="{82116280-6549-46BB-8B37-BE7912616ECB}" type="pres">
      <dgm:prSet presAssocID="{B19E4A35-4325-4477-B3DD-01ABFD195273}" presName="hierChild3" presStyleCnt="0"/>
      <dgm:spPr/>
    </dgm:pt>
  </dgm:ptLst>
  <dgm:cxnLst>
    <dgm:cxn modelId="{CDA0E884-5891-4F4A-A4DE-F14C709D16D3}" type="presOf" srcId="{2C5BEC35-D00C-4552-A908-CF14EEA4B946}" destId="{9632C4C2-4C35-4A23-8152-C17C5431F22B}" srcOrd="0" destOrd="0" presId="urn:microsoft.com/office/officeart/2005/8/layout/orgChart1#1"/>
    <dgm:cxn modelId="{8D3AE4C6-7FFB-4A8B-9A83-6C90D9FD3A9C}" type="presOf" srcId="{C49D31CA-5026-41A8-BEEF-2276D5D75E16}" destId="{DA131A13-3777-4360-A3F0-BF48BA7E86BA}" srcOrd="0" destOrd="0" presId="urn:microsoft.com/office/officeart/2005/8/layout/orgChart1#1"/>
    <dgm:cxn modelId="{C7F8C9EF-E511-45AA-BA55-95A795489C07}" type="presOf" srcId="{B19E4A35-4325-4477-B3DD-01ABFD195273}" destId="{7A63D1FA-044E-4124-8C28-9A495BF19765}" srcOrd="0" destOrd="0" presId="urn:microsoft.com/office/officeart/2005/8/layout/orgChart1#1"/>
    <dgm:cxn modelId="{2ED3A11E-7755-4613-A941-0D4A9712FBDF}" srcId="{C2E21724-E1FC-45F8-91C8-C6DD996D3B12}" destId="{B19E4A35-4325-4477-B3DD-01ABFD195273}" srcOrd="0" destOrd="0" parTransId="{116EEA76-5A53-4B8B-B6B9-4BE54ADA5F68}" sibTransId="{74758046-2279-4937-A0C3-753923EC4EE9}"/>
    <dgm:cxn modelId="{CA48D42E-5E68-4D36-B2F5-9DCA61FF8ADB}" type="presOf" srcId="{B19E4A35-4325-4477-B3DD-01ABFD195273}" destId="{F7228883-90CE-42AE-8C5A-864B25C1EACA}" srcOrd="1" destOrd="0" presId="urn:microsoft.com/office/officeart/2005/8/layout/orgChart1#1"/>
    <dgm:cxn modelId="{6FC4B86B-8831-4E58-87BA-0C4D36C0024A}" srcId="{B19E4A35-4325-4477-B3DD-01ABFD195273}" destId="{D4C0E3D5-4351-4767-84C6-90C66EFA321B}" srcOrd="0" destOrd="0" parTransId="{E31CB523-BDE8-4FD6-B642-E243425E6FE5}" sibTransId="{29997049-A1F0-4959-AE73-40565B8B375B}"/>
    <dgm:cxn modelId="{0E544E53-9F64-4D65-AE03-AC77CABFED8E}" type="presOf" srcId="{58F91771-B15A-4C0D-8A3D-80C9E6A6A27F}" destId="{2BD7FC76-E40A-4053-ADEB-FBFB8976FB05}" srcOrd="1" destOrd="0" presId="urn:microsoft.com/office/officeart/2005/8/layout/orgChart1#1"/>
    <dgm:cxn modelId="{4847E3FD-0AEA-4883-A642-A8164165BF3A}" srcId="{B19E4A35-4325-4477-B3DD-01ABFD195273}" destId="{58F91771-B15A-4C0D-8A3D-80C9E6A6A27F}" srcOrd="1" destOrd="0" parTransId="{2C5BEC35-D00C-4552-A908-CF14EEA4B946}" sibTransId="{20087E48-ABD7-440A-819E-D6349BABC1ED}"/>
    <dgm:cxn modelId="{7FDB6A23-98D6-4F76-B0CF-AC09E602E707}" srcId="{B19E4A35-4325-4477-B3DD-01ABFD195273}" destId="{C49D31CA-5026-41A8-BEEF-2276D5D75E16}" srcOrd="2" destOrd="0" parTransId="{D78FB77A-6263-4D10-931C-461D19249028}" sibTransId="{F0946B5E-6370-4611-91B5-4EDA2C2070E5}"/>
    <dgm:cxn modelId="{5B3F2D52-7989-45FF-8722-0CD1AFD573F0}" type="presOf" srcId="{D4C0E3D5-4351-4767-84C6-90C66EFA321B}" destId="{0044FF1D-0A6C-45D5-BD89-61073B734A7D}" srcOrd="0" destOrd="0" presId="urn:microsoft.com/office/officeart/2005/8/layout/orgChart1#1"/>
    <dgm:cxn modelId="{E10CB14A-A288-453A-9D88-336F47776415}" type="presOf" srcId="{C2E21724-E1FC-45F8-91C8-C6DD996D3B12}" destId="{75EE80B5-AD93-4D51-9DD1-450C0AA954A6}" srcOrd="0" destOrd="0" presId="urn:microsoft.com/office/officeart/2005/8/layout/orgChart1#1"/>
    <dgm:cxn modelId="{0B775171-0BB3-45A3-A9B0-A8C744C77759}" type="presOf" srcId="{E31CB523-BDE8-4FD6-B642-E243425E6FE5}" destId="{C92CD370-2D63-4F51-B93F-23C960E40A43}" srcOrd="0" destOrd="0" presId="urn:microsoft.com/office/officeart/2005/8/layout/orgChart1#1"/>
    <dgm:cxn modelId="{9078D66C-2BE7-43C0-892C-29E740DD1AC5}" type="presOf" srcId="{58F91771-B15A-4C0D-8A3D-80C9E6A6A27F}" destId="{1F9E283E-8D94-4850-800F-4D4996315997}" srcOrd="0" destOrd="0" presId="urn:microsoft.com/office/officeart/2005/8/layout/orgChart1#1"/>
    <dgm:cxn modelId="{296FA14B-EF14-44BB-A7A7-CAECC9E91665}" type="presOf" srcId="{D78FB77A-6263-4D10-931C-461D19249028}" destId="{AFB12153-CC27-45D2-BBB6-03FD571774BC}" srcOrd="0" destOrd="0" presId="urn:microsoft.com/office/officeart/2005/8/layout/orgChart1#1"/>
    <dgm:cxn modelId="{FEC6BAEA-F83C-462F-BE08-6B661637DD71}" type="presOf" srcId="{D4C0E3D5-4351-4767-84C6-90C66EFA321B}" destId="{A10E35BF-D74B-4A1B-9749-EB3AEBF1D2DE}" srcOrd="1" destOrd="0" presId="urn:microsoft.com/office/officeart/2005/8/layout/orgChart1#1"/>
    <dgm:cxn modelId="{0FF0B6FE-C110-4B3D-BB52-1BA8A9DEE47A}" type="presOf" srcId="{C49D31CA-5026-41A8-BEEF-2276D5D75E16}" destId="{66A37F3A-D553-4163-AC36-D52E8C93D3D8}" srcOrd="1" destOrd="0" presId="urn:microsoft.com/office/officeart/2005/8/layout/orgChart1#1"/>
    <dgm:cxn modelId="{AF17FE63-DB6D-489C-B815-5FA916696064}" type="presParOf" srcId="{75EE80B5-AD93-4D51-9DD1-450C0AA954A6}" destId="{9AE600AD-25B9-4969-A93D-49C57EE148F3}" srcOrd="0" destOrd="0" presId="urn:microsoft.com/office/officeart/2005/8/layout/orgChart1#1"/>
    <dgm:cxn modelId="{BE2C75BF-3F1B-46A4-BC88-A986F2BE1470}" type="presParOf" srcId="{9AE600AD-25B9-4969-A93D-49C57EE148F3}" destId="{84AEE502-A692-43FD-A8B3-58BAB4B718ED}" srcOrd="0" destOrd="0" presId="urn:microsoft.com/office/officeart/2005/8/layout/orgChart1#1"/>
    <dgm:cxn modelId="{AB98E4B2-53A8-4090-8239-1549C645CAB9}" type="presParOf" srcId="{84AEE502-A692-43FD-A8B3-58BAB4B718ED}" destId="{7A63D1FA-044E-4124-8C28-9A495BF19765}" srcOrd="0" destOrd="0" presId="urn:microsoft.com/office/officeart/2005/8/layout/orgChart1#1"/>
    <dgm:cxn modelId="{3D71867A-9A00-4492-BCA0-8545145D07A3}" type="presParOf" srcId="{84AEE502-A692-43FD-A8B3-58BAB4B718ED}" destId="{F7228883-90CE-42AE-8C5A-864B25C1EACA}" srcOrd="1" destOrd="0" presId="urn:microsoft.com/office/officeart/2005/8/layout/orgChart1#1"/>
    <dgm:cxn modelId="{0203F970-E28A-4CA6-B14F-518CA15A1F18}" type="presParOf" srcId="{9AE600AD-25B9-4969-A93D-49C57EE148F3}" destId="{FB226AC4-A060-4776-B3BE-01D626A32200}" srcOrd="1" destOrd="0" presId="urn:microsoft.com/office/officeart/2005/8/layout/orgChart1#1"/>
    <dgm:cxn modelId="{BBE5C130-2631-4659-A1BF-26D0DA286504}" type="presParOf" srcId="{FB226AC4-A060-4776-B3BE-01D626A32200}" destId="{C92CD370-2D63-4F51-B93F-23C960E40A43}" srcOrd="0" destOrd="0" presId="urn:microsoft.com/office/officeart/2005/8/layout/orgChart1#1"/>
    <dgm:cxn modelId="{62809086-07FA-4A24-9BEE-5B79DFA92267}" type="presParOf" srcId="{FB226AC4-A060-4776-B3BE-01D626A32200}" destId="{AE8D0494-B937-4175-AB5C-8388A54A64EB}" srcOrd="1" destOrd="0" presId="urn:microsoft.com/office/officeart/2005/8/layout/orgChart1#1"/>
    <dgm:cxn modelId="{340CADC1-CECA-42D4-9799-CC91D96A8473}" type="presParOf" srcId="{AE8D0494-B937-4175-AB5C-8388A54A64EB}" destId="{7B374D70-2621-4983-AB62-318F74358D78}" srcOrd="0" destOrd="0" presId="urn:microsoft.com/office/officeart/2005/8/layout/orgChart1#1"/>
    <dgm:cxn modelId="{D7CBB941-59E1-496C-A7B3-0FE2EC676D57}" type="presParOf" srcId="{7B374D70-2621-4983-AB62-318F74358D78}" destId="{0044FF1D-0A6C-45D5-BD89-61073B734A7D}" srcOrd="0" destOrd="0" presId="urn:microsoft.com/office/officeart/2005/8/layout/orgChart1#1"/>
    <dgm:cxn modelId="{2BC2BC3A-6D03-46D3-8288-AC9F90EF5EBD}" type="presParOf" srcId="{7B374D70-2621-4983-AB62-318F74358D78}" destId="{A10E35BF-D74B-4A1B-9749-EB3AEBF1D2DE}" srcOrd="1" destOrd="0" presId="urn:microsoft.com/office/officeart/2005/8/layout/orgChart1#1"/>
    <dgm:cxn modelId="{8D20B428-79C9-4C1D-A0A0-C83B7790BB9D}" type="presParOf" srcId="{AE8D0494-B937-4175-AB5C-8388A54A64EB}" destId="{C4265B86-9DAE-4BE1-AB9C-436C321C4F80}" srcOrd="1" destOrd="0" presId="urn:microsoft.com/office/officeart/2005/8/layout/orgChart1#1"/>
    <dgm:cxn modelId="{D4311FE1-2983-4AF8-8E3D-C6AFABE5AD10}" type="presParOf" srcId="{AE8D0494-B937-4175-AB5C-8388A54A64EB}" destId="{80368A02-A6E3-499F-B7E3-4D571542D06C}" srcOrd="2" destOrd="0" presId="urn:microsoft.com/office/officeart/2005/8/layout/orgChart1#1"/>
    <dgm:cxn modelId="{D7514080-B188-4742-B2BE-93B0CD574CED}" type="presParOf" srcId="{FB226AC4-A060-4776-B3BE-01D626A32200}" destId="{9632C4C2-4C35-4A23-8152-C17C5431F22B}" srcOrd="2" destOrd="0" presId="urn:microsoft.com/office/officeart/2005/8/layout/orgChart1#1"/>
    <dgm:cxn modelId="{41D237EB-0914-4916-A0CD-0384EEF42DA9}" type="presParOf" srcId="{FB226AC4-A060-4776-B3BE-01D626A32200}" destId="{0AF1F3D6-F660-48D3-B5F1-AEB26C38232B}" srcOrd="3" destOrd="0" presId="urn:microsoft.com/office/officeart/2005/8/layout/orgChart1#1"/>
    <dgm:cxn modelId="{B6FF7D55-785C-49B0-AF6D-469E36C1B8E5}" type="presParOf" srcId="{0AF1F3D6-F660-48D3-B5F1-AEB26C38232B}" destId="{6DBBA8B7-0DD5-417E-8B14-76F1DF8EC0F2}" srcOrd="0" destOrd="0" presId="urn:microsoft.com/office/officeart/2005/8/layout/orgChart1#1"/>
    <dgm:cxn modelId="{DA55AF42-F637-457F-838C-55E705F6DF36}" type="presParOf" srcId="{6DBBA8B7-0DD5-417E-8B14-76F1DF8EC0F2}" destId="{1F9E283E-8D94-4850-800F-4D4996315997}" srcOrd="0" destOrd="0" presId="urn:microsoft.com/office/officeart/2005/8/layout/orgChart1#1"/>
    <dgm:cxn modelId="{162F920C-90FE-45A2-A4B0-A937826349C0}" type="presParOf" srcId="{6DBBA8B7-0DD5-417E-8B14-76F1DF8EC0F2}" destId="{2BD7FC76-E40A-4053-ADEB-FBFB8976FB05}" srcOrd="1" destOrd="0" presId="urn:microsoft.com/office/officeart/2005/8/layout/orgChart1#1"/>
    <dgm:cxn modelId="{2BCB91F0-22AC-467B-887E-1C4631A01856}" type="presParOf" srcId="{0AF1F3D6-F660-48D3-B5F1-AEB26C38232B}" destId="{C80982DF-FAC7-4019-BA62-E5C123E324C0}" srcOrd="1" destOrd="0" presId="urn:microsoft.com/office/officeart/2005/8/layout/orgChart1#1"/>
    <dgm:cxn modelId="{00D4611F-CA2C-46D5-9F76-38EE56C307A9}" type="presParOf" srcId="{0AF1F3D6-F660-48D3-B5F1-AEB26C38232B}" destId="{91F36D7D-C1E4-49DA-8344-799A2990851F}" srcOrd="2" destOrd="0" presId="urn:microsoft.com/office/officeart/2005/8/layout/orgChart1#1"/>
    <dgm:cxn modelId="{24CA475E-1C15-462F-9449-C8743878ED87}" type="presParOf" srcId="{FB226AC4-A060-4776-B3BE-01D626A32200}" destId="{AFB12153-CC27-45D2-BBB6-03FD571774BC}" srcOrd="4" destOrd="0" presId="urn:microsoft.com/office/officeart/2005/8/layout/orgChart1#1"/>
    <dgm:cxn modelId="{AF3EAC08-94A2-4D94-9543-194FE8A724CF}" type="presParOf" srcId="{FB226AC4-A060-4776-B3BE-01D626A32200}" destId="{6D02D7C7-DDE0-425C-A560-BC7097FD5ED5}" srcOrd="5" destOrd="0" presId="urn:microsoft.com/office/officeart/2005/8/layout/orgChart1#1"/>
    <dgm:cxn modelId="{C0876DE9-8288-4295-BAC8-2F1B7C07878A}" type="presParOf" srcId="{6D02D7C7-DDE0-425C-A560-BC7097FD5ED5}" destId="{6FD52C03-4A77-43CC-A26D-9A9C51E700BA}" srcOrd="0" destOrd="0" presId="urn:microsoft.com/office/officeart/2005/8/layout/orgChart1#1"/>
    <dgm:cxn modelId="{D3D94D5F-5BA7-41FE-891B-54E6CB8FF2BF}" type="presParOf" srcId="{6FD52C03-4A77-43CC-A26D-9A9C51E700BA}" destId="{DA131A13-3777-4360-A3F0-BF48BA7E86BA}" srcOrd="0" destOrd="0" presId="urn:microsoft.com/office/officeart/2005/8/layout/orgChart1#1"/>
    <dgm:cxn modelId="{78EEF6E5-6352-4667-88A7-0D77F09E3D3B}" type="presParOf" srcId="{6FD52C03-4A77-43CC-A26D-9A9C51E700BA}" destId="{66A37F3A-D553-4163-AC36-D52E8C93D3D8}" srcOrd="1" destOrd="0" presId="urn:microsoft.com/office/officeart/2005/8/layout/orgChart1#1"/>
    <dgm:cxn modelId="{F85D0786-1A1E-4516-8038-53CAA95CA7F7}" type="presParOf" srcId="{6D02D7C7-DDE0-425C-A560-BC7097FD5ED5}" destId="{5421807D-0B4D-4CD3-A7DA-03BD978F15FB}" srcOrd="1" destOrd="0" presId="urn:microsoft.com/office/officeart/2005/8/layout/orgChart1#1"/>
    <dgm:cxn modelId="{C980DE7C-AB95-4478-A4F8-F07EC5B9C086}" type="presParOf" srcId="{6D02D7C7-DDE0-425C-A560-BC7097FD5ED5}" destId="{7A3A3D56-63B1-43A1-97DE-C9D1DF3784E2}" srcOrd="2" destOrd="0" presId="urn:microsoft.com/office/officeart/2005/8/layout/orgChart1#1"/>
    <dgm:cxn modelId="{12E29729-0729-4FF4-81DB-E9FFA6CAC261}" type="presParOf" srcId="{9AE600AD-25B9-4969-A93D-49C57EE148F3}" destId="{82116280-6549-46BB-8B37-BE7912616ECB}" srcOrd="2" destOrd="0" presId="urn:microsoft.com/office/officeart/2005/8/layout/orgChar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12153-CC27-45D2-BBB6-03FD571774BC}">
      <dsp:nvSpPr>
        <dsp:cNvPr id="0" name=""/>
        <dsp:cNvSpPr/>
      </dsp:nvSpPr>
      <dsp:spPr>
        <a:xfrm>
          <a:off x="3633787" y="769716"/>
          <a:ext cx="1862449" cy="323234"/>
        </a:xfrm>
        <a:custGeom>
          <a:avLst/>
          <a:gdLst/>
          <a:ahLst/>
          <a:cxnLst/>
          <a:rect l="0" t="0" r="0" b="0"/>
          <a:pathLst>
            <a:path>
              <a:moveTo>
                <a:pt x="0" y="0"/>
              </a:moveTo>
              <a:lnTo>
                <a:pt x="0" y="161617"/>
              </a:lnTo>
              <a:lnTo>
                <a:pt x="1862449" y="161617"/>
              </a:lnTo>
              <a:lnTo>
                <a:pt x="1862449" y="3232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32C4C2-4C35-4A23-8152-C17C5431F22B}">
      <dsp:nvSpPr>
        <dsp:cNvPr id="0" name=""/>
        <dsp:cNvSpPr/>
      </dsp:nvSpPr>
      <dsp:spPr>
        <a:xfrm>
          <a:off x="3588067" y="769716"/>
          <a:ext cx="91440" cy="323234"/>
        </a:xfrm>
        <a:custGeom>
          <a:avLst/>
          <a:gdLst/>
          <a:ahLst/>
          <a:cxnLst/>
          <a:rect l="0" t="0" r="0" b="0"/>
          <a:pathLst>
            <a:path>
              <a:moveTo>
                <a:pt x="45720" y="0"/>
              </a:moveTo>
              <a:lnTo>
                <a:pt x="45720" y="3232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CD370-2D63-4F51-B93F-23C960E40A43}">
      <dsp:nvSpPr>
        <dsp:cNvPr id="0" name=""/>
        <dsp:cNvSpPr/>
      </dsp:nvSpPr>
      <dsp:spPr>
        <a:xfrm>
          <a:off x="1771338" y="769716"/>
          <a:ext cx="1862449" cy="323234"/>
        </a:xfrm>
        <a:custGeom>
          <a:avLst/>
          <a:gdLst/>
          <a:ahLst/>
          <a:cxnLst/>
          <a:rect l="0" t="0" r="0" b="0"/>
          <a:pathLst>
            <a:path>
              <a:moveTo>
                <a:pt x="1862449" y="0"/>
              </a:moveTo>
              <a:lnTo>
                <a:pt x="1862449" y="161617"/>
              </a:lnTo>
              <a:lnTo>
                <a:pt x="0" y="161617"/>
              </a:lnTo>
              <a:lnTo>
                <a:pt x="0" y="3232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63D1FA-044E-4124-8C28-9A495BF19765}">
      <dsp:nvSpPr>
        <dsp:cNvPr id="0" name=""/>
        <dsp:cNvSpPr/>
      </dsp:nvSpPr>
      <dsp:spPr>
        <a:xfrm>
          <a:off x="2864180" y="108"/>
          <a:ext cx="1539214" cy="769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sz="23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平行四边形</a:t>
          </a:r>
        </a:p>
      </dsp:txBody>
      <dsp:txXfrm>
        <a:off x="2864180" y="108"/>
        <a:ext cx="1539214" cy="769607"/>
      </dsp:txXfrm>
    </dsp:sp>
    <dsp:sp modelId="{0044FF1D-0A6C-45D5-BD89-61073B734A7D}">
      <dsp:nvSpPr>
        <dsp:cNvPr id="0" name=""/>
        <dsp:cNvSpPr/>
      </dsp:nvSpPr>
      <dsp:spPr>
        <a:xfrm>
          <a:off x="1001731" y="1092950"/>
          <a:ext cx="1539214" cy="769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sz="23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对角线</a:t>
          </a:r>
        </a:p>
      </dsp:txBody>
      <dsp:txXfrm>
        <a:off x="1001731" y="1092950"/>
        <a:ext cx="1539214" cy="769607"/>
      </dsp:txXfrm>
    </dsp:sp>
    <dsp:sp modelId="{1F9E283E-8D94-4850-800F-4D4996315997}">
      <dsp:nvSpPr>
        <dsp:cNvPr id="0" name=""/>
        <dsp:cNvSpPr/>
      </dsp:nvSpPr>
      <dsp:spPr>
        <a:xfrm>
          <a:off x="2864180" y="1092950"/>
          <a:ext cx="1539214" cy="769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sz="23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角</a:t>
          </a:r>
        </a:p>
      </dsp:txBody>
      <dsp:txXfrm>
        <a:off x="2864180" y="1092950"/>
        <a:ext cx="1539214" cy="769607"/>
      </dsp:txXfrm>
    </dsp:sp>
    <dsp:sp modelId="{DA131A13-3777-4360-A3F0-BF48BA7E86BA}">
      <dsp:nvSpPr>
        <dsp:cNvPr id="0" name=""/>
        <dsp:cNvSpPr/>
      </dsp:nvSpPr>
      <dsp:spPr>
        <a:xfrm>
          <a:off x="4726629" y="1092950"/>
          <a:ext cx="1539214" cy="769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sz="23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边</a:t>
          </a:r>
        </a:p>
      </dsp:txBody>
      <dsp:txXfrm>
        <a:off x="4726629" y="1092950"/>
        <a:ext cx="1539214" cy="76960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b="0">
                <a:latin typeface="Times New Roman" panose="02020603050405020304" pitchFamily="18" charset="0"/>
              </a:defRPr>
            </a:lvl1pPr>
          </a:lstStyle>
          <a:p>
            <a:endParaRPr lang="zh-CN"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b="0">
                <a:latin typeface="Times New Roman" panose="02020603050405020304" pitchFamily="18" charset="0"/>
              </a:defRPr>
            </a:lvl1pPr>
          </a:lstStyle>
          <a:p>
            <a:endParaRPr lang="en-US" altLang="zh-CN"/>
          </a:p>
        </p:txBody>
      </p:sp>
      <p:sp>
        <p:nvSpPr>
          <p:cNvPr id="5124"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5"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b="0">
                <a:latin typeface="Times New Roman" panose="02020603050405020304" pitchFamily="18" charset="0"/>
              </a:defRPr>
            </a:lvl1pPr>
          </a:lstStyle>
          <a:p>
            <a:endParaRPr lang="en-US" altLang="zh-CN"/>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b="0">
                <a:latin typeface="Times New Roman" panose="02020603050405020304" pitchFamily="18" charset="0"/>
              </a:defRPr>
            </a:lvl1pPr>
          </a:lstStyle>
          <a:p>
            <a:fld id="{0913E77E-4D9C-4E24-A529-FC94E0EEF32F}"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913E77E-4D9C-4E24-A529-FC94E0EEF32F}" type="slidenum">
              <a:rPr lang="zh-CN" altLang="en-US" smtClean="0"/>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100" name="Date Placeholder 3"/>
          <p:cNvSpPr>
            <a:spLocks noGrp="1" noChangeArrowheads="1"/>
          </p:cNvSpPr>
          <p:nvPr>
            <p:ph type="dt" sz="half" idx="2"/>
          </p:nvPr>
        </p:nvSpPr>
        <p:spPr>
          <a:xfrm>
            <a:off x="457200" y="6246285"/>
            <a:ext cx="2133600" cy="476249"/>
          </a:xfrm>
        </p:spPr>
        <p:txBody>
          <a:bodyPr/>
          <a:lstStyle>
            <a:lvl1pPr>
              <a:defRPr/>
            </a:lvl1pPr>
          </a:lstStyle>
          <a:p>
            <a:endParaRPr lang="en-US" altLang="zh-CN"/>
          </a:p>
        </p:txBody>
      </p:sp>
      <p:sp>
        <p:nvSpPr>
          <p:cNvPr id="4101" name="Footer Placeholder 4"/>
          <p:cNvSpPr>
            <a:spLocks noGrp="1" noChangeArrowheads="1"/>
          </p:cNvSpPr>
          <p:nvPr>
            <p:ph type="ftr" sz="quarter" idx="3"/>
          </p:nvPr>
        </p:nvSpPr>
        <p:spPr>
          <a:xfrm>
            <a:off x="3124200" y="6246285"/>
            <a:ext cx="2895600" cy="476249"/>
          </a:xfrm>
        </p:spPr>
        <p:txBody>
          <a:bodyPr/>
          <a:lstStyle>
            <a:lvl1pPr>
              <a:defRPr/>
            </a:lvl1pPr>
          </a:lstStyle>
          <a:p>
            <a:endParaRPr lang="zh-CN" altLang="en-US"/>
          </a:p>
        </p:txBody>
      </p:sp>
      <p:sp>
        <p:nvSpPr>
          <p:cNvPr id="4102" name="Slide Number Placeholder 5"/>
          <p:cNvSpPr>
            <a:spLocks noGrp="1" noChangeArrowheads="1"/>
          </p:cNvSpPr>
          <p:nvPr>
            <p:ph type="sldNum" sz="quarter" idx="4"/>
          </p:nvPr>
        </p:nvSpPr>
        <p:spPr>
          <a:xfrm>
            <a:off x="6553200" y="6246285"/>
            <a:ext cx="2133600" cy="476249"/>
          </a:xfrm>
        </p:spPr>
        <p:txBody>
          <a:bodyPr/>
          <a:lstStyle>
            <a:lvl1pPr>
              <a:defRPr/>
            </a:lvl1pPr>
          </a:lstStyle>
          <a:p>
            <a:fld id="{9EFFBBAA-94C0-42D7-89A6-93BFAF7A352E}" type="slidenum">
              <a:rPr lang="zh-CN" altLang="en-US"/>
              <a:t>‹#›</a:t>
            </a:fld>
            <a:endParaRPr lang="en-US" altLang="zh-CN"/>
          </a:p>
        </p:txBody>
      </p:sp>
    </p:spTree>
  </p:cSld>
  <p:clrMapOvr>
    <a:masterClrMapping/>
  </p:clrMapOvr>
  <p:transition spd="med">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310628E-DFD5-4141-A6AA-F36BA7972AEE}" type="slidenum">
              <a:rPr lang="zh-CN" altLang="en-US"/>
              <a:t>‹#›</a:t>
            </a:fld>
            <a:endParaRPr lang="en-US" altLang="zh-CN"/>
          </a:p>
        </p:txBody>
      </p:sp>
    </p:spTree>
  </p:cSld>
  <p:clrMapOvr>
    <a:masterClrMapping/>
  </p:clrMapOvr>
  <p:transition spd="med">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5167"/>
            <a:ext cx="2057400" cy="585046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5167"/>
            <a:ext cx="6019800" cy="585046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D01CCE3B-65B8-43EC-8619-AD865BC33F07}" type="slidenum">
              <a:rPr lang="zh-CN" altLang="en-US"/>
              <a:t>‹#›</a:t>
            </a:fld>
            <a:endParaRPr lang="en-US" altLang="zh-CN"/>
          </a:p>
        </p:txBody>
      </p:sp>
    </p:spTree>
  </p:cSld>
  <p:clrMapOvr>
    <a:masterClrMapping/>
  </p:clrMapOvr>
  <p:transition spd="med">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1"/>
            <a:ext cx="8229600" cy="4525433"/>
          </a:xfrm>
        </p:spPr>
        <p:txBody>
          <a:bodyPr/>
          <a:lstStyle/>
          <a:p>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endParaRPr lang="en-US" altLang="zh-CN"/>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fld id="{6FFBA87F-BA02-494E-B5A6-B9D9D469F1A5}" type="slidenum">
              <a:rPr lang="zh-CN" altLang="en-US"/>
              <a:t>‹#›</a:t>
            </a:fld>
            <a:endParaRPr lang="en-US" altLang="zh-CN"/>
          </a:p>
        </p:txBody>
      </p:sp>
    </p:spTree>
  </p:cSld>
  <p:clrMapOvr>
    <a:masterClrMapping/>
  </p:clrMapOvr>
  <p:transition spd="med">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739BEC5-516A-4397-9D75-438CDA9ED9DD}" type="slidenum">
              <a:rPr lang="zh-CN" altLang="en-US"/>
              <a:t>‹#›</a:t>
            </a:fld>
            <a:endParaRPr lang="en-US" altLang="zh-CN"/>
          </a:p>
        </p:txBody>
      </p:sp>
    </p:spTree>
  </p:cSld>
  <p:clrMapOvr>
    <a:masterClrMapping/>
  </p:clrMapOvr>
  <p:transition spd="med">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313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185"/>
            <a:ext cx="7772400" cy="150071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A6B15C27-282D-49CF-B4C1-EEE710303BA9}" type="slidenum">
              <a:rPr lang="zh-CN" altLang="en-US"/>
              <a:t>‹#›</a:t>
            </a:fld>
            <a:endParaRPr lang="en-US" altLang="zh-CN"/>
          </a:p>
        </p:txBody>
      </p:sp>
    </p:spTree>
  </p:cSld>
  <p:clrMapOvr>
    <a:masterClrMapping/>
  </p:clrMapOvr>
  <p:transition spd="med">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99424C38-610C-4E2A-9DD1-6EE8B59C62A0}" type="slidenum">
              <a:rPr lang="zh-CN" altLang="en-US"/>
              <a:t>‹#›</a:t>
            </a:fld>
            <a:endParaRPr lang="en-US" altLang="zh-CN"/>
          </a:p>
        </p:txBody>
      </p:sp>
    </p:spTree>
  </p:cSld>
  <p:clrMapOvr>
    <a:masterClrMapping/>
  </p:clrMapOvr>
  <p:transition spd="med">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12379261-7DB8-4520-A362-F2A1CEC908EE}" type="slidenum">
              <a:rPr lang="zh-CN" altLang="en-US"/>
              <a:t>‹#›</a:t>
            </a:fld>
            <a:endParaRPr lang="en-US" altLang="zh-CN"/>
          </a:p>
        </p:txBody>
      </p:sp>
    </p:spTree>
  </p:cSld>
  <p:clrMapOvr>
    <a:masterClrMapping/>
  </p:clrMapOvr>
  <p:transition spd="med">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E79E43DE-6E48-4EDC-AAA3-5B576B1BC1A0}" type="slidenum">
              <a:rPr lang="zh-CN" altLang="en-US"/>
              <a:t>‹#›</a:t>
            </a:fld>
            <a:endParaRPr lang="en-US" altLang="zh-CN"/>
          </a:p>
        </p:txBody>
      </p:sp>
    </p:spTree>
  </p:cSld>
  <p:clrMapOvr>
    <a:masterClrMapping/>
  </p:clrMapOvr>
  <p:transition spd="med">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76B3B37F-7698-4F91-8B62-864968F2A4C2}" type="slidenum">
              <a:rPr lang="zh-CN" altLang="en-US"/>
              <a:t>‹#›</a:t>
            </a:fld>
            <a:endParaRPr lang="en-US" altLang="zh-CN"/>
          </a:p>
        </p:txBody>
      </p:sp>
    </p:spTree>
  </p:cSld>
  <p:clrMapOvr>
    <a:masterClrMapping/>
  </p:clrMapOvr>
  <p:transition spd="med">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2"/>
            <a:ext cx="3008313" cy="1162049"/>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248EEEBE-D5C1-49CC-9D4C-18023E506E49}" type="slidenum">
              <a:rPr lang="zh-CN" altLang="en-US"/>
              <a:t>‹#›</a:t>
            </a:fld>
            <a:endParaRPr lang="en-US" altLang="zh-CN"/>
          </a:p>
        </p:txBody>
      </p:sp>
    </p:spTree>
  </p:cSld>
  <p:clrMapOvr>
    <a:masterClrMapping/>
  </p:clrMapOvr>
  <p:transition spd="med">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7267"/>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D63FBE66-602B-4896-8E75-29AE229BCA32}" type="slidenum">
              <a:rPr lang="zh-CN" altLang="en-US"/>
              <a:t>‹#›</a:t>
            </a:fld>
            <a:endParaRPr lang="en-US" altLang="zh-CN"/>
          </a:p>
        </p:txBody>
      </p:sp>
    </p:spTree>
  </p:cSld>
  <p:clrMapOvr>
    <a:masterClrMapping/>
  </p:clrMapOvr>
  <p:transition spd="med">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3074" name="Date Placeholder 3"/>
          <p:cNvSpPr>
            <a:spLocks noGrp="1" noChangeArrowheads="1"/>
          </p:cNvSpPr>
          <p:nvPr>
            <p:ph type="dt" sz="half" idx="2"/>
          </p:nvPr>
        </p:nvSpPr>
        <p:spPr bwMode="auto">
          <a:xfrm>
            <a:off x="457200" y="6356351"/>
            <a:ext cx="2133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b="0">
                <a:solidFill>
                  <a:srgbClr val="898989"/>
                </a:solidFill>
                <a:latin typeface="Times New Roman" panose="02020603050405020304" pitchFamily="18" charset="0"/>
              </a:defRPr>
            </a:lvl1pPr>
          </a:lstStyle>
          <a:p>
            <a:endParaRPr lang="en-US" altLang="zh-CN"/>
          </a:p>
        </p:txBody>
      </p:sp>
      <p:sp>
        <p:nvSpPr>
          <p:cNvPr id="3075" name="Footer Placeholder 4"/>
          <p:cNvSpPr>
            <a:spLocks noGrp="1" noChangeArrowheads="1"/>
          </p:cNvSpPr>
          <p:nvPr>
            <p:ph type="ftr" sz="quarter" idx="3"/>
          </p:nvPr>
        </p:nvSpPr>
        <p:spPr bwMode="auto">
          <a:xfrm>
            <a:off x="3124200" y="6356351"/>
            <a:ext cx="2895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b="0">
                <a:solidFill>
                  <a:srgbClr val="898989"/>
                </a:solidFill>
                <a:latin typeface="Times New Roman" panose="02020603050405020304" pitchFamily="18" charset="0"/>
              </a:defRPr>
            </a:lvl1pPr>
          </a:lstStyle>
          <a:p>
            <a:endParaRPr lang="zh-CN" altLang="en-US"/>
          </a:p>
        </p:txBody>
      </p:sp>
      <p:sp>
        <p:nvSpPr>
          <p:cNvPr id="3076" name="Slide Number Placeholder 5"/>
          <p:cNvSpPr>
            <a:spLocks noGrp="1" noChangeArrowheads="1"/>
          </p:cNvSpPr>
          <p:nvPr>
            <p:ph type="sldNum" sz="quarter" idx="4"/>
          </p:nvPr>
        </p:nvSpPr>
        <p:spPr bwMode="auto">
          <a:xfrm>
            <a:off x="6553200" y="6356351"/>
            <a:ext cx="2133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b="0">
                <a:solidFill>
                  <a:srgbClr val="898989"/>
                </a:solidFill>
                <a:latin typeface="Times New Roman" panose="02020603050405020304" pitchFamily="18" charset="0"/>
              </a:defRPr>
            </a:lvl1pPr>
          </a:lstStyle>
          <a:p>
            <a:fld id="{F7A8D5E4-D2F9-49FF-9805-F75FB4790171}" type="slidenum">
              <a:rPr lang="zh-CN" altLang="en-US"/>
              <a:t>‹#›</a:t>
            </a:fld>
            <a:endParaRPr lang="en-US" altLang="zh-CN"/>
          </a:p>
        </p:txBody>
      </p:sp>
      <p:sp>
        <p:nvSpPr>
          <p:cNvPr id="3077" name="Rectangle 5"/>
          <p:cNvSpPr>
            <a:spLocks noGrp="1" noChangeArrowheads="1"/>
          </p:cNvSpPr>
          <p:nvPr>
            <p:ph type="title"/>
          </p:nvPr>
        </p:nvSpPr>
        <p:spPr bwMode="auto">
          <a:xfrm>
            <a:off x="457200" y="275167"/>
            <a:ext cx="8229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8" name="Rectangle 6"/>
          <p:cNvSpPr>
            <a:spLocks noGrp="1" noChangeArrowheads="1"/>
          </p:cNvSpPr>
          <p:nvPr>
            <p:ph type="body" idx="1"/>
          </p:nvPr>
        </p:nvSpPr>
        <p:spPr bwMode="auto">
          <a:xfrm>
            <a:off x="457200" y="1600201"/>
            <a:ext cx="8229600" cy="4525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push dir="u"/>
  </p:transition>
  <p:txStyles>
    <p:titleStyle>
      <a:lvl1pPr algn="l" rtl="0" fontAlgn="base">
        <a:spcBef>
          <a:spcPct val="0"/>
        </a:spcBef>
        <a:spcAft>
          <a:spcPct val="0"/>
        </a:spcAft>
        <a:defRPr sz="2800">
          <a:solidFill>
            <a:schemeClr val="tx1"/>
          </a:solidFill>
          <a:latin typeface="+mj-lt"/>
          <a:ea typeface="+mj-ea"/>
          <a:cs typeface="+mj-cs"/>
        </a:defRPr>
      </a:lvl1pPr>
      <a:lvl2pPr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2pPr>
      <a:lvl3pPr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3pPr>
      <a:lvl4pPr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4pPr>
      <a:lvl5pPr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5pPr>
      <a:lvl6pPr marL="457200"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6pPr>
      <a:lvl7pPr marL="914400"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7pPr>
      <a:lvl8pPr marL="1371600"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8pPr>
      <a:lvl9pPr marL="1828800" algn="l" rtl="0" fontAlgn="base">
        <a:spcBef>
          <a:spcPct val="0"/>
        </a:spcBef>
        <a:spcAft>
          <a:spcPct val="0"/>
        </a:spcAft>
        <a:defRPr sz="2800">
          <a:solidFill>
            <a:schemeClr val="tx1"/>
          </a:solidFill>
          <a:latin typeface="Calibri" panose="020F0502020204030204" pitchFamily="34" charset="0"/>
          <a:ea typeface="微软雅黑" panose="020B0503020204020204" pitchFamily="34" charset="-122"/>
        </a:defRPr>
      </a:lvl9pPr>
    </p:titleStyle>
    <p:bodyStyle>
      <a:lvl1pPr marL="342900" indent="-342900" algn="l" rtl="0" fontAlgn="base">
        <a:spcBef>
          <a:spcPct val="20000"/>
        </a:spcBef>
        <a:spcAft>
          <a:spcPct val="0"/>
        </a:spcAft>
        <a:buFont typeface="Arial" panose="020B0604020202020204" pitchFamily="34" charset="0"/>
        <a:buChar char="•"/>
        <a:defRPr>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1600">
          <a:solidFill>
            <a:schemeClr val="tx1"/>
          </a:solidFill>
          <a:latin typeface="+mn-lt"/>
          <a:ea typeface="+mn-ea"/>
        </a:defRPr>
      </a:lvl2pPr>
      <a:lvl3pPr marL="1143000" indent="-228600" algn="l" rtl="0" fontAlgn="base">
        <a:spcBef>
          <a:spcPct val="20000"/>
        </a:spcBef>
        <a:spcAft>
          <a:spcPct val="0"/>
        </a:spcAft>
        <a:buFont typeface="Arial" panose="020B0604020202020204" pitchFamily="34" charset="0"/>
        <a:buChar char="•"/>
        <a:defRPr sz="1400">
          <a:solidFill>
            <a:schemeClr val="tx1"/>
          </a:solidFill>
          <a:latin typeface="+mn-lt"/>
          <a:ea typeface="+mn-ea"/>
        </a:defRPr>
      </a:lvl3pPr>
      <a:lvl4pPr marL="1600200" indent="-228600" algn="l" rtl="0" fontAlgn="base">
        <a:spcBef>
          <a:spcPct val="20000"/>
        </a:spcBef>
        <a:spcAft>
          <a:spcPct val="0"/>
        </a:spcAft>
        <a:buFont typeface="Arial" panose="020B0604020202020204" pitchFamily="34" charset="0"/>
        <a:buChar char="–"/>
        <a:defRPr sz="1200">
          <a:solidFill>
            <a:schemeClr val="tx1"/>
          </a:solidFill>
          <a:latin typeface="+mn-lt"/>
          <a:ea typeface="+mn-ea"/>
        </a:defRPr>
      </a:lvl4pPr>
      <a:lvl5pPr marL="2057400" indent="-228600" algn="l" rtl="0" fontAlgn="base">
        <a:spcBef>
          <a:spcPct val="20000"/>
        </a:spcBef>
        <a:spcAft>
          <a:spcPct val="0"/>
        </a:spcAft>
        <a:buFont typeface="Arial" panose="020B0604020202020204" pitchFamily="34" charset="0"/>
        <a:buChar char="»"/>
        <a:defRPr sz="1200">
          <a:solidFill>
            <a:schemeClr val="tx1"/>
          </a:solidFill>
          <a:latin typeface="+mn-lt"/>
          <a:ea typeface="+mn-ea"/>
        </a:defRPr>
      </a:lvl5pPr>
      <a:lvl6pPr marL="2514600" indent="-228600" algn="l" rtl="0" fontAlgn="base">
        <a:spcBef>
          <a:spcPct val="20000"/>
        </a:spcBef>
        <a:spcAft>
          <a:spcPct val="0"/>
        </a:spcAft>
        <a:buFont typeface="Arial" panose="020B0604020202020204" pitchFamily="34" charset="0"/>
        <a:buChar char="»"/>
        <a:defRPr sz="1200">
          <a:solidFill>
            <a:schemeClr val="tx1"/>
          </a:solidFill>
          <a:latin typeface="+mn-lt"/>
          <a:ea typeface="+mn-ea"/>
        </a:defRPr>
      </a:lvl6pPr>
      <a:lvl7pPr marL="2971800" indent="-228600" algn="l" rtl="0" fontAlgn="base">
        <a:spcBef>
          <a:spcPct val="20000"/>
        </a:spcBef>
        <a:spcAft>
          <a:spcPct val="0"/>
        </a:spcAft>
        <a:buFont typeface="Arial" panose="020B0604020202020204" pitchFamily="34" charset="0"/>
        <a:buChar char="»"/>
        <a:defRPr sz="1200">
          <a:solidFill>
            <a:schemeClr val="tx1"/>
          </a:solidFill>
          <a:latin typeface="+mn-lt"/>
          <a:ea typeface="+mn-ea"/>
        </a:defRPr>
      </a:lvl7pPr>
      <a:lvl8pPr marL="3429000" indent="-228600" algn="l" rtl="0" fontAlgn="base">
        <a:spcBef>
          <a:spcPct val="20000"/>
        </a:spcBef>
        <a:spcAft>
          <a:spcPct val="0"/>
        </a:spcAft>
        <a:buFont typeface="Arial" panose="020B0604020202020204" pitchFamily="34" charset="0"/>
        <a:buChar char="»"/>
        <a:defRPr sz="1200">
          <a:solidFill>
            <a:schemeClr val="tx1"/>
          </a:solidFill>
          <a:latin typeface="+mn-lt"/>
          <a:ea typeface="+mn-ea"/>
        </a:defRPr>
      </a:lvl8pPr>
      <a:lvl9pPr marL="3886200" indent="-228600" algn="l" rtl="0" fontAlgn="base">
        <a:spcBef>
          <a:spcPct val="20000"/>
        </a:spcBef>
        <a:spcAft>
          <a:spcPct val="0"/>
        </a:spcAft>
        <a:buFont typeface="Arial" panose="020B0604020202020204" pitchFamily="34" charset="0"/>
        <a:buChar char="»"/>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11560" y="1628800"/>
            <a:ext cx="80645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6000" dirty="0">
                <a:solidFill>
                  <a:srgbClr val="000000"/>
                </a:solidFill>
                <a:latin typeface="Times New Roman" panose="02020603050405020304" pitchFamily="18" charset="0"/>
                <a:ea typeface="华文中宋" panose="02010600040101010101" pitchFamily="2" charset="-122"/>
              </a:rPr>
              <a:t>22.</a:t>
            </a:r>
            <a:r>
              <a:rPr lang="en-US" altLang="zh-CN" sz="6000" dirty="0">
                <a:solidFill>
                  <a:srgbClr val="000000"/>
                </a:solidFill>
                <a:latin typeface="Times New Roman" panose="02020603050405020304" pitchFamily="18" charset="0"/>
                <a:ea typeface="华文中宋" panose="02010600040101010101" pitchFamily="2" charset="-122"/>
              </a:rPr>
              <a:t>2 </a:t>
            </a:r>
            <a:r>
              <a:rPr lang="zh-CN" altLang="en-US" sz="6000" dirty="0">
                <a:solidFill>
                  <a:srgbClr val="000000"/>
                </a:solidFill>
                <a:latin typeface="Times New Roman" panose="02020603050405020304" pitchFamily="18" charset="0"/>
                <a:ea typeface="华文中宋" panose="02010600040101010101" pitchFamily="2" charset="-122"/>
              </a:rPr>
              <a:t>平行四边形的判定</a:t>
            </a:r>
          </a:p>
        </p:txBody>
      </p:sp>
      <p:sp>
        <p:nvSpPr>
          <p:cNvPr id="6147" name="Text Box 3"/>
          <p:cNvSpPr txBox="1">
            <a:spLocks noChangeArrowheads="1"/>
          </p:cNvSpPr>
          <p:nvPr/>
        </p:nvSpPr>
        <p:spPr bwMode="auto">
          <a:xfrm>
            <a:off x="228600" y="5562601"/>
            <a:ext cx="2286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en-US" sz="2400" b="0">
              <a:latin typeface="Times New Roman" panose="02020603050405020304" pitchFamily="18" charset="0"/>
            </a:endParaRPr>
          </a:p>
          <a:p>
            <a:pPr>
              <a:spcBef>
                <a:spcPct val="50000"/>
              </a:spcBef>
            </a:pPr>
            <a:endParaRPr lang="zh-CN" altLang="en-US" sz="2400" b="0">
              <a:latin typeface="Times New Roman" panose="02020603050405020304" pitchFamily="18" charset="0"/>
              <a:ea typeface="华文隶书" panose="02010800040101010101" pitchFamily="2" charset="-122"/>
            </a:endParaRPr>
          </a:p>
        </p:txBody>
      </p:sp>
      <p:sp>
        <p:nvSpPr>
          <p:cNvPr id="6" name="矩形 5"/>
          <p:cNvSpPr/>
          <p:nvPr/>
        </p:nvSpPr>
        <p:spPr>
          <a:xfrm>
            <a:off x="0" y="4758943"/>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push dir="u"/>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5362" name="Group 2"/>
          <p:cNvGrpSpPr/>
          <p:nvPr/>
        </p:nvGrpSpPr>
        <p:grpSpPr bwMode="auto">
          <a:xfrm>
            <a:off x="107950" y="2798234"/>
            <a:ext cx="3581400" cy="2120900"/>
            <a:chOff x="0" y="0"/>
            <a:chExt cx="2256" cy="1335"/>
          </a:xfrm>
        </p:grpSpPr>
        <p:sp>
          <p:nvSpPr>
            <p:cNvPr id="15363" name="Text Box 3"/>
            <p:cNvSpPr txBox="1">
              <a:spLocks noChangeArrowheads="1"/>
            </p:cNvSpPr>
            <p:nvPr/>
          </p:nvSpPr>
          <p:spPr bwMode="auto">
            <a:xfrm>
              <a:off x="0" y="1104"/>
              <a:ext cx="3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latin typeface="Times New Roman" panose="02020603050405020304" pitchFamily="18" charset="0"/>
                </a:rPr>
                <a:t>B</a:t>
              </a:r>
            </a:p>
          </p:txBody>
        </p:sp>
        <p:sp>
          <p:nvSpPr>
            <p:cNvPr id="15364" name="Text Box 4"/>
            <p:cNvSpPr txBox="1">
              <a:spLocks noChangeArrowheads="1"/>
            </p:cNvSpPr>
            <p:nvPr/>
          </p:nvSpPr>
          <p:spPr bwMode="auto">
            <a:xfrm>
              <a:off x="1968" y="0"/>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latin typeface="Times New Roman" panose="02020603050405020304" pitchFamily="18" charset="0"/>
                </a:rPr>
                <a:t>D</a:t>
              </a:r>
            </a:p>
          </p:txBody>
        </p:sp>
        <p:sp>
          <p:nvSpPr>
            <p:cNvPr id="15365" name="Text Box 5"/>
            <p:cNvSpPr txBox="1">
              <a:spLocks noChangeArrowheads="1"/>
            </p:cNvSpPr>
            <p:nvPr/>
          </p:nvSpPr>
          <p:spPr bwMode="auto">
            <a:xfrm>
              <a:off x="432" y="48"/>
              <a:ext cx="3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latin typeface="Times New Roman" panose="02020603050405020304" pitchFamily="18" charset="0"/>
                </a:rPr>
                <a:t>A</a:t>
              </a:r>
            </a:p>
          </p:txBody>
        </p:sp>
        <p:sp>
          <p:nvSpPr>
            <p:cNvPr id="15366" name="Text Box 6"/>
            <p:cNvSpPr txBox="1">
              <a:spLocks noChangeArrowheads="1"/>
            </p:cNvSpPr>
            <p:nvPr/>
          </p:nvSpPr>
          <p:spPr bwMode="auto">
            <a:xfrm>
              <a:off x="1488" y="1056"/>
              <a:ext cx="3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latin typeface="Times New Roman" panose="02020603050405020304" pitchFamily="18" charset="0"/>
                </a:rPr>
                <a:t>C</a:t>
              </a:r>
            </a:p>
          </p:txBody>
        </p:sp>
        <p:sp>
          <p:nvSpPr>
            <p:cNvPr id="15367" name="AutoShape 7"/>
            <p:cNvSpPr>
              <a:spLocks noChangeArrowheads="1"/>
            </p:cNvSpPr>
            <p:nvPr/>
          </p:nvSpPr>
          <p:spPr bwMode="auto">
            <a:xfrm>
              <a:off x="192" y="240"/>
              <a:ext cx="1824" cy="816"/>
            </a:xfrm>
            <a:prstGeom prst="parallelogram">
              <a:avLst>
                <a:gd name="adj" fmla="val 55882"/>
              </a:avLst>
            </a:prstGeom>
            <a:noFill/>
            <a:ln w="5715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b="0">
                <a:latin typeface="Times New Roman" panose="02020603050405020304" pitchFamily="18" charset="0"/>
              </a:endParaRPr>
            </a:p>
          </p:txBody>
        </p:sp>
        <p:sp>
          <p:nvSpPr>
            <p:cNvPr id="15368" name="Line 8"/>
            <p:cNvSpPr>
              <a:spLocks noChangeShapeType="1"/>
            </p:cNvSpPr>
            <p:nvPr/>
          </p:nvSpPr>
          <p:spPr bwMode="auto">
            <a:xfrm>
              <a:off x="624" y="240"/>
              <a:ext cx="960" cy="816"/>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9" name="Line 9"/>
            <p:cNvSpPr>
              <a:spLocks noChangeShapeType="1"/>
            </p:cNvSpPr>
            <p:nvPr/>
          </p:nvSpPr>
          <p:spPr bwMode="auto">
            <a:xfrm flipH="1">
              <a:off x="192" y="240"/>
              <a:ext cx="1824" cy="816"/>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70" name="Text Box 10"/>
            <p:cNvSpPr txBox="1">
              <a:spLocks noChangeArrowheads="1"/>
            </p:cNvSpPr>
            <p:nvPr/>
          </p:nvSpPr>
          <p:spPr bwMode="auto">
            <a:xfrm>
              <a:off x="1008" y="38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O</a:t>
              </a:r>
            </a:p>
          </p:txBody>
        </p:sp>
      </p:grpSp>
      <p:sp>
        <p:nvSpPr>
          <p:cNvPr id="15371" name="Text Box 11"/>
          <p:cNvSpPr txBox="1">
            <a:spLocks noChangeArrowheads="1"/>
          </p:cNvSpPr>
          <p:nvPr/>
        </p:nvSpPr>
        <p:spPr bwMode="auto">
          <a:xfrm>
            <a:off x="252414" y="1"/>
            <a:ext cx="9217025"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800" dirty="0">
                <a:latin typeface="华文新魏" panose="02010800040101010101" pitchFamily="2" charset="-122"/>
                <a:ea typeface="华文新魏" panose="02010800040101010101" pitchFamily="2" charset="-122"/>
              </a:rPr>
              <a:t>已知：在四边形</a:t>
            </a:r>
            <a:r>
              <a:rPr lang="en-US" altLang="zh-CN" sz="2800" dirty="0">
                <a:latin typeface="华文新魏" panose="02010800040101010101" pitchFamily="2" charset="-122"/>
                <a:ea typeface="华文新魏" panose="02010800040101010101" pitchFamily="2" charset="-122"/>
              </a:rPr>
              <a:t>ABCD</a:t>
            </a:r>
            <a:r>
              <a:rPr lang="zh-CN" altLang="en-US" sz="2800" dirty="0">
                <a:latin typeface="华文新魏" panose="02010800040101010101" pitchFamily="2" charset="-122"/>
                <a:ea typeface="华文新魏" panose="02010800040101010101" pitchFamily="2" charset="-122"/>
              </a:rPr>
              <a:t>中</a:t>
            </a:r>
            <a:r>
              <a:rPr lang="en-US" altLang="zh-CN" sz="2800" dirty="0">
                <a:latin typeface="华文新魏" panose="02010800040101010101" pitchFamily="2" charset="-122"/>
                <a:ea typeface="华文新魏" panose="02010800040101010101" pitchFamily="2" charset="-122"/>
              </a:rPr>
              <a:t>,AC</a:t>
            </a:r>
            <a:r>
              <a:rPr lang="zh-CN" altLang="en-US" sz="2800" dirty="0">
                <a:latin typeface="华文新魏" panose="02010800040101010101" pitchFamily="2" charset="-122"/>
                <a:ea typeface="华文新魏" panose="02010800040101010101" pitchFamily="2" charset="-122"/>
              </a:rPr>
              <a:t>、</a:t>
            </a:r>
            <a:r>
              <a:rPr lang="en-US" altLang="zh-CN" sz="2800" dirty="0">
                <a:latin typeface="华文新魏" panose="02010800040101010101" pitchFamily="2" charset="-122"/>
                <a:ea typeface="华文新魏" panose="02010800040101010101" pitchFamily="2" charset="-122"/>
              </a:rPr>
              <a:t>BD</a:t>
            </a:r>
            <a:r>
              <a:rPr lang="zh-CN" altLang="en-US" sz="2800" dirty="0">
                <a:latin typeface="华文新魏" panose="02010800040101010101" pitchFamily="2" charset="-122"/>
                <a:ea typeface="华文新魏" panose="02010800040101010101" pitchFamily="2" charset="-122"/>
              </a:rPr>
              <a:t>交于点</a:t>
            </a:r>
            <a:r>
              <a:rPr lang="en-US" altLang="zh-CN" sz="2800" dirty="0">
                <a:latin typeface="华文新魏" panose="02010800040101010101" pitchFamily="2" charset="-122"/>
                <a:ea typeface="华文新魏" panose="02010800040101010101" pitchFamily="2" charset="-122"/>
              </a:rPr>
              <a:t>O</a:t>
            </a:r>
            <a:r>
              <a:rPr lang="zh-CN" altLang="en-US" sz="2800" dirty="0">
                <a:latin typeface="华文新魏" panose="02010800040101010101" pitchFamily="2" charset="-122"/>
                <a:ea typeface="华文新魏" panose="02010800040101010101" pitchFamily="2" charset="-122"/>
              </a:rPr>
              <a:t>且</a:t>
            </a:r>
            <a:r>
              <a:rPr lang="en-US" altLang="zh-CN" sz="2800" dirty="0">
                <a:latin typeface="华文新魏" panose="02010800040101010101" pitchFamily="2" charset="-122"/>
                <a:ea typeface="华文新魏" panose="02010800040101010101" pitchFamily="2" charset="-122"/>
              </a:rPr>
              <a:t>OA=OC</a:t>
            </a:r>
            <a:r>
              <a:rPr lang="zh-CN" altLang="en-US" sz="2800" dirty="0">
                <a:latin typeface="华文新魏" panose="02010800040101010101" pitchFamily="2" charset="-122"/>
                <a:ea typeface="华文新魏" panose="02010800040101010101" pitchFamily="2" charset="-122"/>
              </a:rPr>
              <a:t>，</a:t>
            </a:r>
            <a:r>
              <a:rPr lang="en-US" altLang="zh-CN" sz="2800" dirty="0">
                <a:latin typeface="华文新魏" panose="02010800040101010101" pitchFamily="2" charset="-122"/>
                <a:ea typeface="华文新魏" panose="02010800040101010101" pitchFamily="2" charset="-122"/>
              </a:rPr>
              <a:t>OB=OD</a:t>
            </a:r>
          </a:p>
          <a:p>
            <a:pPr>
              <a:lnSpc>
                <a:spcPct val="120000"/>
              </a:lnSpc>
            </a:pPr>
            <a:r>
              <a:rPr lang="zh-CN" altLang="en-US" sz="2800" dirty="0">
                <a:latin typeface="华文新魏" panose="02010800040101010101" pitchFamily="2" charset="-122"/>
                <a:ea typeface="华文新魏" panose="02010800040101010101" pitchFamily="2" charset="-122"/>
              </a:rPr>
              <a:t>求证：四边形</a:t>
            </a:r>
            <a:r>
              <a:rPr lang="en-US" altLang="zh-CN" sz="2800" dirty="0">
                <a:latin typeface="华文新魏" panose="02010800040101010101" pitchFamily="2" charset="-122"/>
                <a:ea typeface="华文新魏" panose="02010800040101010101" pitchFamily="2" charset="-122"/>
              </a:rPr>
              <a:t>ABCD</a:t>
            </a:r>
            <a:r>
              <a:rPr lang="zh-CN" altLang="en-US" sz="2800" dirty="0">
                <a:latin typeface="华文新魏" panose="02010800040101010101" pitchFamily="2" charset="-122"/>
                <a:ea typeface="华文新魏" panose="02010800040101010101" pitchFamily="2" charset="-122"/>
              </a:rPr>
              <a:t>是平行四边形</a:t>
            </a:r>
          </a:p>
        </p:txBody>
      </p:sp>
      <p:grpSp>
        <p:nvGrpSpPr>
          <p:cNvPr id="15372" name="Group 12"/>
          <p:cNvGrpSpPr/>
          <p:nvPr/>
        </p:nvGrpSpPr>
        <p:grpSpPr bwMode="auto">
          <a:xfrm>
            <a:off x="638176" y="2970746"/>
            <a:ext cx="2600325" cy="1560545"/>
            <a:chOff x="0" y="-2"/>
            <a:chExt cx="1638" cy="984"/>
          </a:xfrm>
        </p:grpSpPr>
        <p:sp>
          <p:nvSpPr>
            <p:cNvPr id="15373" name="Arc 13"/>
            <p:cNvSpPr/>
            <p:nvPr/>
          </p:nvSpPr>
          <p:spPr bwMode="auto">
            <a:xfrm rot="16347249" flipH="1">
              <a:off x="1387" y="96"/>
              <a:ext cx="349" cy="153"/>
            </a:xfrm>
            <a:custGeom>
              <a:avLst/>
              <a:gdLst>
                <a:gd name="G0" fmla="+- 0 0 0"/>
                <a:gd name="G1" fmla="+- 19316 0 0"/>
                <a:gd name="G2" fmla="+- 21600 0 0"/>
                <a:gd name="T0" fmla="*/ 9667 w 20431"/>
                <a:gd name="T1" fmla="*/ 0 h 19316"/>
                <a:gd name="T2" fmla="*/ 20431 w 20431"/>
                <a:gd name="T3" fmla="*/ 12307 h 19316"/>
                <a:gd name="T4" fmla="*/ 0 w 20431"/>
                <a:gd name="T5" fmla="*/ 19316 h 19316"/>
              </a:gdLst>
              <a:ahLst/>
              <a:cxnLst>
                <a:cxn ang="0">
                  <a:pos x="T0" y="T1"/>
                </a:cxn>
                <a:cxn ang="0">
                  <a:pos x="T2" y="T3"/>
                </a:cxn>
                <a:cxn ang="0">
                  <a:pos x="T4" y="T5"/>
                </a:cxn>
              </a:cxnLst>
              <a:rect l="0" t="0" r="r" b="b"/>
              <a:pathLst>
                <a:path w="20431" h="19316" fill="none" extrusionOk="0">
                  <a:moveTo>
                    <a:pt x="9667" y="-1"/>
                  </a:moveTo>
                  <a:cubicBezTo>
                    <a:pt x="14729" y="2533"/>
                    <a:pt x="18594" y="6952"/>
                    <a:pt x="20431" y="12306"/>
                  </a:cubicBezTo>
                </a:path>
                <a:path w="20431" h="19316" stroke="0" extrusionOk="0">
                  <a:moveTo>
                    <a:pt x="9667" y="-1"/>
                  </a:moveTo>
                  <a:cubicBezTo>
                    <a:pt x="14729" y="2533"/>
                    <a:pt x="18594" y="6952"/>
                    <a:pt x="20431" y="12306"/>
                  </a:cubicBezTo>
                  <a:lnTo>
                    <a:pt x="0" y="19316"/>
                  </a:lnTo>
                  <a:close/>
                </a:path>
              </a:pathLst>
            </a:custGeom>
            <a:noFill/>
            <a:ln w="38100">
              <a:solidFill>
                <a:srgbClr val="FF33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algn="ctr">
                <a:spcBef>
                  <a:spcPct val="50000"/>
                </a:spcBef>
              </a:pPr>
              <a:endParaRPr lang="zh-CN" altLang="en-US" sz="2400" b="0">
                <a:solidFill>
                  <a:srgbClr val="0066FF"/>
                </a:solidFill>
                <a:latin typeface="Times New Roman" panose="02020603050405020304" pitchFamily="18" charset="0"/>
              </a:endParaRPr>
            </a:p>
          </p:txBody>
        </p:sp>
        <p:sp>
          <p:nvSpPr>
            <p:cNvPr id="15374" name="Text Box 14"/>
            <p:cNvSpPr txBox="1">
              <a:spLocks noChangeArrowheads="1"/>
            </p:cNvSpPr>
            <p:nvPr/>
          </p:nvSpPr>
          <p:spPr bwMode="auto">
            <a:xfrm>
              <a:off x="1316" y="208"/>
              <a:ext cx="21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3300"/>
                  </a:solidFill>
                  <a:latin typeface="黑体" panose="02010609060101010101" pitchFamily="49" charset="-122"/>
                  <a:ea typeface="黑体" panose="02010609060101010101" pitchFamily="49" charset="-122"/>
                </a:rPr>
                <a:t>4</a:t>
              </a:r>
            </a:p>
          </p:txBody>
        </p:sp>
        <p:sp>
          <p:nvSpPr>
            <p:cNvPr id="15375" name="Text Box 15"/>
            <p:cNvSpPr txBox="1">
              <a:spLocks noChangeArrowheads="1"/>
            </p:cNvSpPr>
            <p:nvPr/>
          </p:nvSpPr>
          <p:spPr bwMode="auto">
            <a:xfrm>
              <a:off x="953" y="422"/>
              <a:ext cx="13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3300"/>
                  </a:solidFill>
                  <a:latin typeface="Times New Roman" panose="02020603050405020304" pitchFamily="18" charset="0"/>
                </a:rPr>
                <a:t>2</a:t>
              </a:r>
            </a:p>
          </p:txBody>
        </p:sp>
        <p:sp>
          <p:nvSpPr>
            <p:cNvPr id="15376" name="Arc 16"/>
            <p:cNvSpPr/>
            <p:nvPr/>
          </p:nvSpPr>
          <p:spPr bwMode="auto">
            <a:xfrm rot="7607692" flipH="1">
              <a:off x="662" y="511"/>
              <a:ext cx="349" cy="153"/>
            </a:xfrm>
            <a:custGeom>
              <a:avLst/>
              <a:gdLst>
                <a:gd name="G0" fmla="+- 0 0 0"/>
                <a:gd name="G1" fmla="+- 19316 0 0"/>
                <a:gd name="G2" fmla="+- 21600 0 0"/>
                <a:gd name="T0" fmla="*/ 9667 w 20431"/>
                <a:gd name="T1" fmla="*/ 0 h 19316"/>
                <a:gd name="T2" fmla="*/ 20431 w 20431"/>
                <a:gd name="T3" fmla="*/ 12307 h 19316"/>
                <a:gd name="T4" fmla="*/ 0 w 20431"/>
                <a:gd name="T5" fmla="*/ 19316 h 19316"/>
              </a:gdLst>
              <a:ahLst/>
              <a:cxnLst>
                <a:cxn ang="0">
                  <a:pos x="T0" y="T1"/>
                </a:cxn>
                <a:cxn ang="0">
                  <a:pos x="T2" y="T3"/>
                </a:cxn>
                <a:cxn ang="0">
                  <a:pos x="T4" y="T5"/>
                </a:cxn>
              </a:cxnLst>
              <a:rect l="0" t="0" r="r" b="b"/>
              <a:pathLst>
                <a:path w="20431" h="19316" fill="none" extrusionOk="0">
                  <a:moveTo>
                    <a:pt x="9667" y="-1"/>
                  </a:moveTo>
                  <a:cubicBezTo>
                    <a:pt x="14729" y="2533"/>
                    <a:pt x="18594" y="6952"/>
                    <a:pt x="20431" y="12306"/>
                  </a:cubicBezTo>
                </a:path>
                <a:path w="20431" h="19316" stroke="0" extrusionOk="0">
                  <a:moveTo>
                    <a:pt x="9667" y="-1"/>
                  </a:moveTo>
                  <a:cubicBezTo>
                    <a:pt x="14729" y="2533"/>
                    <a:pt x="18594" y="6952"/>
                    <a:pt x="20431" y="12306"/>
                  </a:cubicBezTo>
                  <a:lnTo>
                    <a:pt x="0" y="19316"/>
                  </a:lnTo>
                  <a:close/>
                </a:path>
              </a:pathLst>
            </a:custGeom>
            <a:noFill/>
            <a:ln w="38100">
              <a:solidFill>
                <a:srgbClr val="FF33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nchor="ctr">
              <a:spAutoFit/>
            </a:bodyPr>
            <a:lstStyle/>
            <a:p>
              <a:pPr algn="ctr">
                <a:spcBef>
                  <a:spcPct val="50000"/>
                </a:spcBef>
              </a:pPr>
              <a:endParaRPr lang="zh-CN" altLang="en-US" sz="2400" b="0">
                <a:solidFill>
                  <a:srgbClr val="0066FF"/>
                </a:solidFill>
                <a:latin typeface="Times New Roman" panose="02020603050405020304" pitchFamily="18" charset="0"/>
              </a:endParaRPr>
            </a:p>
          </p:txBody>
        </p:sp>
        <p:sp>
          <p:nvSpPr>
            <p:cNvPr id="15377" name="Arc 17"/>
            <p:cNvSpPr/>
            <p:nvPr/>
          </p:nvSpPr>
          <p:spPr bwMode="auto">
            <a:xfrm rot="17957940" flipH="1">
              <a:off x="490" y="330"/>
              <a:ext cx="349" cy="153"/>
            </a:xfrm>
            <a:custGeom>
              <a:avLst/>
              <a:gdLst>
                <a:gd name="G0" fmla="+- 0 0 0"/>
                <a:gd name="G1" fmla="+- 19316 0 0"/>
                <a:gd name="G2" fmla="+- 21600 0 0"/>
                <a:gd name="T0" fmla="*/ 9667 w 20431"/>
                <a:gd name="T1" fmla="*/ 0 h 19316"/>
                <a:gd name="T2" fmla="*/ 20431 w 20431"/>
                <a:gd name="T3" fmla="*/ 12307 h 19316"/>
                <a:gd name="T4" fmla="*/ 0 w 20431"/>
                <a:gd name="T5" fmla="*/ 19316 h 19316"/>
              </a:gdLst>
              <a:ahLst/>
              <a:cxnLst>
                <a:cxn ang="0">
                  <a:pos x="T0" y="T1"/>
                </a:cxn>
                <a:cxn ang="0">
                  <a:pos x="T2" y="T3"/>
                </a:cxn>
                <a:cxn ang="0">
                  <a:pos x="T4" y="T5"/>
                </a:cxn>
              </a:cxnLst>
              <a:rect l="0" t="0" r="r" b="b"/>
              <a:pathLst>
                <a:path w="20431" h="19316" fill="none" extrusionOk="0">
                  <a:moveTo>
                    <a:pt x="9667" y="-1"/>
                  </a:moveTo>
                  <a:cubicBezTo>
                    <a:pt x="14729" y="2533"/>
                    <a:pt x="18594" y="6952"/>
                    <a:pt x="20431" y="12306"/>
                  </a:cubicBezTo>
                </a:path>
                <a:path w="20431" h="19316" stroke="0" extrusionOk="0">
                  <a:moveTo>
                    <a:pt x="9667" y="-1"/>
                  </a:moveTo>
                  <a:cubicBezTo>
                    <a:pt x="14729" y="2533"/>
                    <a:pt x="18594" y="6952"/>
                    <a:pt x="20431" y="12306"/>
                  </a:cubicBezTo>
                  <a:lnTo>
                    <a:pt x="0" y="19316"/>
                  </a:lnTo>
                  <a:close/>
                </a:path>
              </a:pathLst>
            </a:custGeom>
            <a:noFill/>
            <a:ln w="38100">
              <a:solidFill>
                <a:srgbClr val="FF33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algn="ctr">
                <a:spcBef>
                  <a:spcPct val="50000"/>
                </a:spcBef>
              </a:pPr>
              <a:endParaRPr lang="zh-CN" altLang="en-US" sz="2400" b="0">
                <a:solidFill>
                  <a:srgbClr val="0066FF"/>
                </a:solidFill>
                <a:latin typeface="Times New Roman" panose="02020603050405020304" pitchFamily="18" charset="0"/>
              </a:endParaRPr>
            </a:p>
          </p:txBody>
        </p:sp>
        <p:sp>
          <p:nvSpPr>
            <p:cNvPr id="15378" name="Text Box 18"/>
            <p:cNvSpPr txBox="1">
              <a:spLocks noChangeArrowheads="1"/>
            </p:cNvSpPr>
            <p:nvPr/>
          </p:nvSpPr>
          <p:spPr bwMode="auto">
            <a:xfrm>
              <a:off x="363" y="332"/>
              <a:ext cx="13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3300"/>
                  </a:solidFill>
                  <a:latin typeface="Times New Roman" panose="02020603050405020304" pitchFamily="18" charset="0"/>
                </a:rPr>
                <a:t>1</a:t>
              </a:r>
            </a:p>
          </p:txBody>
        </p:sp>
        <p:sp>
          <p:nvSpPr>
            <p:cNvPr id="15379" name="Arc 19"/>
            <p:cNvSpPr/>
            <p:nvPr/>
          </p:nvSpPr>
          <p:spPr bwMode="auto">
            <a:xfrm rot="4399655" flipH="1">
              <a:off x="-98" y="731"/>
              <a:ext cx="349" cy="153"/>
            </a:xfrm>
            <a:custGeom>
              <a:avLst/>
              <a:gdLst>
                <a:gd name="G0" fmla="+- 0 0 0"/>
                <a:gd name="G1" fmla="+- 19316 0 0"/>
                <a:gd name="G2" fmla="+- 21600 0 0"/>
                <a:gd name="T0" fmla="*/ 9667 w 20431"/>
                <a:gd name="T1" fmla="*/ 0 h 19316"/>
                <a:gd name="T2" fmla="*/ 20431 w 20431"/>
                <a:gd name="T3" fmla="*/ 12307 h 19316"/>
                <a:gd name="T4" fmla="*/ 0 w 20431"/>
                <a:gd name="T5" fmla="*/ 19316 h 19316"/>
              </a:gdLst>
              <a:ahLst/>
              <a:cxnLst>
                <a:cxn ang="0">
                  <a:pos x="T0" y="T1"/>
                </a:cxn>
                <a:cxn ang="0">
                  <a:pos x="T2" y="T3"/>
                </a:cxn>
                <a:cxn ang="0">
                  <a:pos x="T4" y="T5"/>
                </a:cxn>
              </a:cxnLst>
              <a:rect l="0" t="0" r="r" b="b"/>
              <a:pathLst>
                <a:path w="20431" h="19316" fill="none" extrusionOk="0">
                  <a:moveTo>
                    <a:pt x="9667" y="-1"/>
                  </a:moveTo>
                  <a:cubicBezTo>
                    <a:pt x="14729" y="2533"/>
                    <a:pt x="18594" y="6952"/>
                    <a:pt x="20431" y="12306"/>
                  </a:cubicBezTo>
                </a:path>
                <a:path w="20431" h="19316" stroke="0" extrusionOk="0">
                  <a:moveTo>
                    <a:pt x="9667" y="-1"/>
                  </a:moveTo>
                  <a:cubicBezTo>
                    <a:pt x="14729" y="2533"/>
                    <a:pt x="18594" y="6952"/>
                    <a:pt x="20431" y="12306"/>
                  </a:cubicBezTo>
                  <a:lnTo>
                    <a:pt x="0" y="19316"/>
                  </a:lnTo>
                  <a:close/>
                </a:path>
              </a:pathLst>
            </a:custGeom>
            <a:noFill/>
            <a:ln w="38100">
              <a:solidFill>
                <a:srgbClr val="FF33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nchor="ctr">
              <a:spAutoFit/>
            </a:bodyPr>
            <a:lstStyle/>
            <a:p>
              <a:pPr algn="ctr">
                <a:spcBef>
                  <a:spcPct val="50000"/>
                </a:spcBef>
              </a:pPr>
              <a:endParaRPr lang="zh-CN" altLang="en-US" sz="2400" b="0">
                <a:solidFill>
                  <a:srgbClr val="0066FF"/>
                </a:solidFill>
                <a:latin typeface="Times New Roman" panose="02020603050405020304" pitchFamily="18" charset="0"/>
              </a:endParaRPr>
            </a:p>
          </p:txBody>
        </p:sp>
        <p:sp>
          <p:nvSpPr>
            <p:cNvPr id="15380" name="Text Box 20"/>
            <p:cNvSpPr txBox="1">
              <a:spLocks noChangeArrowheads="1"/>
            </p:cNvSpPr>
            <p:nvPr/>
          </p:nvSpPr>
          <p:spPr bwMode="auto">
            <a:xfrm>
              <a:off x="107" y="454"/>
              <a:ext cx="13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3300"/>
                  </a:solidFill>
                  <a:latin typeface="Times New Roman" panose="02020603050405020304" pitchFamily="18" charset="0"/>
                </a:rPr>
                <a:t>3</a:t>
              </a:r>
            </a:p>
          </p:txBody>
        </p:sp>
      </p:grpSp>
      <p:sp>
        <p:nvSpPr>
          <p:cNvPr id="15381" name="Text Box 21"/>
          <p:cNvSpPr txBox="1">
            <a:spLocks noChangeArrowheads="1"/>
          </p:cNvSpPr>
          <p:nvPr/>
        </p:nvSpPr>
        <p:spPr bwMode="auto">
          <a:xfrm>
            <a:off x="2916239" y="1413933"/>
            <a:ext cx="63452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latin typeface="Times New Roman" panose="02020603050405020304" pitchFamily="18" charset="0"/>
              </a:rPr>
              <a:t>证明：在△</a:t>
            </a:r>
            <a:r>
              <a:rPr lang="en-US" altLang="zh-CN" sz="2400">
                <a:latin typeface="Times New Roman" panose="02020603050405020304" pitchFamily="18" charset="0"/>
              </a:rPr>
              <a:t>AOB</a:t>
            </a:r>
            <a:r>
              <a:rPr lang="zh-CN" altLang="en-US" sz="2400">
                <a:latin typeface="Times New Roman" panose="02020603050405020304" pitchFamily="18" charset="0"/>
              </a:rPr>
              <a:t>和△</a:t>
            </a:r>
            <a:r>
              <a:rPr lang="en-US" altLang="zh-CN" sz="2400">
                <a:latin typeface="Times New Roman" panose="02020603050405020304" pitchFamily="18" charset="0"/>
              </a:rPr>
              <a:t>COD</a:t>
            </a:r>
            <a:r>
              <a:rPr lang="zh-CN" altLang="en-US" sz="2400">
                <a:latin typeface="Times New Roman" panose="02020603050405020304" pitchFamily="18" charset="0"/>
              </a:rPr>
              <a:t>中</a:t>
            </a:r>
          </a:p>
        </p:txBody>
      </p:sp>
      <p:sp>
        <p:nvSpPr>
          <p:cNvPr id="15382" name="Text Box 22"/>
          <p:cNvSpPr txBox="1">
            <a:spLocks noChangeArrowheads="1"/>
          </p:cNvSpPr>
          <p:nvPr/>
        </p:nvSpPr>
        <p:spPr bwMode="auto">
          <a:xfrm>
            <a:off x="3419476" y="3236384"/>
            <a:ext cx="41370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solidFill>
                  <a:schemeClr val="accent2"/>
                </a:solidFill>
                <a:latin typeface="黑体" panose="02010609060101010101" pitchFamily="49" charset="-122"/>
                <a:ea typeface="黑体" panose="02010609060101010101" pitchFamily="49" charset="-122"/>
              </a:rPr>
              <a:t>∴△</a:t>
            </a:r>
            <a:r>
              <a:rPr lang="en-US" altLang="zh-CN" sz="2400">
                <a:solidFill>
                  <a:schemeClr val="accent2"/>
                </a:solidFill>
                <a:latin typeface="黑体" panose="02010609060101010101" pitchFamily="49" charset="-122"/>
                <a:ea typeface="黑体" panose="02010609060101010101" pitchFamily="49" charset="-122"/>
              </a:rPr>
              <a:t>AOB≌△COD</a:t>
            </a:r>
            <a:r>
              <a:rPr lang="zh-CN" altLang="en-US" sz="2400">
                <a:solidFill>
                  <a:schemeClr val="accent2"/>
                </a:solidFill>
                <a:latin typeface="黑体" panose="02010609060101010101" pitchFamily="49" charset="-122"/>
                <a:ea typeface="黑体" panose="02010609060101010101" pitchFamily="49" charset="-122"/>
              </a:rPr>
              <a:t>（SAS）</a:t>
            </a:r>
          </a:p>
        </p:txBody>
      </p:sp>
      <p:sp>
        <p:nvSpPr>
          <p:cNvPr id="15383" name="Text Box 23"/>
          <p:cNvSpPr txBox="1">
            <a:spLocks noChangeArrowheads="1"/>
          </p:cNvSpPr>
          <p:nvPr/>
        </p:nvSpPr>
        <p:spPr bwMode="auto">
          <a:xfrm>
            <a:off x="3203576" y="4389967"/>
            <a:ext cx="59039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AB ∥ CD</a:t>
            </a:r>
            <a:r>
              <a:rPr lang="zh-CN" altLang="en-US" sz="2400">
                <a:latin typeface="黑体" panose="02010609060101010101" pitchFamily="49" charset="-122"/>
                <a:ea typeface="黑体" panose="02010609060101010101" pitchFamily="49" charset="-122"/>
              </a:rPr>
              <a:t>（内错角相等，两直线平行）</a:t>
            </a:r>
            <a:r>
              <a:rPr lang="zh-CN" altLang="en-US" sz="2400">
                <a:latin typeface="Times New Roman" panose="02020603050405020304" pitchFamily="18" charset="0"/>
              </a:rPr>
              <a:t> </a:t>
            </a:r>
          </a:p>
        </p:txBody>
      </p:sp>
      <p:sp>
        <p:nvSpPr>
          <p:cNvPr id="15384" name="Text Box 24"/>
          <p:cNvSpPr txBox="1">
            <a:spLocks noChangeArrowheads="1"/>
          </p:cNvSpPr>
          <p:nvPr/>
        </p:nvSpPr>
        <p:spPr bwMode="auto">
          <a:xfrm>
            <a:off x="466726" y="4965700"/>
            <a:ext cx="3095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solidFill>
                  <a:schemeClr val="accent2"/>
                </a:solidFill>
                <a:latin typeface="黑体" panose="02010609060101010101" pitchFamily="49" charset="-122"/>
                <a:ea typeface="黑体" panose="02010609060101010101" pitchFamily="49" charset="-122"/>
              </a:rPr>
              <a:t>同理</a:t>
            </a:r>
            <a:r>
              <a:rPr lang="en-US" altLang="zh-CN" sz="2400">
                <a:solidFill>
                  <a:schemeClr val="accent2"/>
                </a:solidFill>
                <a:latin typeface="黑体" panose="02010609060101010101" pitchFamily="49" charset="-122"/>
                <a:ea typeface="黑体" panose="02010609060101010101" pitchFamily="49" charset="-122"/>
              </a:rPr>
              <a:t>AD </a:t>
            </a:r>
            <a:r>
              <a:rPr lang="en-US" altLang="zh-CN" sz="2400">
                <a:latin typeface="黑体" panose="02010609060101010101" pitchFamily="49" charset="-122"/>
                <a:ea typeface="黑体" panose="02010609060101010101" pitchFamily="49" charset="-122"/>
              </a:rPr>
              <a:t>∥</a:t>
            </a:r>
            <a:r>
              <a:rPr lang="en-US" altLang="zh-CN" sz="2400" b="0">
                <a:latin typeface="黑体" panose="02010609060101010101" pitchFamily="49" charset="-122"/>
                <a:ea typeface="黑体" panose="02010609060101010101" pitchFamily="49" charset="-122"/>
              </a:rPr>
              <a:t> </a:t>
            </a:r>
            <a:r>
              <a:rPr lang="en-US" altLang="zh-CN" sz="2400">
                <a:solidFill>
                  <a:schemeClr val="accent2"/>
                </a:solidFill>
                <a:latin typeface="黑体" panose="02010609060101010101" pitchFamily="49" charset="-122"/>
                <a:ea typeface="黑体" panose="02010609060101010101" pitchFamily="49" charset="-122"/>
              </a:rPr>
              <a:t>BC</a:t>
            </a:r>
            <a:endParaRPr lang="en-US" altLang="zh-CN" sz="2400">
              <a:solidFill>
                <a:srgbClr val="FF33CC"/>
              </a:solidFill>
              <a:latin typeface="黑体" panose="02010609060101010101" pitchFamily="49" charset="-122"/>
              <a:ea typeface="黑体" panose="02010609060101010101" pitchFamily="49" charset="-122"/>
            </a:endParaRPr>
          </a:p>
        </p:txBody>
      </p:sp>
      <p:sp>
        <p:nvSpPr>
          <p:cNvPr id="15385" name="Text Box 25"/>
          <p:cNvSpPr txBox="1">
            <a:spLocks noChangeArrowheads="1"/>
          </p:cNvSpPr>
          <p:nvPr/>
        </p:nvSpPr>
        <p:spPr bwMode="auto">
          <a:xfrm>
            <a:off x="2484439" y="4965700"/>
            <a:ext cx="62261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2400">
                <a:latin typeface="黑体" panose="02010609060101010101" pitchFamily="49" charset="-122"/>
                <a:ea typeface="黑体" panose="02010609060101010101" pitchFamily="49" charset="-122"/>
              </a:rPr>
              <a:t>∴四边形</a:t>
            </a:r>
            <a:r>
              <a:rPr lang="en-US" altLang="zh-CN" sz="2400">
                <a:latin typeface="黑体" panose="02010609060101010101" pitchFamily="49" charset="-122"/>
                <a:ea typeface="黑体" panose="02010609060101010101" pitchFamily="49" charset="-122"/>
              </a:rPr>
              <a:t>ABCD</a:t>
            </a:r>
            <a:r>
              <a:rPr lang="zh-CN" altLang="en-US" sz="2400">
                <a:latin typeface="黑体" panose="02010609060101010101" pitchFamily="49" charset="-122"/>
                <a:ea typeface="黑体" panose="02010609060101010101" pitchFamily="49" charset="-122"/>
              </a:rPr>
              <a:t>是平行四边形</a:t>
            </a:r>
            <a:r>
              <a:rPr lang="zh-CN" altLang="en-US" sz="2400">
                <a:solidFill>
                  <a:schemeClr val="accent2"/>
                </a:solidFill>
                <a:latin typeface="Times New Roman" panose="02020603050405020304" pitchFamily="18" charset="0"/>
                <a:ea typeface="黑体" panose="02010609060101010101" pitchFamily="49" charset="-122"/>
              </a:rPr>
              <a:t>（平行四边形的定义）</a:t>
            </a:r>
            <a:r>
              <a:rPr lang="zh-CN" altLang="en-US" sz="2400">
                <a:latin typeface="黑体" panose="02010609060101010101" pitchFamily="49" charset="-122"/>
                <a:ea typeface="黑体" panose="02010609060101010101" pitchFamily="49" charset="-122"/>
              </a:rPr>
              <a:t>  </a:t>
            </a:r>
            <a:endParaRPr lang="zh-CN" altLang="en-US" sz="2400">
              <a:solidFill>
                <a:srgbClr val="FF0000"/>
              </a:solidFill>
              <a:latin typeface="黑体" panose="02010609060101010101" pitchFamily="49" charset="-122"/>
              <a:ea typeface="黑体" panose="02010609060101010101" pitchFamily="49" charset="-122"/>
            </a:endParaRPr>
          </a:p>
          <a:p>
            <a:pPr>
              <a:spcBef>
                <a:spcPct val="50000"/>
              </a:spcBef>
            </a:pPr>
            <a:r>
              <a:rPr lang="zh-CN" altLang="en-US" sz="2400">
                <a:solidFill>
                  <a:schemeClr val="accent2"/>
                </a:solidFill>
                <a:latin typeface="Times New Roman" panose="02020603050405020304" pitchFamily="18" charset="0"/>
                <a:ea typeface="黑体" panose="02010609060101010101" pitchFamily="49" charset="-122"/>
              </a:rPr>
              <a:t>   </a:t>
            </a:r>
            <a:r>
              <a:rPr lang="zh-CN" altLang="en-US" sz="2400">
                <a:solidFill>
                  <a:srgbClr val="FF0000"/>
                </a:solidFill>
                <a:latin typeface="黑体" panose="02010609060101010101" pitchFamily="49" charset="-122"/>
                <a:ea typeface="黑体" panose="02010609060101010101" pitchFamily="49" charset="-122"/>
              </a:rPr>
              <a:t>你还有其它的 证明方法吗</a:t>
            </a:r>
            <a:r>
              <a:rPr lang="zh-CN" altLang="en-US" sz="2400">
                <a:solidFill>
                  <a:schemeClr val="accent2"/>
                </a:solidFill>
                <a:latin typeface="Times New Roman" panose="02020603050405020304" pitchFamily="18" charset="0"/>
                <a:ea typeface="黑体" panose="02010609060101010101" pitchFamily="49" charset="-122"/>
              </a:rPr>
              <a:t>                 </a:t>
            </a:r>
          </a:p>
        </p:txBody>
      </p:sp>
      <p:sp>
        <p:nvSpPr>
          <p:cNvPr id="15386" name="Rectangle 26"/>
          <p:cNvSpPr>
            <a:spLocks noChangeArrowheads="1"/>
          </p:cNvSpPr>
          <p:nvPr/>
        </p:nvSpPr>
        <p:spPr bwMode="auto">
          <a:xfrm>
            <a:off x="3419475" y="3814234"/>
            <a:ext cx="5473700" cy="464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170" tIns="46990" rIns="90170" bIns="46990">
            <a:spAutoFit/>
          </a:bodyPr>
          <a:lstStyle/>
          <a:p>
            <a:r>
              <a:rPr lang="zh-CN" altLang="en-US" sz="2400">
                <a:latin typeface="黑体" panose="02010609060101010101" pitchFamily="49" charset="-122"/>
                <a:ea typeface="黑体" panose="02010609060101010101" pitchFamily="49" charset="-122"/>
              </a:rPr>
              <a:t>∴ ∠</a:t>
            </a:r>
            <a:r>
              <a:rPr lang="en-US" altLang="zh-CN" sz="2400">
                <a:latin typeface="黑体" panose="02010609060101010101" pitchFamily="49" charset="-122"/>
                <a:ea typeface="黑体" panose="02010609060101010101" pitchFamily="49" charset="-122"/>
              </a:rPr>
              <a:t>3 = ∠4</a:t>
            </a:r>
            <a:r>
              <a:rPr lang="zh-CN" altLang="en-US" sz="2400">
                <a:latin typeface="黑体" panose="02010609060101010101" pitchFamily="49" charset="-122"/>
                <a:ea typeface="黑体" panose="02010609060101010101" pitchFamily="49" charset="-122"/>
              </a:rPr>
              <a:t>（全等三角形对应角相等）</a:t>
            </a:r>
          </a:p>
        </p:txBody>
      </p:sp>
      <p:grpSp>
        <p:nvGrpSpPr>
          <p:cNvPr id="15387" name="Group 27"/>
          <p:cNvGrpSpPr/>
          <p:nvPr/>
        </p:nvGrpSpPr>
        <p:grpSpPr bwMode="auto">
          <a:xfrm>
            <a:off x="3708400" y="1892300"/>
            <a:ext cx="2157413" cy="1320800"/>
            <a:chOff x="0" y="0"/>
            <a:chExt cx="1359" cy="831"/>
          </a:xfrm>
        </p:grpSpPr>
        <p:graphicFrame>
          <p:nvGraphicFramePr>
            <p:cNvPr id="15388" name="Object 28"/>
            <p:cNvGraphicFramePr>
              <a:graphicFrameLocks noChangeAspect="1"/>
            </p:cNvGraphicFramePr>
            <p:nvPr/>
          </p:nvGraphicFramePr>
          <p:xfrm>
            <a:off x="0" y="59"/>
            <a:ext cx="276" cy="772"/>
          </p:xfrm>
          <a:graphic>
            <a:graphicData uri="http://schemas.openxmlformats.org/presentationml/2006/ole">
              <mc:AlternateContent xmlns:mc="http://schemas.openxmlformats.org/markup-compatibility/2006">
                <mc:Choice xmlns:v="urn:schemas-microsoft-com:vml" Requires="v">
                  <p:oleObj spid="_x0000_s15401" r:id="rId3" imgW="127635" imgH="460375" progId="Equation.3">
                    <p:embed/>
                  </p:oleObj>
                </mc:Choice>
                <mc:Fallback>
                  <p:oleObj r:id="rId3" imgW="127635" imgH="460375" progId="Equation.3">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
                          <a:ext cx="276" cy="77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89" name="Text Box 29"/>
            <p:cNvSpPr txBox="1">
              <a:spLocks noChangeArrowheads="1"/>
            </p:cNvSpPr>
            <p:nvPr/>
          </p:nvSpPr>
          <p:spPr bwMode="auto">
            <a:xfrm>
              <a:off x="196" y="0"/>
              <a:ext cx="604"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r>
                <a:rPr lang="en-US" altLang="zh-CN" sz="2400">
                  <a:latin typeface="宋体" panose="02010600030101010101" pitchFamily="2" charset="-122"/>
                </a:rPr>
                <a:t>OA=OC</a:t>
              </a:r>
            </a:p>
          </p:txBody>
        </p:sp>
        <p:sp>
          <p:nvSpPr>
            <p:cNvPr id="15390" name="Text Box 30"/>
            <p:cNvSpPr txBox="1">
              <a:spLocks noChangeArrowheads="1"/>
            </p:cNvSpPr>
            <p:nvPr/>
          </p:nvSpPr>
          <p:spPr bwMode="auto">
            <a:xfrm>
              <a:off x="239" y="456"/>
              <a:ext cx="604"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r>
                <a:rPr lang="en-US" altLang="zh-CN" sz="2400">
                  <a:latin typeface="宋体" panose="02010600030101010101" pitchFamily="2" charset="-122"/>
                </a:rPr>
                <a:t>OB=OD</a:t>
              </a:r>
            </a:p>
          </p:txBody>
        </p:sp>
        <p:sp>
          <p:nvSpPr>
            <p:cNvPr id="15391" name="Text Box 31"/>
            <p:cNvSpPr txBox="1">
              <a:spLocks noChangeArrowheads="1"/>
            </p:cNvSpPr>
            <p:nvPr/>
          </p:nvSpPr>
          <p:spPr bwMode="auto">
            <a:xfrm>
              <a:off x="169" y="192"/>
              <a:ext cx="1190"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r>
                <a:rPr lang="zh-CN" altLang="en-US" sz="2400">
                  <a:latin typeface="宋体" panose="02010600030101010101" pitchFamily="2" charset="-122"/>
                </a:rPr>
                <a:t>∠</a:t>
              </a:r>
              <a:r>
                <a:rPr lang="en-US" altLang="zh-CN" sz="2400">
                  <a:latin typeface="宋体" panose="02010600030101010101" pitchFamily="2" charset="-122"/>
                </a:rPr>
                <a:t>AOB=∠COD</a:t>
              </a:r>
            </a:p>
          </p:txBody>
        </p:sp>
      </p:grpSp>
      <p:sp>
        <p:nvSpPr>
          <p:cNvPr id="15392" name="Text Box 32"/>
          <p:cNvSpPr txBox="1">
            <a:spLocks noChangeArrowheads="1"/>
          </p:cNvSpPr>
          <p:nvPr/>
        </p:nvSpPr>
        <p:spPr bwMode="auto">
          <a:xfrm>
            <a:off x="4787900" y="2709334"/>
            <a:ext cx="1092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（已知）</a:t>
            </a:r>
          </a:p>
        </p:txBody>
      </p:sp>
      <p:sp>
        <p:nvSpPr>
          <p:cNvPr id="15393" name="Text Box 33"/>
          <p:cNvSpPr txBox="1">
            <a:spLocks noChangeArrowheads="1"/>
          </p:cNvSpPr>
          <p:nvPr/>
        </p:nvSpPr>
        <p:spPr bwMode="auto">
          <a:xfrm>
            <a:off x="5651501" y="2277534"/>
            <a:ext cx="20161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（对顶角相等）</a:t>
            </a:r>
          </a:p>
        </p:txBody>
      </p:sp>
      <p:sp>
        <p:nvSpPr>
          <p:cNvPr id="15394" name="Text Box 34"/>
          <p:cNvSpPr txBox="1">
            <a:spLocks noChangeArrowheads="1"/>
          </p:cNvSpPr>
          <p:nvPr/>
        </p:nvSpPr>
        <p:spPr bwMode="auto">
          <a:xfrm>
            <a:off x="4787900" y="1989668"/>
            <a:ext cx="1092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（已知）</a:t>
            </a:r>
          </a:p>
        </p:txBody>
      </p:sp>
      <p:sp>
        <p:nvSpPr>
          <p:cNvPr id="15395" name="AutoShape 35"/>
          <p:cNvSpPr/>
          <p:nvPr/>
        </p:nvSpPr>
        <p:spPr bwMode="auto">
          <a:xfrm>
            <a:off x="3275212" y="2084918"/>
            <a:ext cx="1296591" cy="960967"/>
          </a:xfrm>
          <a:prstGeom prst="leftBrace">
            <a:avLst>
              <a:gd name="adj1" fmla="val 41575"/>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endParaRPr lang="zh-CN" altLang="en-US"/>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81"/>
                                        </p:tgtEl>
                                        <p:attrNameLst>
                                          <p:attrName>style.visibility</p:attrName>
                                        </p:attrNameLst>
                                      </p:cBhvr>
                                      <p:to>
                                        <p:strVal val="visible"/>
                                      </p:to>
                                    </p:set>
                                    <p:animEffect transition="in" filter="blinds(horizontal)">
                                      <p:cBhvr>
                                        <p:cTn id="7" dur="500"/>
                                        <p:tgtEl>
                                          <p:spTgt spid="1538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5387"/>
                                        </p:tgtEl>
                                        <p:attrNameLst>
                                          <p:attrName>style.visibility</p:attrName>
                                        </p:attrNameLst>
                                      </p:cBhvr>
                                      <p:to>
                                        <p:strVal val="visible"/>
                                      </p:to>
                                    </p:set>
                                    <p:anim calcmode="lin" valueType="num">
                                      <p:cBhvr>
                                        <p:cTn id="12" dur="1000" fill="hold"/>
                                        <p:tgtEl>
                                          <p:spTgt spid="15387"/>
                                        </p:tgtEl>
                                        <p:attrNameLst>
                                          <p:attrName>ppt_x</p:attrName>
                                        </p:attrNameLst>
                                      </p:cBhvr>
                                      <p:tavLst>
                                        <p:tav tm="0">
                                          <p:val>
                                            <p:strVal val="#ppt_x-.2"/>
                                          </p:val>
                                        </p:tav>
                                        <p:tav tm="100000">
                                          <p:val>
                                            <p:strVal val="#ppt_x"/>
                                          </p:val>
                                        </p:tav>
                                      </p:tavLst>
                                    </p:anim>
                                    <p:anim calcmode="lin" valueType="num">
                                      <p:cBhvr>
                                        <p:cTn id="13" dur="1000" fill="hold"/>
                                        <p:tgtEl>
                                          <p:spTgt spid="1538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5387"/>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5392"/>
                                        </p:tgtEl>
                                        <p:attrNameLst>
                                          <p:attrName>style.visibility</p:attrName>
                                        </p:attrNameLst>
                                      </p:cBhvr>
                                      <p:to>
                                        <p:strVal val="visible"/>
                                      </p:to>
                                    </p:set>
                                    <p:animEffect transition="in" filter="blinds(horizontal)">
                                      <p:cBhvr>
                                        <p:cTn id="19" dur="500"/>
                                        <p:tgtEl>
                                          <p:spTgt spid="1539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5393"/>
                                        </p:tgtEl>
                                        <p:attrNameLst>
                                          <p:attrName>style.visibility</p:attrName>
                                        </p:attrNameLst>
                                      </p:cBhvr>
                                      <p:to>
                                        <p:strVal val="visible"/>
                                      </p:to>
                                    </p:set>
                                    <p:animEffect transition="in" filter="blinds(horizontal)">
                                      <p:cBhvr>
                                        <p:cTn id="24" dur="500"/>
                                        <p:tgtEl>
                                          <p:spTgt spid="1539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5394"/>
                                        </p:tgtEl>
                                        <p:attrNameLst>
                                          <p:attrName>style.visibility</p:attrName>
                                        </p:attrNameLst>
                                      </p:cBhvr>
                                      <p:to>
                                        <p:strVal val="visible"/>
                                      </p:to>
                                    </p:set>
                                    <p:animEffect transition="in" filter="blinds(horizontal)">
                                      <p:cBhvr>
                                        <p:cTn id="29" dur="500"/>
                                        <p:tgtEl>
                                          <p:spTgt spid="1539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5382">
                                            <p:txEl>
                                              <p:pRg st="0" end="0"/>
                                            </p:txEl>
                                          </p:spTgt>
                                        </p:tgtEl>
                                        <p:attrNameLst>
                                          <p:attrName>style.visibility</p:attrName>
                                        </p:attrNameLst>
                                      </p:cBhvr>
                                      <p:to>
                                        <p:strVal val="visible"/>
                                      </p:to>
                                    </p:set>
                                    <p:animEffect transition="in" filter="blinds(horizontal)">
                                      <p:cBhvr>
                                        <p:cTn id="34" dur="500"/>
                                        <p:tgtEl>
                                          <p:spTgt spid="1538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5386">
                                            <p:txEl>
                                              <p:pRg st="0" end="0"/>
                                            </p:txEl>
                                          </p:spTgt>
                                        </p:tgtEl>
                                        <p:attrNameLst>
                                          <p:attrName>style.visibility</p:attrName>
                                        </p:attrNameLst>
                                      </p:cBhvr>
                                      <p:to>
                                        <p:strVal val="visible"/>
                                      </p:to>
                                    </p:set>
                                    <p:animEffect transition="in" filter="blinds(horizontal)">
                                      <p:cBhvr>
                                        <p:cTn id="39" dur="500"/>
                                        <p:tgtEl>
                                          <p:spTgt spid="1538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5383"/>
                                        </p:tgtEl>
                                        <p:attrNameLst>
                                          <p:attrName>style.visibility</p:attrName>
                                        </p:attrNameLst>
                                      </p:cBhvr>
                                      <p:to>
                                        <p:strVal val="visible"/>
                                      </p:to>
                                    </p:set>
                                    <p:animEffect transition="in" filter="blinds(horizontal)">
                                      <p:cBhvr>
                                        <p:cTn id="44" dur="500"/>
                                        <p:tgtEl>
                                          <p:spTgt spid="15383"/>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5384"/>
                                        </p:tgtEl>
                                        <p:attrNameLst>
                                          <p:attrName>style.visibility</p:attrName>
                                        </p:attrNameLst>
                                      </p:cBhvr>
                                      <p:to>
                                        <p:strVal val="visible"/>
                                      </p:to>
                                    </p:set>
                                    <p:animEffect transition="in" filter="blinds(horizontal)">
                                      <p:cBhvr>
                                        <p:cTn id="49" dur="500"/>
                                        <p:tgtEl>
                                          <p:spTgt spid="1538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15385">
                                            <p:txEl>
                                              <p:pRg st="0" end="0"/>
                                            </p:txEl>
                                          </p:spTgt>
                                        </p:tgtEl>
                                        <p:attrNameLst>
                                          <p:attrName>style.visibility</p:attrName>
                                        </p:attrNameLst>
                                      </p:cBhvr>
                                      <p:to>
                                        <p:strVal val="visible"/>
                                      </p:to>
                                    </p:set>
                                    <p:animEffect transition="in" filter="blinds(horizontal)">
                                      <p:cBhvr>
                                        <p:cTn id="54" dur="500"/>
                                        <p:tgtEl>
                                          <p:spTgt spid="15385">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5385">
                                            <p:txEl>
                                              <p:pRg st="1" end="1"/>
                                            </p:txEl>
                                          </p:spTgt>
                                        </p:tgtEl>
                                        <p:attrNameLst>
                                          <p:attrName>style.visibility</p:attrName>
                                        </p:attrNameLst>
                                      </p:cBhvr>
                                      <p:to>
                                        <p:strVal val="visible"/>
                                      </p:to>
                                    </p:set>
                                    <p:animEffect transition="in" filter="blinds(horizontal)">
                                      <p:cBhvr>
                                        <p:cTn id="59" dur="500"/>
                                        <p:tgtEl>
                                          <p:spTgt spid="153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1" grpId="0" autoUpdateAnimBg="0"/>
      <p:bldP spid="15383" grpId="0" autoUpdateAnimBg="0"/>
      <p:bldP spid="15384" grpId="0" autoUpdateAnimBg="0"/>
      <p:bldP spid="15392" grpId="0" bldLvl="0" autoUpdateAnimBg="0"/>
      <p:bldP spid="15393" grpId="0" bldLvl="0" autoUpdateAnimBg="0"/>
      <p:bldP spid="15394"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692151"/>
            <a:ext cx="8229600" cy="1143000"/>
          </a:xfrm>
        </p:spPr>
        <p:txBody>
          <a:bodyPr/>
          <a:lstStyle/>
          <a:p>
            <a:r>
              <a:rPr lang="zh-CN" altLang="en-US" sz="4000" b="1" dirty="0"/>
              <a:t>通过证明我们又得到了平行四边形的判定定理</a:t>
            </a:r>
            <a:r>
              <a:rPr lang="en-US" altLang="zh-CN" sz="4000" b="1" dirty="0"/>
              <a:t>2</a:t>
            </a:r>
            <a:r>
              <a:rPr lang="zh-CN" altLang="en-US" sz="4000" b="1" dirty="0"/>
              <a:t>：</a:t>
            </a:r>
          </a:p>
        </p:txBody>
      </p:sp>
      <p:sp>
        <p:nvSpPr>
          <p:cNvPr id="16387" name="Rectangle 3"/>
          <p:cNvSpPr>
            <a:spLocks noGrp="1" noChangeArrowheads="1"/>
          </p:cNvSpPr>
          <p:nvPr>
            <p:ph type="body" idx="1"/>
          </p:nvPr>
        </p:nvSpPr>
        <p:spPr>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dirty="0"/>
          </a:p>
          <a:p>
            <a:r>
              <a:rPr lang="zh-CN" altLang="en-US" b="1" dirty="0"/>
              <a:t>对角线互相平分的四边形是平行四边形。</a:t>
            </a:r>
          </a:p>
          <a:p>
            <a:endParaRPr lang="zh-CN" altLang="en-US" b="1" dirty="0"/>
          </a:p>
        </p:txBody>
      </p:sp>
      <p:sp>
        <p:nvSpPr>
          <p:cNvPr id="16388" name="Text Box 4"/>
          <p:cNvSpPr txBox="1">
            <a:spLocks noChangeArrowheads="1"/>
          </p:cNvSpPr>
          <p:nvPr/>
        </p:nvSpPr>
        <p:spPr bwMode="auto">
          <a:xfrm>
            <a:off x="252414" y="3716868"/>
            <a:ext cx="849788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dirty="0">
                <a:latin typeface="Times New Roman" panose="02020603050405020304" pitchFamily="18" charset="0"/>
                <a:ea typeface="黑体" panose="02010609060101010101" pitchFamily="49" charset="-122"/>
              </a:rPr>
              <a:t> 数学语言表示</a:t>
            </a:r>
            <a:r>
              <a:rPr lang="zh-CN" altLang="en-US" dirty="0"/>
              <a:t>：</a:t>
            </a:r>
          </a:p>
          <a:p>
            <a:r>
              <a:rPr lang="zh-CN" altLang="en-US" sz="3200" dirty="0">
                <a:latin typeface="Times New Roman" panose="02020603050405020304" pitchFamily="18" charset="0"/>
                <a:ea typeface="黑体" panose="02010609060101010101" pitchFamily="49" charset="-122"/>
              </a:rPr>
              <a:t>∵ </a:t>
            </a:r>
            <a:r>
              <a:rPr lang="en-US" altLang="zh-CN" sz="3200" dirty="0">
                <a:latin typeface="Times New Roman" panose="02020603050405020304" pitchFamily="18" charset="0"/>
                <a:ea typeface="黑体" panose="02010609060101010101" pitchFamily="49" charset="-122"/>
              </a:rPr>
              <a:t>OA=OC</a:t>
            </a:r>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OB=OD</a:t>
            </a:r>
            <a:r>
              <a:rPr lang="zh-CN" altLang="en-US" sz="3200" dirty="0">
                <a:latin typeface="Times New Roman" panose="02020603050405020304" pitchFamily="18" charset="0"/>
                <a:ea typeface="黑体" panose="02010609060101010101" pitchFamily="49" charset="-122"/>
              </a:rPr>
              <a:t>（</a:t>
            </a:r>
            <a:r>
              <a:rPr lang="zh-CN" altLang="en-US" sz="3200" dirty="0">
                <a:solidFill>
                  <a:srgbClr val="FF0000"/>
                </a:solidFill>
                <a:latin typeface="Times New Roman" panose="02020603050405020304" pitchFamily="18" charset="0"/>
                <a:ea typeface="黑体" panose="02010609060101010101" pitchFamily="49" charset="-122"/>
              </a:rPr>
              <a:t>已知</a:t>
            </a:r>
            <a:r>
              <a:rPr lang="zh-CN" altLang="en-US" sz="3200" dirty="0">
                <a:latin typeface="Times New Roman" panose="02020603050405020304" pitchFamily="18" charset="0"/>
                <a:ea typeface="黑体" panose="02010609060101010101" pitchFamily="49" charset="-122"/>
              </a:rPr>
              <a:t>）</a:t>
            </a:r>
          </a:p>
          <a:p>
            <a:r>
              <a:rPr lang="zh-CN" altLang="en-US" sz="3200" dirty="0">
                <a:latin typeface="Times New Roman" panose="02020603050405020304" pitchFamily="18" charset="0"/>
                <a:ea typeface="黑体" panose="02010609060101010101" pitchFamily="49" charset="-122"/>
              </a:rPr>
              <a:t> ∴四边形</a:t>
            </a:r>
            <a:r>
              <a:rPr lang="en-US" altLang="zh-CN" sz="3200" dirty="0">
                <a:latin typeface="Times New Roman" panose="02020603050405020304" pitchFamily="18" charset="0"/>
                <a:ea typeface="黑体" panose="02010609060101010101" pitchFamily="49" charset="-122"/>
              </a:rPr>
              <a:t>ABCD</a:t>
            </a:r>
            <a:r>
              <a:rPr lang="zh-CN" altLang="en-US" sz="3200" dirty="0">
                <a:latin typeface="Times New Roman" panose="02020603050405020304" pitchFamily="18" charset="0"/>
                <a:ea typeface="黑体" panose="02010609060101010101" pitchFamily="49" charset="-122"/>
              </a:rPr>
              <a:t>是平行四边形</a:t>
            </a:r>
          </a:p>
          <a:p>
            <a:r>
              <a:rPr lang="zh-CN" altLang="en-US" sz="3200" dirty="0">
                <a:latin typeface="Times New Roman" panose="02020603050405020304" pitchFamily="18" charset="0"/>
                <a:ea typeface="黑体" panose="02010609060101010101" pitchFamily="49" charset="-122"/>
              </a:rPr>
              <a:t>（</a:t>
            </a:r>
            <a:r>
              <a:rPr lang="zh-CN" altLang="en-US" sz="3200" dirty="0">
                <a:solidFill>
                  <a:srgbClr val="FF0000"/>
                </a:solidFill>
                <a:latin typeface="Times New Roman" panose="02020603050405020304" pitchFamily="18" charset="0"/>
                <a:ea typeface="黑体" panose="02010609060101010101" pitchFamily="49" charset="-122"/>
              </a:rPr>
              <a:t>对角线互相平分的四边形是平行四边形</a:t>
            </a:r>
            <a:r>
              <a:rPr lang="zh-CN" altLang="en-US" sz="3200" dirty="0">
                <a:latin typeface="Times New Roman" panose="02020603050405020304" pitchFamily="18" charset="0"/>
                <a:ea typeface="黑体" panose="02010609060101010101" pitchFamily="49" charset="-122"/>
              </a:rPr>
              <a:t>） </a:t>
            </a:r>
          </a:p>
        </p:txBody>
      </p:sp>
      <p:grpSp>
        <p:nvGrpSpPr>
          <p:cNvPr id="16389" name="Group 5"/>
          <p:cNvGrpSpPr/>
          <p:nvPr/>
        </p:nvGrpSpPr>
        <p:grpSpPr bwMode="auto">
          <a:xfrm>
            <a:off x="4932363" y="2997200"/>
            <a:ext cx="3384550" cy="1646767"/>
            <a:chOff x="0" y="0"/>
            <a:chExt cx="1873" cy="817"/>
          </a:xfrm>
        </p:grpSpPr>
        <p:sp>
          <p:nvSpPr>
            <p:cNvPr id="16390" name="Text Box 6"/>
            <p:cNvSpPr txBox="1">
              <a:spLocks noChangeArrowheads="1"/>
            </p:cNvSpPr>
            <p:nvPr/>
          </p:nvSpPr>
          <p:spPr bwMode="auto">
            <a:xfrm>
              <a:off x="0" y="545"/>
              <a:ext cx="227"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B</a:t>
              </a:r>
            </a:p>
          </p:txBody>
        </p:sp>
        <p:sp>
          <p:nvSpPr>
            <p:cNvPr id="16391" name="Text Box 7"/>
            <p:cNvSpPr txBox="1">
              <a:spLocks noChangeArrowheads="1"/>
            </p:cNvSpPr>
            <p:nvPr/>
          </p:nvSpPr>
          <p:spPr bwMode="auto">
            <a:xfrm>
              <a:off x="1678" y="46"/>
              <a:ext cx="195"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D</a:t>
              </a:r>
            </a:p>
          </p:txBody>
        </p:sp>
        <p:grpSp>
          <p:nvGrpSpPr>
            <p:cNvPr id="16392" name="Group 8"/>
            <p:cNvGrpSpPr/>
            <p:nvPr/>
          </p:nvGrpSpPr>
          <p:grpSpPr bwMode="auto">
            <a:xfrm>
              <a:off x="227" y="0"/>
              <a:ext cx="1497" cy="817"/>
              <a:chOff x="0" y="0"/>
              <a:chExt cx="1497" cy="817"/>
            </a:xfrm>
          </p:grpSpPr>
          <p:sp>
            <p:nvSpPr>
              <p:cNvPr id="16393" name="Line 9"/>
              <p:cNvSpPr>
                <a:spLocks noChangeShapeType="1"/>
              </p:cNvSpPr>
              <p:nvPr/>
            </p:nvSpPr>
            <p:spPr bwMode="auto">
              <a:xfrm>
                <a:off x="0" y="681"/>
                <a:ext cx="1043"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4" name="Line 10"/>
              <p:cNvSpPr>
                <a:spLocks noChangeShapeType="1"/>
              </p:cNvSpPr>
              <p:nvPr/>
            </p:nvSpPr>
            <p:spPr bwMode="auto">
              <a:xfrm>
                <a:off x="454" y="182"/>
                <a:ext cx="1043"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5" name="Line 11"/>
              <p:cNvSpPr>
                <a:spLocks noChangeShapeType="1"/>
              </p:cNvSpPr>
              <p:nvPr/>
            </p:nvSpPr>
            <p:spPr bwMode="auto">
              <a:xfrm flipH="1">
                <a:off x="0" y="182"/>
                <a:ext cx="454" cy="499"/>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6" name="Line 12"/>
              <p:cNvSpPr>
                <a:spLocks noChangeShapeType="1"/>
              </p:cNvSpPr>
              <p:nvPr/>
            </p:nvSpPr>
            <p:spPr bwMode="auto">
              <a:xfrm flipH="1">
                <a:off x="1043" y="182"/>
                <a:ext cx="454" cy="499"/>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7" name="Text Box 13"/>
              <p:cNvSpPr txBox="1">
                <a:spLocks noChangeArrowheads="1"/>
              </p:cNvSpPr>
              <p:nvPr/>
            </p:nvSpPr>
            <p:spPr bwMode="auto">
              <a:xfrm>
                <a:off x="227" y="0"/>
                <a:ext cx="195"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A</a:t>
                </a:r>
              </a:p>
            </p:txBody>
          </p:sp>
          <p:sp>
            <p:nvSpPr>
              <p:cNvPr id="16398" name="Text Box 14"/>
              <p:cNvSpPr txBox="1">
                <a:spLocks noChangeArrowheads="1"/>
              </p:cNvSpPr>
              <p:nvPr/>
            </p:nvSpPr>
            <p:spPr bwMode="auto">
              <a:xfrm>
                <a:off x="984" y="590"/>
                <a:ext cx="195"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C</a:t>
                </a:r>
              </a:p>
            </p:txBody>
          </p:sp>
          <p:sp>
            <p:nvSpPr>
              <p:cNvPr id="16399" name="Line 15"/>
              <p:cNvSpPr>
                <a:spLocks noChangeShapeType="1"/>
              </p:cNvSpPr>
              <p:nvPr/>
            </p:nvSpPr>
            <p:spPr bwMode="auto">
              <a:xfrm>
                <a:off x="454" y="182"/>
                <a:ext cx="589" cy="499"/>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0" name="Line 16"/>
              <p:cNvSpPr>
                <a:spLocks noChangeShapeType="1"/>
              </p:cNvSpPr>
              <p:nvPr/>
            </p:nvSpPr>
            <p:spPr bwMode="auto">
              <a:xfrm flipV="1">
                <a:off x="0" y="182"/>
                <a:ext cx="1497" cy="499"/>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1" name="Text Box 17"/>
              <p:cNvSpPr txBox="1">
                <a:spLocks noChangeArrowheads="1"/>
              </p:cNvSpPr>
              <p:nvPr/>
            </p:nvSpPr>
            <p:spPr bwMode="auto">
              <a:xfrm>
                <a:off x="590" y="408"/>
                <a:ext cx="272"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O</a:t>
                </a:r>
              </a:p>
            </p:txBody>
          </p:sp>
        </p:grpSp>
      </p:gr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linds(horizontal)">
                                      <p:cBhvr>
                                        <p:cTn id="7" dur="5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blinds(horizontal)">
                                      <p:cBhvr>
                                        <p:cTn id="12" dur="500"/>
                                        <p:tgtEl>
                                          <p:spTgt spid="1638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blinds(horizontal)">
                                      <p:cBhvr>
                                        <p:cTn id="1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a:t>例题赏析</a:t>
            </a:r>
          </a:p>
        </p:txBody>
      </p:sp>
      <p:sp>
        <p:nvSpPr>
          <p:cNvPr id="17411" name="Rectangle 3"/>
          <p:cNvSpPr>
            <a:spLocks noGrp="1" noChangeArrowheads="1"/>
          </p:cNvSpPr>
          <p:nvPr>
            <p:ph type="body" idx="1"/>
          </p:nvPr>
        </p:nvSpPr>
        <p:spPr>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b="1" dirty="0"/>
              <a:t> ABCD</a:t>
            </a:r>
            <a:r>
              <a:rPr lang="zh-CN" altLang="en-US" b="1" dirty="0"/>
              <a:t>的对角线</a:t>
            </a:r>
            <a:r>
              <a:rPr lang="en-US" altLang="zh-CN" b="1" dirty="0"/>
              <a:t>AC,BD</a:t>
            </a:r>
            <a:r>
              <a:rPr lang="zh-CN" altLang="en-US" b="1" dirty="0"/>
              <a:t>相交于点</a:t>
            </a:r>
            <a:r>
              <a:rPr lang="en-US" altLang="zh-CN" b="1" dirty="0"/>
              <a:t>O</a:t>
            </a:r>
            <a:r>
              <a:rPr lang="zh-CN" altLang="en-US" b="1" dirty="0"/>
              <a:t>，点</a:t>
            </a:r>
            <a:r>
              <a:rPr lang="en-US" altLang="zh-CN" b="1" dirty="0"/>
              <a:t>E,F</a:t>
            </a:r>
            <a:r>
              <a:rPr lang="zh-CN" altLang="en-US" b="1" dirty="0"/>
              <a:t>是</a:t>
            </a:r>
            <a:r>
              <a:rPr lang="en-US" altLang="zh-CN" b="1" dirty="0"/>
              <a:t>AC</a:t>
            </a:r>
            <a:r>
              <a:rPr lang="zh-CN" altLang="en-US" b="1" dirty="0"/>
              <a:t>上的两点，并且</a:t>
            </a:r>
            <a:r>
              <a:rPr lang="en-US" altLang="zh-CN" b="1" dirty="0"/>
              <a:t>AE=CF.                                 </a:t>
            </a:r>
          </a:p>
          <a:p>
            <a:r>
              <a:rPr lang="zh-CN" altLang="en-US" b="1" dirty="0"/>
              <a:t>求证：四边形</a:t>
            </a:r>
            <a:r>
              <a:rPr lang="en-US" altLang="zh-CN" b="1" dirty="0"/>
              <a:t>BFDE</a:t>
            </a:r>
            <a:r>
              <a:rPr lang="zh-CN" altLang="en-US" b="1" dirty="0"/>
              <a:t>是平行四边形。</a:t>
            </a:r>
          </a:p>
          <a:p>
            <a:r>
              <a:rPr lang="zh-CN" altLang="en-US" b="1" dirty="0"/>
              <a:t>和同学讨论交流，</a:t>
            </a:r>
          </a:p>
          <a:p>
            <a:r>
              <a:rPr lang="zh-CN" altLang="en-US" b="1" dirty="0"/>
              <a:t>看有几种证明方法</a:t>
            </a:r>
            <a:r>
              <a:rPr lang="zh-CN" altLang="en-US" dirty="0"/>
              <a:t> ？</a:t>
            </a:r>
          </a:p>
        </p:txBody>
      </p:sp>
      <p:sp>
        <p:nvSpPr>
          <p:cNvPr id="17412" name="AutoShape 4"/>
          <p:cNvSpPr>
            <a:spLocks noChangeArrowheads="1"/>
          </p:cNvSpPr>
          <p:nvPr/>
        </p:nvSpPr>
        <p:spPr bwMode="auto">
          <a:xfrm>
            <a:off x="611188" y="1773767"/>
            <a:ext cx="360362" cy="215900"/>
          </a:xfrm>
          <a:prstGeom prst="parallelogram">
            <a:avLst>
              <a:gd name="adj" fmla="val 55637"/>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3" name="Text Box 5"/>
          <p:cNvSpPr txBox="1">
            <a:spLocks noChangeArrowheads="1"/>
          </p:cNvSpPr>
          <p:nvPr/>
        </p:nvSpPr>
        <p:spPr bwMode="auto">
          <a:xfrm>
            <a:off x="7639348" y="3932767"/>
            <a:ext cx="46166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endParaRPr lang="zh-CN" altLang="en-US"/>
          </a:p>
        </p:txBody>
      </p:sp>
      <p:grpSp>
        <p:nvGrpSpPr>
          <p:cNvPr id="17414" name="Group 6"/>
          <p:cNvGrpSpPr/>
          <p:nvPr/>
        </p:nvGrpSpPr>
        <p:grpSpPr bwMode="auto">
          <a:xfrm>
            <a:off x="4908550" y="3572934"/>
            <a:ext cx="4235450" cy="2986617"/>
            <a:chOff x="0" y="0"/>
            <a:chExt cx="2668" cy="1881"/>
          </a:xfrm>
        </p:grpSpPr>
        <p:grpSp>
          <p:nvGrpSpPr>
            <p:cNvPr id="17415" name="Group 7"/>
            <p:cNvGrpSpPr/>
            <p:nvPr/>
          </p:nvGrpSpPr>
          <p:grpSpPr bwMode="auto">
            <a:xfrm>
              <a:off x="384" y="343"/>
              <a:ext cx="1905" cy="1361"/>
              <a:chOff x="0" y="0"/>
              <a:chExt cx="3420" cy="1872"/>
            </a:xfrm>
          </p:grpSpPr>
          <p:sp>
            <p:nvSpPr>
              <p:cNvPr id="17416" name="AutoShape 8"/>
              <p:cNvSpPr>
                <a:spLocks noChangeArrowheads="1"/>
              </p:cNvSpPr>
              <p:nvPr/>
            </p:nvSpPr>
            <p:spPr bwMode="auto">
              <a:xfrm>
                <a:off x="0" y="0"/>
                <a:ext cx="3420" cy="1872"/>
              </a:xfrm>
              <a:prstGeom prst="parallelogram">
                <a:avLst>
                  <a:gd name="adj" fmla="val 45673"/>
                </a:avLst>
              </a:prstGeom>
              <a:solidFill>
                <a:srgbClr val="FFFFFF"/>
              </a:solidFill>
              <a:ln w="38100">
                <a:solidFill>
                  <a:srgbClr val="006600"/>
                </a:solidFill>
                <a:miter lim="800000"/>
              </a:ln>
            </p:spPr>
            <p:txBody>
              <a:bodyPr/>
              <a:lstStyle/>
              <a:p>
                <a:endParaRPr lang="zh-CN" altLang="en-US"/>
              </a:p>
            </p:txBody>
          </p:sp>
          <p:sp>
            <p:nvSpPr>
              <p:cNvPr id="17417" name="Line 9"/>
              <p:cNvSpPr>
                <a:spLocks noChangeShapeType="1"/>
              </p:cNvSpPr>
              <p:nvPr/>
            </p:nvSpPr>
            <p:spPr bwMode="auto">
              <a:xfrm>
                <a:off x="900" y="0"/>
                <a:ext cx="0" cy="0"/>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18" name="Line 10"/>
              <p:cNvSpPr>
                <a:spLocks noChangeShapeType="1"/>
              </p:cNvSpPr>
              <p:nvPr/>
            </p:nvSpPr>
            <p:spPr bwMode="auto">
              <a:xfrm>
                <a:off x="900" y="0"/>
                <a:ext cx="1620" cy="1872"/>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19" name="Line 11"/>
              <p:cNvSpPr>
                <a:spLocks noChangeShapeType="1"/>
              </p:cNvSpPr>
              <p:nvPr/>
            </p:nvSpPr>
            <p:spPr bwMode="auto">
              <a:xfrm flipV="1">
                <a:off x="0" y="0"/>
                <a:ext cx="3420" cy="1872"/>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20" name="Line 12"/>
              <p:cNvSpPr>
                <a:spLocks noChangeShapeType="1"/>
              </p:cNvSpPr>
              <p:nvPr/>
            </p:nvSpPr>
            <p:spPr bwMode="auto">
              <a:xfrm flipV="1">
                <a:off x="0" y="468"/>
                <a:ext cx="1260" cy="1404"/>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21" name="Line 13"/>
              <p:cNvSpPr>
                <a:spLocks noChangeShapeType="1"/>
              </p:cNvSpPr>
              <p:nvPr/>
            </p:nvSpPr>
            <p:spPr bwMode="auto">
              <a:xfrm flipV="1">
                <a:off x="1260" y="0"/>
                <a:ext cx="2160" cy="468"/>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22" name="Line 14"/>
              <p:cNvSpPr>
                <a:spLocks noChangeShapeType="1"/>
              </p:cNvSpPr>
              <p:nvPr/>
            </p:nvSpPr>
            <p:spPr bwMode="auto">
              <a:xfrm flipH="1">
                <a:off x="2160" y="0"/>
                <a:ext cx="1260" cy="1404"/>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23" name="Line 15"/>
              <p:cNvSpPr>
                <a:spLocks noChangeShapeType="1"/>
              </p:cNvSpPr>
              <p:nvPr/>
            </p:nvSpPr>
            <p:spPr bwMode="auto">
              <a:xfrm flipV="1">
                <a:off x="0" y="1404"/>
                <a:ext cx="2160" cy="468"/>
              </a:xfrm>
              <a:prstGeom prst="line">
                <a:avLst/>
              </a:prstGeom>
              <a:noFill/>
              <a:ln w="3810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7424" name="Text Box 16"/>
            <p:cNvSpPr txBox="1">
              <a:spLocks noChangeArrowheads="1"/>
            </p:cNvSpPr>
            <p:nvPr/>
          </p:nvSpPr>
          <p:spPr bwMode="auto">
            <a:xfrm>
              <a:off x="528" y="7"/>
              <a:ext cx="26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0"/>
                <a:t>A</a:t>
              </a:r>
            </a:p>
          </p:txBody>
        </p:sp>
        <p:sp>
          <p:nvSpPr>
            <p:cNvPr id="17425" name="Text Box 17"/>
            <p:cNvSpPr txBox="1">
              <a:spLocks noChangeArrowheads="1"/>
            </p:cNvSpPr>
            <p:nvPr/>
          </p:nvSpPr>
          <p:spPr bwMode="auto">
            <a:xfrm>
              <a:off x="0" y="154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t>B</a:t>
              </a:r>
            </a:p>
          </p:txBody>
        </p:sp>
        <p:sp>
          <p:nvSpPr>
            <p:cNvPr id="17426" name="Text Box 18"/>
            <p:cNvSpPr txBox="1">
              <a:spLocks noChangeArrowheads="1"/>
            </p:cNvSpPr>
            <p:nvPr/>
          </p:nvSpPr>
          <p:spPr bwMode="auto">
            <a:xfrm>
              <a:off x="1968" y="159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t>C</a:t>
              </a:r>
            </a:p>
          </p:txBody>
        </p:sp>
        <p:sp>
          <p:nvSpPr>
            <p:cNvPr id="17427" name="Text Box 19"/>
            <p:cNvSpPr txBox="1">
              <a:spLocks noChangeArrowheads="1"/>
            </p:cNvSpPr>
            <p:nvPr/>
          </p:nvSpPr>
          <p:spPr bwMode="auto">
            <a:xfrm>
              <a:off x="2390" y="0"/>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t>D</a:t>
              </a:r>
            </a:p>
          </p:txBody>
        </p:sp>
        <p:sp>
          <p:nvSpPr>
            <p:cNvPr id="17428" name="Text Box 20"/>
            <p:cNvSpPr txBox="1">
              <a:spLocks noChangeArrowheads="1"/>
            </p:cNvSpPr>
            <p:nvPr/>
          </p:nvSpPr>
          <p:spPr bwMode="auto">
            <a:xfrm>
              <a:off x="1286" y="63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a:t>O</a:t>
              </a:r>
            </a:p>
          </p:txBody>
        </p:sp>
        <p:sp>
          <p:nvSpPr>
            <p:cNvPr id="17429" name="Text Box 21"/>
            <p:cNvSpPr txBox="1">
              <a:spLocks noChangeArrowheads="1"/>
            </p:cNvSpPr>
            <p:nvPr/>
          </p:nvSpPr>
          <p:spPr bwMode="auto">
            <a:xfrm>
              <a:off x="1104" y="391"/>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a:t>E</a:t>
              </a:r>
            </a:p>
          </p:txBody>
        </p:sp>
        <p:sp>
          <p:nvSpPr>
            <p:cNvPr id="17430" name="Text Box 22"/>
            <p:cNvSpPr txBox="1">
              <a:spLocks noChangeArrowheads="1"/>
            </p:cNvSpPr>
            <p:nvPr/>
          </p:nvSpPr>
          <p:spPr bwMode="auto">
            <a:xfrm>
              <a:off x="1392" y="1399"/>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t>F</a:t>
              </a:r>
            </a:p>
          </p:txBody>
        </p:sp>
      </p:gr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lide(fromBottom)">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slide(fromBottom)">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414"/>
                                        </p:tgtEl>
                                        <p:attrNameLst>
                                          <p:attrName>style.visibility</p:attrName>
                                        </p:attrNameLst>
                                      </p:cBhvr>
                                      <p:to>
                                        <p:strVal val="visible"/>
                                      </p:to>
                                    </p:set>
                                    <p:anim calcmode="lin" valueType="num">
                                      <p:cBhvr additive="base">
                                        <p:cTn id="27" dur="500" fill="hold"/>
                                        <p:tgtEl>
                                          <p:spTgt spid="17414"/>
                                        </p:tgtEl>
                                        <p:attrNameLst>
                                          <p:attrName>ppt_x</p:attrName>
                                        </p:attrNameLst>
                                      </p:cBhvr>
                                      <p:tavLst>
                                        <p:tav tm="0">
                                          <p:val>
                                            <p:strVal val="#ppt_x"/>
                                          </p:val>
                                        </p:tav>
                                        <p:tav tm="100000">
                                          <p:val>
                                            <p:strVal val="#ppt_x"/>
                                          </p:val>
                                        </p:tav>
                                      </p:tavLst>
                                    </p:anim>
                                    <p:anim calcmode="lin" valueType="num">
                                      <p:cBhvr additive="base">
                                        <p:cTn id="28"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388" y="-110066"/>
            <a:ext cx="8229600" cy="1130300"/>
          </a:xfrm>
        </p:spPr>
        <p:txBody>
          <a:bodyPr/>
          <a:lstStyle/>
          <a:p>
            <a:r>
              <a:rPr lang="zh-CN" altLang="en-US" dirty="0"/>
              <a:t>求证</a:t>
            </a:r>
            <a:r>
              <a:rPr lang="zh-CN" altLang="en-US" sz="3600" dirty="0"/>
              <a:t>：</a:t>
            </a:r>
            <a:r>
              <a:rPr lang="zh-CN" altLang="en-US" dirty="0">
                <a:solidFill>
                  <a:srgbClr val="FF0000"/>
                </a:solidFill>
              </a:rPr>
              <a:t>两组对角分别相等的四边形是平行四边形</a:t>
            </a:r>
          </a:p>
        </p:txBody>
      </p:sp>
      <p:sp>
        <p:nvSpPr>
          <p:cNvPr id="18435" name="Text Box 3"/>
          <p:cNvSpPr txBox="1">
            <a:spLocks noGrp="1" noChangeArrowheads="1"/>
          </p:cNvSpPr>
          <p:nvPr>
            <p:ph type="body" idx="1"/>
          </p:nvPr>
        </p:nvSpPr>
        <p:spPr>
          <a:xfrm>
            <a:off x="1116013" y="836085"/>
            <a:ext cx="8229600" cy="1441449"/>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Arial" panose="020B0604020202020204" pitchFamily="34" charset="0"/>
              <a:buNone/>
            </a:pPr>
            <a:r>
              <a:rPr lang="zh-CN" altLang="en-US" b="1"/>
              <a:t>已知：四边形</a:t>
            </a:r>
            <a:r>
              <a:rPr lang="en-US" altLang="zh-CN" b="1"/>
              <a:t>ABCD, ∠A=∠C</a:t>
            </a:r>
            <a:r>
              <a:rPr lang="zh-CN" altLang="en-US" b="1"/>
              <a:t>，∠</a:t>
            </a:r>
            <a:r>
              <a:rPr lang="en-US" altLang="zh-CN" b="1"/>
              <a:t>B=∠D</a:t>
            </a:r>
          </a:p>
          <a:p>
            <a:pPr>
              <a:buFont typeface="Arial" panose="020B0604020202020204" pitchFamily="34" charset="0"/>
              <a:buNone/>
            </a:pPr>
            <a:r>
              <a:rPr lang="zh-CN" altLang="en-US" b="1"/>
              <a:t>求证：四边形</a:t>
            </a:r>
            <a:r>
              <a:rPr lang="en-US" altLang="zh-CN" b="1"/>
              <a:t>ABCD</a:t>
            </a:r>
            <a:r>
              <a:rPr lang="zh-CN" altLang="en-US" b="1"/>
              <a:t>是平行四边形</a:t>
            </a:r>
          </a:p>
          <a:p>
            <a:endParaRPr lang="en-US" altLang="zh-CN" b="1"/>
          </a:p>
        </p:txBody>
      </p:sp>
      <p:sp>
        <p:nvSpPr>
          <p:cNvPr id="18436" name="Text Box 4"/>
          <p:cNvSpPr txBox="1">
            <a:spLocks noChangeArrowheads="1"/>
          </p:cNvSpPr>
          <p:nvPr/>
        </p:nvSpPr>
        <p:spPr bwMode="auto">
          <a:xfrm>
            <a:off x="0" y="1989667"/>
            <a:ext cx="1600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a:latin typeface="Times New Roman" panose="02020603050405020304" pitchFamily="18" charset="0"/>
                <a:ea typeface="华文新魏" panose="02010800040101010101" pitchFamily="2" charset="-122"/>
              </a:rPr>
              <a:t>证明</a:t>
            </a:r>
            <a:r>
              <a:rPr lang="zh-CN" altLang="en-US" sz="3200">
                <a:latin typeface="Times New Roman" panose="02020603050405020304" pitchFamily="18" charset="0"/>
                <a:ea typeface="华文新魏" panose="02010800040101010101" pitchFamily="2" charset="-122"/>
              </a:rPr>
              <a:t>：</a:t>
            </a:r>
          </a:p>
        </p:txBody>
      </p:sp>
      <p:sp>
        <p:nvSpPr>
          <p:cNvPr id="18437" name="Text Box 5"/>
          <p:cNvSpPr txBox="1">
            <a:spLocks noChangeArrowheads="1"/>
          </p:cNvSpPr>
          <p:nvPr/>
        </p:nvSpPr>
        <p:spPr bwMode="auto">
          <a:xfrm>
            <a:off x="1044575" y="1989667"/>
            <a:ext cx="7696200" cy="176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zh-CN" altLang="en-US" sz="3200">
                <a:latin typeface="华文新魏" panose="02010800040101010101" pitchFamily="2" charset="-122"/>
                <a:ea typeface="华文新魏" panose="02010800040101010101" pitchFamily="2" charset="-122"/>
              </a:rPr>
              <a:t>∵∠</a:t>
            </a:r>
            <a:r>
              <a:rPr lang="en-US" altLang="zh-CN" sz="3200">
                <a:latin typeface="华文新魏" panose="02010800040101010101" pitchFamily="2" charset="-122"/>
                <a:ea typeface="华文新魏" panose="02010800040101010101" pitchFamily="2" charset="-122"/>
              </a:rPr>
              <a:t>A=∠C</a:t>
            </a:r>
            <a:r>
              <a:rPr lang="zh-CN" altLang="en-US" sz="3200">
                <a:latin typeface="华文新魏" panose="02010800040101010101" pitchFamily="2" charset="-122"/>
                <a:ea typeface="华文新魏" panose="02010800040101010101" pitchFamily="2" charset="-122"/>
              </a:rPr>
              <a:t>，∠</a:t>
            </a:r>
            <a:r>
              <a:rPr lang="en-US" altLang="zh-CN" sz="3200">
                <a:latin typeface="华文新魏" panose="02010800040101010101" pitchFamily="2" charset="-122"/>
                <a:ea typeface="华文新魏" panose="02010800040101010101" pitchFamily="2" charset="-122"/>
              </a:rPr>
              <a:t>B=∠D</a:t>
            </a:r>
            <a:endParaRPr lang="zh-CN" altLang="en-US" sz="3200">
              <a:latin typeface="华文新魏" panose="02010800040101010101" pitchFamily="2" charset="-122"/>
              <a:ea typeface="华文新魏" panose="02010800040101010101" pitchFamily="2" charset="-122"/>
            </a:endParaRPr>
          </a:p>
          <a:p>
            <a:pPr>
              <a:spcBef>
                <a:spcPct val="20000"/>
              </a:spcBef>
            </a:pPr>
            <a:r>
              <a:rPr lang="zh-CN" altLang="en-US" sz="3200">
                <a:latin typeface="华文新魏" panose="02010800040101010101" pitchFamily="2" charset="-122"/>
                <a:ea typeface="华文新魏" panose="02010800040101010101" pitchFamily="2" charset="-122"/>
              </a:rPr>
              <a:t>又∵∠</a:t>
            </a:r>
            <a:r>
              <a:rPr lang="en-US" altLang="zh-CN" sz="3200">
                <a:latin typeface="华文新魏" panose="02010800040101010101" pitchFamily="2" charset="-122"/>
                <a:ea typeface="华文新魏" panose="02010800040101010101" pitchFamily="2" charset="-122"/>
              </a:rPr>
              <a:t>A+ ∠B+ ∠C+ ∠D =360 °</a:t>
            </a:r>
          </a:p>
          <a:p>
            <a:pPr>
              <a:spcBef>
                <a:spcPct val="20000"/>
              </a:spcBef>
            </a:pPr>
            <a:r>
              <a:rPr lang="en-US" altLang="zh-CN" sz="3200">
                <a:latin typeface="华文新魏" panose="02010800040101010101" pitchFamily="2" charset="-122"/>
                <a:ea typeface="华文新魏" panose="02010800040101010101" pitchFamily="2" charset="-122"/>
              </a:rPr>
              <a:t>∴ 2∠A+ 2∠B=360 °</a:t>
            </a:r>
          </a:p>
        </p:txBody>
      </p:sp>
      <p:sp>
        <p:nvSpPr>
          <p:cNvPr id="18438" name="Text Box 6"/>
          <p:cNvSpPr txBox="1">
            <a:spLocks noChangeArrowheads="1"/>
          </p:cNvSpPr>
          <p:nvPr/>
        </p:nvSpPr>
        <p:spPr bwMode="auto">
          <a:xfrm>
            <a:off x="539750" y="4006851"/>
            <a:ext cx="8534400" cy="176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zh-CN" altLang="en-US" sz="3200">
                <a:latin typeface="华文新魏" panose="02010800040101010101" pitchFamily="2" charset="-122"/>
                <a:ea typeface="华文新魏" panose="02010800040101010101" pitchFamily="2" charset="-122"/>
              </a:rPr>
              <a:t>即∠</a:t>
            </a:r>
            <a:r>
              <a:rPr lang="en-US" altLang="zh-CN" sz="3200">
                <a:latin typeface="华文新魏" panose="02010800040101010101" pitchFamily="2" charset="-122"/>
                <a:ea typeface="华文新魏" panose="02010800040101010101" pitchFamily="2" charset="-122"/>
              </a:rPr>
              <a:t>A+ ∠B=180 °</a:t>
            </a:r>
          </a:p>
          <a:p>
            <a:pPr>
              <a:spcBef>
                <a:spcPct val="20000"/>
              </a:spcBef>
            </a:pPr>
            <a:r>
              <a:rPr lang="en-US" altLang="zh-CN" sz="3200">
                <a:latin typeface="华文新魏" panose="02010800040101010101" pitchFamily="2" charset="-122"/>
                <a:ea typeface="华文新魏" panose="02010800040101010101" pitchFamily="2" charset="-122"/>
              </a:rPr>
              <a:t>∴ AD∥BC </a:t>
            </a:r>
            <a:r>
              <a:rPr lang="zh-CN" altLang="en-US" sz="3200">
                <a:latin typeface="华文新魏" panose="02010800040101010101" pitchFamily="2" charset="-122"/>
                <a:ea typeface="华文新魏" panose="02010800040101010101" pitchFamily="2" charset="-122"/>
              </a:rPr>
              <a:t>（同旁内角互补，两直线平行）</a:t>
            </a:r>
          </a:p>
          <a:p>
            <a:pPr>
              <a:spcBef>
                <a:spcPct val="20000"/>
              </a:spcBef>
            </a:pPr>
            <a:endParaRPr lang="zh-CN" altLang="en-US" sz="3200">
              <a:latin typeface="华文新魏" panose="02010800040101010101" pitchFamily="2" charset="-122"/>
              <a:ea typeface="华文新魏" panose="02010800040101010101" pitchFamily="2" charset="-122"/>
            </a:endParaRPr>
          </a:p>
        </p:txBody>
      </p:sp>
      <p:sp>
        <p:nvSpPr>
          <p:cNvPr id="18439" name="Text Box 7"/>
          <p:cNvSpPr txBox="1">
            <a:spLocks noChangeArrowheads="1"/>
          </p:cNvSpPr>
          <p:nvPr/>
        </p:nvSpPr>
        <p:spPr bwMode="auto">
          <a:xfrm>
            <a:off x="179389" y="5446185"/>
            <a:ext cx="85693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zh-CN" altLang="en-US" sz="3200">
                <a:latin typeface="华文新魏" panose="02010800040101010101" pitchFamily="2" charset="-122"/>
                <a:ea typeface="华文新魏" panose="02010800040101010101" pitchFamily="2" charset="-122"/>
              </a:rPr>
              <a:t>同理可证</a:t>
            </a:r>
            <a:r>
              <a:rPr lang="en-US" altLang="zh-CN" sz="3200">
                <a:latin typeface="华文新魏" panose="02010800040101010101" pitchFamily="2" charset="-122"/>
                <a:ea typeface="华文新魏" panose="02010800040101010101" pitchFamily="2" charset="-122"/>
              </a:rPr>
              <a:t>AB∥CD∴</a:t>
            </a:r>
            <a:r>
              <a:rPr lang="zh-CN" altLang="en-US" sz="3200">
                <a:latin typeface="华文新魏" panose="02010800040101010101" pitchFamily="2" charset="-122"/>
                <a:ea typeface="华文新魏" panose="02010800040101010101" pitchFamily="2" charset="-122"/>
              </a:rPr>
              <a:t>四边形</a:t>
            </a:r>
            <a:r>
              <a:rPr lang="en-US" altLang="zh-CN" sz="3200">
                <a:latin typeface="华文新魏" panose="02010800040101010101" pitchFamily="2" charset="-122"/>
                <a:ea typeface="华文新魏" panose="02010800040101010101" pitchFamily="2" charset="-122"/>
              </a:rPr>
              <a:t>ABCD</a:t>
            </a:r>
            <a:r>
              <a:rPr lang="zh-CN" altLang="en-US" sz="3200">
                <a:latin typeface="华文新魏" panose="02010800040101010101" pitchFamily="2" charset="-122"/>
                <a:ea typeface="华文新魏" panose="02010800040101010101" pitchFamily="2" charset="-122"/>
              </a:rPr>
              <a:t>是平行四边形</a:t>
            </a:r>
          </a:p>
        </p:txBody>
      </p:sp>
      <p:sp>
        <p:nvSpPr>
          <p:cNvPr id="18440" name="Text Box 8"/>
          <p:cNvSpPr txBox="1">
            <a:spLocks noChangeArrowheads="1"/>
          </p:cNvSpPr>
          <p:nvPr/>
        </p:nvSpPr>
        <p:spPr bwMode="auto">
          <a:xfrm>
            <a:off x="8169573" y="3788834"/>
            <a:ext cx="461665" cy="1223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endParaRPr lang="zh-CN" altLang="en-US"/>
          </a:p>
        </p:txBody>
      </p:sp>
      <p:grpSp>
        <p:nvGrpSpPr>
          <p:cNvPr id="18441" name="Group 9"/>
          <p:cNvGrpSpPr/>
          <p:nvPr/>
        </p:nvGrpSpPr>
        <p:grpSpPr bwMode="auto">
          <a:xfrm>
            <a:off x="6084888" y="2925234"/>
            <a:ext cx="3200400" cy="1926694"/>
            <a:chOff x="0" y="0"/>
            <a:chExt cx="2016" cy="1214"/>
          </a:xfrm>
        </p:grpSpPr>
        <p:sp>
          <p:nvSpPr>
            <p:cNvPr id="18442" name="Text Box 10"/>
            <p:cNvSpPr txBox="1">
              <a:spLocks noChangeArrowheads="1"/>
            </p:cNvSpPr>
            <p:nvPr/>
          </p:nvSpPr>
          <p:spPr bwMode="auto">
            <a:xfrm>
              <a:off x="0" y="923"/>
              <a:ext cx="3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0000"/>
                  </a:solidFill>
                  <a:latin typeface="Times New Roman" panose="02020603050405020304" pitchFamily="18" charset="0"/>
                </a:rPr>
                <a:t>B</a:t>
              </a:r>
            </a:p>
          </p:txBody>
        </p:sp>
        <p:sp>
          <p:nvSpPr>
            <p:cNvPr id="18443" name="Text Box 11"/>
            <p:cNvSpPr txBox="1">
              <a:spLocks noChangeArrowheads="1"/>
            </p:cNvSpPr>
            <p:nvPr/>
          </p:nvSpPr>
          <p:spPr bwMode="auto">
            <a:xfrm>
              <a:off x="1728" y="0"/>
              <a:ext cx="28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0000"/>
                  </a:solidFill>
                  <a:latin typeface="Times New Roman" panose="02020603050405020304" pitchFamily="18" charset="0"/>
                </a:rPr>
                <a:t>D</a:t>
              </a:r>
            </a:p>
          </p:txBody>
        </p:sp>
        <p:sp>
          <p:nvSpPr>
            <p:cNvPr id="18444" name="Text Box 12"/>
            <p:cNvSpPr txBox="1">
              <a:spLocks noChangeArrowheads="1"/>
            </p:cNvSpPr>
            <p:nvPr/>
          </p:nvSpPr>
          <p:spPr bwMode="auto">
            <a:xfrm>
              <a:off x="480" y="0"/>
              <a:ext cx="3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0000"/>
                  </a:solidFill>
                  <a:latin typeface="Times New Roman" panose="02020603050405020304" pitchFamily="18" charset="0"/>
                </a:rPr>
                <a:t>A</a:t>
              </a:r>
            </a:p>
          </p:txBody>
        </p:sp>
        <p:sp>
          <p:nvSpPr>
            <p:cNvPr id="18445" name="Text Box 13"/>
            <p:cNvSpPr txBox="1">
              <a:spLocks noChangeArrowheads="1"/>
            </p:cNvSpPr>
            <p:nvPr/>
          </p:nvSpPr>
          <p:spPr bwMode="auto">
            <a:xfrm>
              <a:off x="1344" y="923"/>
              <a:ext cx="3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0000"/>
                  </a:solidFill>
                  <a:latin typeface="Times New Roman" panose="02020603050405020304" pitchFamily="18" charset="0"/>
                </a:rPr>
                <a:t>C</a:t>
              </a:r>
            </a:p>
          </p:txBody>
        </p:sp>
        <p:sp>
          <p:nvSpPr>
            <p:cNvPr id="18446" name="AutoShape 14"/>
            <p:cNvSpPr>
              <a:spLocks noChangeArrowheads="1"/>
            </p:cNvSpPr>
            <p:nvPr/>
          </p:nvSpPr>
          <p:spPr bwMode="auto">
            <a:xfrm>
              <a:off x="192" y="275"/>
              <a:ext cx="1632" cy="720"/>
            </a:xfrm>
            <a:prstGeom prst="parallelogram">
              <a:avLst>
                <a:gd name="adj" fmla="val 56667"/>
              </a:avLst>
            </a:prstGeom>
            <a:noFill/>
            <a:ln w="381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slide(fromLeft)">
                                      <p:cBhvr>
                                        <p:cTn id="7" dur="500"/>
                                        <p:tgtEl>
                                          <p:spTgt spid="18437"/>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8438"/>
                                        </p:tgtEl>
                                        <p:attrNameLst>
                                          <p:attrName>style.visibility</p:attrName>
                                        </p:attrNameLst>
                                      </p:cBhvr>
                                      <p:to>
                                        <p:strVal val="visible"/>
                                      </p:to>
                                    </p:set>
                                    <p:animEffect transition="in" filter="slide(fromRight)">
                                      <p:cBhvr>
                                        <p:cTn id="12" dur="500"/>
                                        <p:tgtEl>
                                          <p:spTgt spid="18438"/>
                                        </p:tgtEl>
                                      </p:cBhvr>
                                    </p:animEffect>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8439"/>
                                        </p:tgtEl>
                                        <p:attrNameLst>
                                          <p:attrName>style.visibility</p:attrName>
                                        </p:attrNameLst>
                                      </p:cBhvr>
                                      <p:to>
                                        <p:strVal val="visible"/>
                                      </p:to>
                                    </p:set>
                                    <p:animEffect transition="in" filter="slide(fromTop)">
                                      <p:cBhvr>
                                        <p:cTn id="17" dur="500"/>
                                        <p:tgtEl>
                                          <p:spTgt spid="18439"/>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utoUpdateAnimBg="0"/>
      <p:bldP spid="18438" grpId="0" autoUpdateAnimBg="0"/>
      <p:bldP spid="1843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07951" y="2948518"/>
            <a:ext cx="8423275"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dirty="0">
                <a:latin typeface="Times New Roman" panose="02020603050405020304" pitchFamily="18" charset="0"/>
                <a:ea typeface="黑体" panose="02010609060101010101" pitchFamily="49" charset="-122"/>
              </a:rPr>
              <a:t> 数学语言表示</a:t>
            </a:r>
            <a:r>
              <a:rPr lang="zh-CN" altLang="en-US" dirty="0"/>
              <a:t>：</a:t>
            </a:r>
          </a:p>
          <a:p>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A=∠C</a:t>
            </a:r>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B=∠D</a:t>
            </a:r>
            <a:r>
              <a:rPr lang="en-US" altLang="zh-CN" sz="3200" b="0" dirty="0">
                <a:latin typeface="Times New Roman" panose="02020603050405020304" pitchFamily="18" charset="0"/>
              </a:rPr>
              <a:t> </a:t>
            </a:r>
            <a:r>
              <a:rPr lang="zh-CN" altLang="en-US" sz="3200" dirty="0">
                <a:latin typeface="Times New Roman" panose="02020603050405020304" pitchFamily="18" charset="0"/>
                <a:ea typeface="黑体" panose="02010609060101010101" pitchFamily="49" charset="-122"/>
              </a:rPr>
              <a:t>（</a:t>
            </a:r>
            <a:r>
              <a:rPr lang="zh-CN" altLang="en-US" sz="3200" dirty="0">
                <a:solidFill>
                  <a:srgbClr val="FF0000"/>
                </a:solidFill>
                <a:latin typeface="Times New Roman" panose="02020603050405020304" pitchFamily="18" charset="0"/>
                <a:ea typeface="黑体" panose="02010609060101010101" pitchFamily="49" charset="-122"/>
              </a:rPr>
              <a:t>已知</a:t>
            </a:r>
            <a:r>
              <a:rPr lang="zh-CN" altLang="en-US" sz="3200" dirty="0">
                <a:latin typeface="Times New Roman" panose="02020603050405020304" pitchFamily="18" charset="0"/>
                <a:ea typeface="黑体" panose="02010609060101010101" pitchFamily="49" charset="-122"/>
              </a:rPr>
              <a:t>）</a:t>
            </a:r>
          </a:p>
          <a:p>
            <a:r>
              <a:rPr lang="zh-CN" altLang="en-US" sz="3200" dirty="0">
                <a:latin typeface="Times New Roman" panose="02020603050405020304" pitchFamily="18" charset="0"/>
                <a:ea typeface="黑体" panose="02010609060101010101" pitchFamily="49" charset="-122"/>
              </a:rPr>
              <a:t> ∴四边形</a:t>
            </a:r>
            <a:r>
              <a:rPr lang="en-US" altLang="zh-CN" sz="3200" dirty="0">
                <a:latin typeface="Times New Roman" panose="02020603050405020304" pitchFamily="18" charset="0"/>
                <a:ea typeface="黑体" panose="02010609060101010101" pitchFamily="49" charset="-122"/>
              </a:rPr>
              <a:t>ABCD</a:t>
            </a:r>
            <a:r>
              <a:rPr lang="zh-CN" altLang="en-US" sz="3200" dirty="0">
                <a:latin typeface="Times New Roman" panose="02020603050405020304" pitchFamily="18" charset="0"/>
                <a:ea typeface="黑体" panose="02010609060101010101" pitchFamily="49" charset="-122"/>
              </a:rPr>
              <a:t>是平行四边形</a:t>
            </a:r>
          </a:p>
          <a:p>
            <a:r>
              <a:rPr lang="zh-CN" altLang="en-US" sz="3200" dirty="0">
                <a:latin typeface="Times New Roman" panose="02020603050405020304" pitchFamily="18" charset="0"/>
                <a:ea typeface="黑体" panose="02010609060101010101" pitchFamily="49" charset="-122"/>
              </a:rPr>
              <a:t>（</a:t>
            </a:r>
            <a:r>
              <a:rPr lang="zh-CN" altLang="en-US" sz="3200" dirty="0">
                <a:solidFill>
                  <a:srgbClr val="FF0000"/>
                </a:solidFill>
                <a:latin typeface="Times New Roman" panose="02020603050405020304" pitchFamily="18" charset="0"/>
                <a:ea typeface="黑体" panose="02010609060101010101" pitchFamily="49" charset="-122"/>
              </a:rPr>
              <a:t>两组对角分别相等的四边形是平行四边形</a:t>
            </a:r>
            <a:r>
              <a:rPr lang="zh-CN" altLang="en-US" sz="3200" dirty="0">
                <a:latin typeface="Times New Roman" panose="02020603050405020304" pitchFamily="18" charset="0"/>
                <a:ea typeface="黑体" panose="02010609060101010101" pitchFamily="49" charset="-122"/>
              </a:rPr>
              <a:t>） </a:t>
            </a:r>
          </a:p>
        </p:txBody>
      </p:sp>
      <p:sp>
        <p:nvSpPr>
          <p:cNvPr id="19459" name="Rectangle 3"/>
          <p:cNvSpPr>
            <a:spLocks noChangeArrowheads="1"/>
          </p:cNvSpPr>
          <p:nvPr/>
        </p:nvSpPr>
        <p:spPr bwMode="auto">
          <a:xfrm>
            <a:off x="252413" y="-12699"/>
            <a:ext cx="8856662" cy="117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zh-CN" altLang="en-US" sz="3200" dirty="0">
                <a:latin typeface="Times New Roman" panose="02020603050405020304" pitchFamily="18" charset="0"/>
              </a:rPr>
              <a:t>平行四边形的判定定理3：</a:t>
            </a:r>
          </a:p>
          <a:p>
            <a:pPr>
              <a:spcBef>
                <a:spcPct val="20000"/>
              </a:spcBef>
            </a:pPr>
            <a:r>
              <a:rPr lang="zh-CN" altLang="en-US" sz="3200" dirty="0">
                <a:solidFill>
                  <a:srgbClr val="FF0000"/>
                </a:solidFill>
                <a:latin typeface="Times New Roman" panose="02020603050405020304" pitchFamily="18" charset="0"/>
              </a:rPr>
              <a:t>   两组对角分别相等的四边形是平行四边形。</a:t>
            </a:r>
          </a:p>
        </p:txBody>
      </p:sp>
      <p:grpSp>
        <p:nvGrpSpPr>
          <p:cNvPr id="19460" name="Group 4"/>
          <p:cNvGrpSpPr/>
          <p:nvPr/>
        </p:nvGrpSpPr>
        <p:grpSpPr bwMode="auto">
          <a:xfrm>
            <a:off x="5076826" y="1604433"/>
            <a:ext cx="3586163" cy="1989667"/>
            <a:chOff x="0" y="0"/>
            <a:chExt cx="2259" cy="1254"/>
          </a:xfrm>
        </p:grpSpPr>
        <p:sp>
          <p:nvSpPr>
            <p:cNvPr id="19461" name="AutoShape 5"/>
            <p:cNvSpPr>
              <a:spLocks noChangeArrowheads="1"/>
            </p:cNvSpPr>
            <p:nvPr/>
          </p:nvSpPr>
          <p:spPr bwMode="auto">
            <a:xfrm>
              <a:off x="245" y="236"/>
              <a:ext cx="1728" cy="816"/>
            </a:xfrm>
            <a:prstGeom prst="parallelogram">
              <a:avLst>
                <a:gd name="adj" fmla="val 52941"/>
              </a:avLst>
            </a:prstGeom>
            <a:noFill/>
            <a:ln w="38100">
              <a:solidFill>
                <a:schemeClr val="tx1"/>
              </a:solidFill>
              <a:miter lim="800000"/>
            </a:ln>
            <a:effectLst/>
            <a:extLst>
              <a:ext uri="{909E8E84-426E-40DD-AFC4-6F175D3DCCD1}">
                <a14:hiddenFill xmlns:a14="http://schemas.microsoft.com/office/drawing/2010/main">
                  <a:solidFill>
                    <a:srgbClr val="FF33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62" name="Text Box 6"/>
            <p:cNvSpPr txBox="1">
              <a:spLocks noChangeArrowheads="1"/>
            </p:cNvSpPr>
            <p:nvPr/>
          </p:nvSpPr>
          <p:spPr bwMode="auto">
            <a:xfrm>
              <a:off x="389" y="0"/>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latin typeface="Times New Roman" panose="02020603050405020304" pitchFamily="18" charset="0"/>
                  <a:ea typeface="黑体" panose="02010609060101010101" pitchFamily="49" charset="-122"/>
                </a:rPr>
                <a:t>A</a:t>
              </a:r>
            </a:p>
          </p:txBody>
        </p:sp>
        <p:sp>
          <p:nvSpPr>
            <p:cNvPr id="19463" name="Text Box 7"/>
            <p:cNvSpPr txBox="1">
              <a:spLocks noChangeArrowheads="1"/>
            </p:cNvSpPr>
            <p:nvPr/>
          </p:nvSpPr>
          <p:spPr bwMode="auto">
            <a:xfrm>
              <a:off x="0" y="927"/>
              <a:ext cx="26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latin typeface="Times New Roman" panose="02020603050405020304" pitchFamily="18" charset="0"/>
                  <a:ea typeface="黑体" panose="02010609060101010101" pitchFamily="49" charset="-122"/>
                </a:rPr>
                <a:t>B</a:t>
              </a:r>
            </a:p>
          </p:txBody>
        </p:sp>
        <p:sp>
          <p:nvSpPr>
            <p:cNvPr id="19464" name="Text Box 8"/>
            <p:cNvSpPr txBox="1">
              <a:spLocks noChangeArrowheads="1"/>
            </p:cNvSpPr>
            <p:nvPr/>
          </p:nvSpPr>
          <p:spPr bwMode="auto">
            <a:xfrm>
              <a:off x="1536" y="907"/>
              <a:ext cx="2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a:latin typeface="Times New Roman" panose="02020603050405020304" pitchFamily="18" charset="0"/>
                  <a:ea typeface="黑体" panose="02010609060101010101" pitchFamily="49" charset="-122"/>
                </a:rPr>
                <a:t>C</a:t>
              </a:r>
            </a:p>
          </p:txBody>
        </p:sp>
        <p:sp>
          <p:nvSpPr>
            <p:cNvPr id="19465" name="Text Box 9"/>
            <p:cNvSpPr txBox="1">
              <a:spLocks noChangeArrowheads="1"/>
            </p:cNvSpPr>
            <p:nvPr/>
          </p:nvSpPr>
          <p:spPr bwMode="auto">
            <a:xfrm>
              <a:off x="1981" y="0"/>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latin typeface="Times New Roman" panose="02020603050405020304" pitchFamily="18" charset="0"/>
                  <a:ea typeface="黑体" panose="02010609060101010101" pitchFamily="49" charset="-122"/>
                </a:rPr>
                <a:t>D</a:t>
              </a:r>
            </a:p>
          </p:txBody>
        </p:sp>
      </p:gr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horizontal)">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60"/>
                                        </p:tgtEl>
                                        <p:attrNameLst>
                                          <p:attrName>style.visibility</p:attrName>
                                        </p:attrNameLst>
                                      </p:cBhvr>
                                      <p:to>
                                        <p:strVal val="visible"/>
                                      </p:to>
                                    </p:set>
                                    <p:animEffect transition="in" filter="blinds(horizontal)">
                                      <p:cBhvr>
                                        <p:cTn id="12" dur="500"/>
                                        <p:tgtEl>
                                          <p:spTgt spid="194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8"/>
                                        </p:tgtEl>
                                        <p:attrNameLst>
                                          <p:attrName>style.visibility</p:attrName>
                                        </p:attrNameLst>
                                      </p:cBhvr>
                                      <p:to>
                                        <p:strVal val="visible"/>
                                      </p:to>
                                    </p:set>
                                    <p:animEffect transition="in" filter="blinds(horizontal)">
                                      <p:cBhvr>
                                        <p:cTn id="1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967414" y="232834"/>
            <a:ext cx="2879725" cy="121708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83" name="Line 3"/>
          <p:cNvSpPr>
            <a:spLocks noChangeShapeType="1"/>
          </p:cNvSpPr>
          <p:nvPr/>
        </p:nvSpPr>
        <p:spPr bwMode="auto">
          <a:xfrm>
            <a:off x="5089525" y="2846917"/>
            <a:ext cx="2057400" cy="2667000"/>
          </a:xfrm>
          <a:prstGeom prst="line">
            <a:avLst/>
          </a:prstGeom>
          <a:noFill/>
          <a:ln w="28575">
            <a:solidFill>
              <a:schemeClr val="bg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484" name="Text Box 4"/>
          <p:cNvSpPr txBox="1">
            <a:spLocks noChangeArrowheads="1"/>
          </p:cNvSpPr>
          <p:nvPr/>
        </p:nvSpPr>
        <p:spPr bwMode="auto">
          <a:xfrm>
            <a:off x="1279525" y="3761317"/>
            <a:ext cx="762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a:solidFill>
                  <a:schemeClr val="bg1"/>
                </a:solidFill>
                <a:latin typeface="Times New Roman" panose="02020603050405020304" pitchFamily="18" charset="0"/>
              </a:rPr>
              <a:t>D  </a:t>
            </a:r>
            <a:r>
              <a:rPr lang="zh-CN" altLang="en-US" sz="2400">
                <a:solidFill>
                  <a:schemeClr val="bg1"/>
                </a:solidFill>
                <a:latin typeface="Times New Roman" panose="02020603050405020304" pitchFamily="18" charset="0"/>
              </a:rPr>
              <a:t>。</a:t>
            </a:r>
          </a:p>
        </p:txBody>
      </p:sp>
      <p:sp>
        <p:nvSpPr>
          <p:cNvPr id="20485" name="Text Box 5"/>
          <p:cNvSpPr txBox="1">
            <a:spLocks noChangeArrowheads="1"/>
          </p:cNvSpPr>
          <p:nvPr/>
        </p:nvSpPr>
        <p:spPr bwMode="auto">
          <a:xfrm>
            <a:off x="3870325" y="4447117"/>
            <a:ext cx="762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a:solidFill>
                  <a:schemeClr val="bg1"/>
                </a:solidFill>
                <a:latin typeface="Times New Roman" panose="02020603050405020304" pitchFamily="18" charset="0"/>
              </a:rPr>
              <a:t>C  </a:t>
            </a:r>
            <a:r>
              <a:rPr lang="zh-CN" altLang="en-US" sz="2400">
                <a:solidFill>
                  <a:schemeClr val="bg1"/>
                </a:solidFill>
                <a:latin typeface="Times New Roman" panose="02020603050405020304" pitchFamily="18" charset="0"/>
              </a:rPr>
              <a:t>。</a:t>
            </a:r>
          </a:p>
        </p:txBody>
      </p:sp>
      <p:sp>
        <p:nvSpPr>
          <p:cNvPr id="20486" name="Text Box 6"/>
          <p:cNvSpPr txBox="1">
            <a:spLocks noChangeArrowheads="1"/>
          </p:cNvSpPr>
          <p:nvPr/>
        </p:nvSpPr>
        <p:spPr bwMode="auto">
          <a:xfrm>
            <a:off x="4556125" y="2542117"/>
            <a:ext cx="762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a:solidFill>
                  <a:schemeClr val="bg1"/>
                </a:solidFill>
                <a:latin typeface="Times New Roman" panose="02020603050405020304" pitchFamily="18" charset="0"/>
              </a:rPr>
              <a:t>。</a:t>
            </a:r>
          </a:p>
        </p:txBody>
      </p:sp>
      <p:sp>
        <p:nvSpPr>
          <p:cNvPr id="20487" name="WordArt 7"/>
          <p:cNvSpPr>
            <a:spLocks noChangeArrowheads="1" noChangeShapeType="1"/>
          </p:cNvSpPr>
          <p:nvPr/>
        </p:nvSpPr>
        <p:spPr bwMode="auto">
          <a:xfrm>
            <a:off x="539751" y="1"/>
            <a:ext cx="5273675" cy="994833"/>
          </a:xfrm>
          <a:prstGeom prst="rect">
            <a:avLst/>
          </a:prstGeom>
        </p:spPr>
        <p:txBody>
          <a:bodyPr wrap="none" fromWordArt="1">
            <a:prstTxWarp prst="textSlantUp">
              <a:avLst>
                <a:gd name="adj" fmla="val 32056"/>
              </a:avLst>
            </a:prstTxWarp>
          </a:bodyPr>
          <a:lstStyle/>
          <a:p>
            <a:pPr algn="ctr"/>
            <a:r>
              <a:rPr lang="zh-CN" altLang="en-US" sz="540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75000"/>
                    </a:srgbClr>
                  </a:outerShdw>
                </a:effectLst>
                <a:latin typeface="宋体" panose="02010600030101010101" pitchFamily="2" charset="-122"/>
                <a:ea typeface="宋体" panose="02010600030101010101" pitchFamily="2" charset="-122"/>
              </a:rPr>
              <a:t>平行四边形的判定方法</a:t>
            </a:r>
          </a:p>
        </p:txBody>
      </p:sp>
      <p:sp>
        <p:nvSpPr>
          <p:cNvPr id="20488" name="Text Box 8"/>
          <p:cNvSpPr txBox="1">
            <a:spLocks noChangeArrowheads="1"/>
          </p:cNvSpPr>
          <p:nvPr/>
        </p:nvSpPr>
        <p:spPr bwMode="auto">
          <a:xfrm>
            <a:off x="755650" y="4292601"/>
            <a:ext cx="37798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zh-CN" sz="2400">
                <a:solidFill>
                  <a:srgbClr val="FF0000"/>
                </a:solidFill>
                <a:ea typeface="黑体" panose="02010609060101010101" pitchFamily="49" charset="-122"/>
              </a:rPr>
              <a:t>3</a:t>
            </a:r>
            <a:r>
              <a:rPr lang="zh-CN" altLang="en-US" sz="2400">
                <a:solidFill>
                  <a:srgbClr val="FF0000"/>
                </a:solidFill>
                <a:ea typeface="黑体" panose="02010609060101010101" pitchFamily="49" charset="-122"/>
              </a:rPr>
              <a:t>两条对角线互相平分</a:t>
            </a:r>
            <a:r>
              <a:rPr lang="zh-CN" altLang="en-US" sz="2400">
                <a:ea typeface="黑体" panose="02010609060101010101" pitchFamily="49" charset="-122"/>
              </a:rPr>
              <a:t>的四边形是平行四边形</a:t>
            </a:r>
            <a:r>
              <a:rPr lang="en-US" altLang="zh-CN" sz="2400">
                <a:ea typeface="黑体" panose="02010609060101010101" pitchFamily="49" charset="-122"/>
              </a:rPr>
              <a:t>.</a:t>
            </a:r>
          </a:p>
        </p:txBody>
      </p:sp>
      <p:sp>
        <p:nvSpPr>
          <p:cNvPr id="20489" name="Text Box 9"/>
          <p:cNvSpPr txBox="1">
            <a:spLocks noChangeArrowheads="1"/>
          </p:cNvSpPr>
          <p:nvPr/>
        </p:nvSpPr>
        <p:spPr bwMode="auto">
          <a:xfrm>
            <a:off x="684214" y="5590118"/>
            <a:ext cx="36909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zh-CN" sz="2400">
                <a:solidFill>
                  <a:srgbClr val="FF0000"/>
                </a:solidFill>
                <a:ea typeface="黑体" panose="02010609060101010101" pitchFamily="49" charset="-122"/>
              </a:rPr>
              <a:t>4 </a:t>
            </a:r>
            <a:r>
              <a:rPr lang="zh-CN" altLang="en-US" sz="2400">
                <a:solidFill>
                  <a:srgbClr val="FF0000"/>
                </a:solidFill>
                <a:ea typeface="黑体" panose="02010609060101010101" pitchFamily="49" charset="-122"/>
              </a:rPr>
              <a:t>两组对角分别相等</a:t>
            </a:r>
          </a:p>
          <a:p>
            <a:pPr>
              <a:spcBef>
                <a:spcPct val="50000"/>
              </a:spcBef>
            </a:pPr>
            <a:r>
              <a:rPr lang="zh-CN" altLang="en-US" sz="2400">
                <a:ea typeface="黑体" panose="02010609060101010101" pitchFamily="49" charset="-122"/>
              </a:rPr>
              <a:t>的四边形是平行四边形</a:t>
            </a:r>
          </a:p>
        </p:txBody>
      </p:sp>
      <p:sp>
        <p:nvSpPr>
          <p:cNvPr id="20490" name="Text Box 10"/>
          <p:cNvSpPr txBox="1">
            <a:spLocks noChangeArrowheads="1"/>
          </p:cNvSpPr>
          <p:nvPr/>
        </p:nvSpPr>
        <p:spPr bwMode="auto">
          <a:xfrm>
            <a:off x="836614" y="2662767"/>
            <a:ext cx="41671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zh-CN" sz="2400" dirty="0">
                <a:solidFill>
                  <a:srgbClr val="FF0000"/>
                </a:solidFill>
                <a:ea typeface="黑体" panose="02010609060101010101" pitchFamily="49" charset="-122"/>
              </a:rPr>
              <a:t>2</a:t>
            </a:r>
            <a:r>
              <a:rPr lang="zh-CN" altLang="en-US" sz="2400" dirty="0">
                <a:solidFill>
                  <a:srgbClr val="FF0000"/>
                </a:solidFill>
                <a:ea typeface="黑体" panose="02010609060101010101" pitchFamily="49" charset="-122"/>
              </a:rPr>
              <a:t>两组对边分别相等</a:t>
            </a:r>
          </a:p>
          <a:p>
            <a:pPr>
              <a:spcBef>
                <a:spcPct val="50000"/>
              </a:spcBef>
            </a:pPr>
            <a:r>
              <a:rPr lang="zh-CN" altLang="en-US" sz="2400" dirty="0">
                <a:ea typeface="黑体" panose="02010609060101010101" pitchFamily="49" charset="-122"/>
              </a:rPr>
              <a:t>的四边形是平行四边形</a:t>
            </a:r>
          </a:p>
        </p:txBody>
      </p:sp>
      <p:sp>
        <p:nvSpPr>
          <p:cNvPr id="20491" name="Text Box 11"/>
          <p:cNvSpPr txBox="1">
            <a:spLocks noChangeArrowheads="1"/>
          </p:cNvSpPr>
          <p:nvPr/>
        </p:nvSpPr>
        <p:spPr bwMode="auto">
          <a:xfrm>
            <a:off x="881063" y="1481667"/>
            <a:ext cx="38354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a:solidFill>
                  <a:srgbClr val="FF0000"/>
                </a:solidFill>
                <a:ea typeface="黑体" panose="02010609060101010101" pitchFamily="49" charset="-122"/>
              </a:rPr>
              <a:t>1 </a:t>
            </a:r>
            <a:r>
              <a:rPr lang="zh-CN" altLang="en-US" sz="2400">
                <a:solidFill>
                  <a:srgbClr val="FF0000"/>
                </a:solidFill>
                <a:ea typeface="黑体" panose="02010609060101010101" pitchFamily="49" charset="-122"/>
              </a:rPr>
              <a:t>定义</a:t>
            </a:r>
            <a:endParaRPr lang="zh-CN" altLang="en-US" sz="2400">
              <a:ea typeface="黑体" panose="02010609060101010101" pitchFamily="49" charset="-122"/>
            </a:endParaRPr>
          </a:p>
        </p:txBody>
      </p:sp>
      <p:grpSp>
        <p:nvGrpSpPr>
          <p:cNvPr id="20492" name="Group 12"/>
          <p:cNvGrpSpPr/>
          <p:nvPr/>
        </p:nvGrpSpPr>
        <p:grpSpPr bwMode="auto">
          <a:xfrm>
            <a:off x="5876925" y="207434"/>
            <a:ext cx="2973388" cy="1333500"/>
            <a:chOff x="0" y="0"/>
            <a:chExt cx="1873" cy="840"/>
          </a:xfrm>
        </p:grpSpPr>
        <p:sp>
          <p:nvSpPr>
            <p:cNvPr id="20493" name="Text Box 13"/>
            <p:cNvSpPr txBox="1">
              <a:spLocks noChangeArrowheads="1"/>
            </p:cNvSpPr>
            <p:nvPr/>
          </p:nvSpPr>
          <p:spPr bwMode="auto">
            <a:xfrm>
              <a:off x="0" y="545"/>
              <a:ext cx="227"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i="1">
                  <a:solidFill>
                    <a:schemeClr val="accent2"/>
                  </a:solidFill>
                </a:rPr>
                <a:t>B</a:t>
              </a:r>
            </a:p>
          </p:txBody>
        </p:sp>
        <p:sp>
          <p:nvSpPr>
            <p:cNvPr id="20494" name="Text Box 14"/>
            <p:cNvSpPr txBox="1">
              <a:spLocks noChangeArrowheads="1"/>
            </p:cNvSpPr>
            <p:nvPr/>
          </p:nvSpPr>
          <p:spPr bwMode="auto">
            <a:xfrm>
              <a:off x="1678" y="46"/>
              <a:ext cx="195"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i="1">
                  <a:solidFill>
                    <a:schemeClr val="accent2"/>
                  </a:solidFill>
                </a:rPr>
                <a:t>D</a:t>
              </a:r>
            </a:p>
          </p:txBody>
        </p:sp>
        <p:grpSp>
          <p:nvGrpSpPr>
            <p:cNvPr id="20495" name="Group 15"/>
            <p:cNvGrpSpPr/>
            <p:nvPr/>
          </p:nvGrpSpPr>
          <p:grpSpPr bwMode="auto">
            <a:xfrm>
              <a:off x="227" y="0"/>
              <a:ext cx="1497" cy="840"/>
              <a:chOff x="0" y="0"/>
              <a:chExt cx="1497" cy="840"/>
            </a:xfrm>
          </p:grpSpPr>
          <p:sp>
            <p:nvSpPr>
              <p:cNvPr id="20496" name="Line 16"/>
              <p:cNvSpPr>
                <a:spLocks noChangeShapeType="1"/>
              </p:cNvSpPr>
              <p:nvPr/>
            </p:nvSpPr>
            <p:spPr bwMode="auto">
              <a:xfrm>
                <a:off x="0" y="681"/>
                <a:ext cx="1043"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497" name="Line 17"/>
              <p:cNvSpPr>
                <a:spLocks noChangeShapeType="1"/>
              </p:cNvSpPr>
              <p:nvPr/>
            </p:nvSpPr>
            <p:spPr bwMode="auto">
              <a:xfrm>
                <a:off x="454" y="182"/>
                <a:ext cx="1043"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498" name="Line 18"/>
              <p:cNvSpPr>
                <a:spLocks noChangeShapeType="1"/>
              </p:cNvSpPr>
              <p:nvPr/>
            </p:nvSpPr>
            <p:spPr bwMode="auto">
              <a:xfrm flipH="1">
                <a:off x="0" y="182"/>
                <a:ext cx="454" cy="499"/>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499" name="Line 19"/>
              <p:cNvSpPr>
                <a:spLocks noChangeShapeType="1"/>
              </p:cNvSpPr>
              <p:nvPr/>
            </p:nvSpPr>
            <p:spPr bwMode="auto">
              <a:xfrm flipH="1">
                <a:off x="1043" y="182"/>
                <a:ext cx="454" cy="499"/>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0" name="Text Box 20"/>
              <p:cNvSpPr txBox="1">
                <a:spLocks noChangeArrowheads="1"/>
              </p:cNvSpPr>
              <p:nvPr/>
            </p:nvSpPr>
            <p:spPr bwMode="auto">
              <a:xfrm>
                <a:off x="227" y="0"/>
                <a:ext cx="195"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i="1">
                    <a:solidFill>
                      <a:schemeClr val="accent2"/>
                    </a:solidFill>
                  </a:rPr>
                  <a:t>A</a:t>
                </a:r>
              </a:p>
            </p:txBody>
          </p:sp>
          <p:sp>
            <p:nvSpPr>
              <p:cNvPr id="20501" name="Text Box 21"/>
              <p:cNvSpPr txBox="1">
                <a:spLocks noChangeArrowheads="1"/>
              </p:cNvSpPr>
              <p:nvPr/>
            </p:nvSpPr>
            <p:spPr bwMode="auto">
              <a:xfrm>
                <a:off x="984" y="590"/>
                <a:ext cx="195"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i="1">
                    <a:solidFill>
                      <a:schemeClr val="accent2"/>
                    </a:solidFill>
                  </a:rPr>
                  <a:t>C</a:t>
                </a:r>
              </a:p>
            </p:txBody>
          </p:sp>
          <p:sp>
            <p:nvSpPr>
              <p:cNvPr id="20502" name="Line 22"/>
              <p:cNvSpPr>
                <a:spLocks noChangeShapeType="1"/>
              </p:cNvSpPr>
              <p:nvPr/>
            </p:nvSpPr>
            <p:spPr bwMode="auto">
              <a:xfrm>
                <a:off x="454" y="182"/>
                <a:ext cx="589" cy="499"/>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3" name="Line 23"/>
              <p:cNvSpPr>
                <a:spLocks noChangeShapeType="1"/>
              </p:cNvSpPr>
              <p:nvPr/>
            </p:nvSpPr>
            <p:spPr bwMode="auto">
              <a:xfrm flipV="1">
                <a:off x="0" y="182"/>
                <a:ext cx="1497" cy="499"/>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4" name="Text Box 24"/>
              <p:cNvSpPr txBox="1">
                <a:spLocks noChangeArrowheads="1"/>
              </p:cNvSpPr>
              <p:nvPr/>
            </p:nvSpPr>
            <p:spPr bwMode="auto">
              <a:xfrm>
                <a:off x="590" y="408"/>
                <a:ext cx="272"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i="1">
                    <a:solidFill>
                      <a:schemeClr val="accent2"/>
                    </a:solidFill>
                  </a:rPr>
                  <a:t>O</a:t>
                </a:r>
              </a:p>
            </p:txBody>
          </p:sp>
        </p:grpSp>
      </p:grpSp>
      <p:sp>
        <p:nvSpPr>
          <p:cNvPr id="20505" name="Rectangle 25"/>
          <p:cNvSpPr>
            <a:spLocks noChangeArrowheads="1"/>
          </p:cNvSpPr>
          <p:nvPr/>
        </p:nvSpPr>
        <p:spPr bwMode="auto">
          <a:xfrm>
            <a:off x="4572000" y="1443567"/>
            <a:ext cx="427355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AB∥CD</a:t>
            </a: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AD∥BC</a:t>
            </a:r>
          </a:p>
          <a:p>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四边形</a:t>
            </a:r>
            <a:r>
              <a:rPr lang="en-US" altLang="zh-CN" sz="2400">
                <a:latin typeface="黑体" panose="02010609060101010101" pitchFamily="49" charset="-122"/>
                <a:ea typeface="黑体" panose="02010609060101010101" pitchFamily="49" charset="-122"/>
              </a:rPr>
              <a:t>ABCD</a:t>
            </a:r>
            <a:r>
              <a:rPr lang="zh-CN" altLang="en-US" sz="2400">
                <a:latin typeface="黑体" panose="02010609060101010101" pitchFamily="49" charset="-122"/>
                <a:ea typeface="黑体" panose="02010609060101010101" pitchFamily="49" charset="-122"/>
              </a:rPr>
              <a:t>是平行四边形</a:t>
            </a:r>
            <a:r>
              <a:rPr lang="zh-CN" altLang="en-US" sz="2400" b="0">
                <a:latin typeface="黑体" panose="02010609060101010101" pitchFamily="49" charset="-122"/>
                <a:ea typeface="黑体" panose="02010609060101010101" pitchFamily="49" charset="-122"/>
              </a:rPr>
              <a:t>                          </a:t>
            </a:r>
          </a:p>
        </p:txBody>
      </p:sp>
      <p:sp>
        <p:nvSpPr>
          <p:cNvPr id="20506" name="Rectangle 26"/>
          <p:cNvSpPr>
            <a:spLocks noChangeArrowheads="1"/>
          </p:cNvSpPr>
          <p:nvPr/>
        </p:nvSpPr>
        <p:spPr bwMode="auto">
          <a:xfrm>
            <a:off x="4616450" y="2785534"/>
            <a:ext cx="4319588"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AB=CD </a:t>
            </a: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AD=BC</a:t>
            </a:r>
          </a:p>
          <a:p>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四边形</a:t>
            </a:r>
            <a:r>
              <a:rPr lang="en-US" altLang="zh-CN" sz="2400">
                <a:latin typeface="黑体" panose="02010609060101010101" pitchFamily="49" charset="-122"/>
                <a:ea typeface="黑体" panose="02010609060101010101" pitchFamily="49" charset="-122"/>
              </a:rPr>
              <a:t>ABCD</a:t>
            </a:r>
            <a:r>
              <a:rPr lang="zh-CN" altLang="en-US" sz="2400">
                <a:latin typeface="黑体" panose="02010609060101010101" pitchFamily="49" charset="-122"/>
                <a:ea typeface="黑体" panose="02010609060101010101" pitchFamily="49" charset="-122"/>
              </a:rPr>
              <a:t>是平行四边形</a:t>
            </a:r>
          </a:p>
        </p:txBody>
      </p:sp>
      <p:sp>
        <p:nvSpPr>
          <p:cNvPr id="20507" name="Rectangle 27"/>
          <p:cNvSpPr>
            <a:spLocks noChangeArrowheads="1"/>
          </p:cNvSpPr>
          <p:nvPr/>
        </p:nvSpPr>
        <p:spPr bwMode="auto">
          <a:xfrm>
            <a:off x="4572000" y="5590118"/>
            <a:ext cx="457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 ∠C</a:t>
            </a: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B= ∠D</a:t>
            </a:r>
          </a:p>
          <a:p>
            <a:pPr>
              <a:spcBef>
                <a:spcPct val="50000"/>
              </a:spcBef>
            </a:pPr>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四边形</a:t>
            </a:r>
            <a:r>
              <a:rPr lang="en-US" altLang="zh-CN" sz="2400">
                <a:latin typeface="黑体" panose="02010609060101010101" pitchFamily="49" charset="-122"/>
                <a:ea typeface="黑体" panose="02010609060101010101" pitchFamily="49" charset="-122"/>
              </a:rPr>
              <a:t>ABCD</a:t>
            </a:r>
            <a:r>
              <a:rPr lang="zh-CN" altLang="en-US" sz="2400">
                <a:latin typeface="黑体" panose="02010609060101010101" pitchFamily="49" charset="-122"/>
                <a:ea typeface="黑体" panose="02010609060101010101" pitchFamily="49" charset="-122"/>
              </a:rPr>
              <a:t>是平行四边形</a:t>
            </a:r>
          </a:p>
        </p:txBody>
      </p:sp>
      <p:sp>
        <p:nvSpPr>
          <p:cNvPr id="20508" name="Rectangle 28"/>
          <p:cNvSpPr>
            <a:spLocks noChangeArrowheads="1"/>
          </p:cNvSpPr>
          <p:nvPr/>
        </p:nvSpPr>
        <p:spPr bwMode="auto">
          <a:xfrm>
            <a:off x="4645025" y="4102101"/>
            <a:ext cx="4318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AO=CO </a:t>
            </a:r>
            <a:r>
              <a:rPr lang="zh-CN" altLang="en-US" sz="2400">
                <a:latin typeface="黑体" panose="02010609060101010101" pitchFamily="49" charset="-122"/>
                <a:ea typeface="黑体" panose="02010609060101010101" pitchFamily="49" charset="-122"/>
              </a:rPr>
              <a:t>，</a:t>
            </a:r>
            <a:r>
              <a:rPr lang="en-US" altLang="zh-CN" sz="2400">
                <a:latin typeface="黑体" panose="02010609060101010101" pitchFamily="49" charset="-122"/>
                <a:ea typeface="黑体" panose="02010609060101010101" pitchFamily="49" charset="-122"/>
              </a:rPr>
              <a:t>BO=DO</a:t>
            </a:r>
          </a:p>
          <a:p>
            <a:pPr>
              <a:spcBef>
                <a:spcPct val="50000"/>
              </a:spcBef>
            </a:pPr>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四边形</a:t>
            </a:r>
            <a:r>
              <a:rPr lang="en-US" altLang="zh-CN" sz="2400">
                <a:latin typeface="黑体" panose="02010609060101010101" pitchFamily="49" charset="-122"/>
                <a:ea typeface="黑体" panose="02010609060101010101" pitchFamily="49" charset="-122"/>
              </a:rPr>
              <a:t>ABCD</a:t>
            </a:r>
            <a:r>
              <a:rPr lang="zh-CN" altLang="en-US" sz="2400">
                <a:latin typeface="黑体" panose="02010609060101010101" pitchFamily="49" charset="-122"/>
                <a:ea typeface="黑体" panose="02010609060101010101" pitchFamily="49" charset="-122"/>
              </a:rPr>
              <a:t>是平行四边形</a:t>
            </a:r>
          </a:p>
        </p:txBody>
      </p:sp>
      <p:pic>
        <p:nvPicPr>
          <p:cNvPr id="20509" name="Picture 29" descr="图片12"/>
          <p:cNvPicPr>
            <a:picLocks noChangeAspect="1" noChangeArrowheads="1"/>
          </p:cNvPicPr>
          <p:nvPr/>
        </p:nvPicPr>
        <p:blipFill>
          <a:blip r:embed="rId2"/>
          <a:srcRect/>
          <a:stretch>
            <a:fillRect/>
          </a:stretch>
        </p:blipFill>
        <p:spPr bwMode="auto">
          <a:xfrm>
            <a:off x="838201" y="2590800"/>
            <a:ext cx="7921625" cy="5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0" name="Picture 30" descr="图片12"/>
          <p:cNvPicPr>
            <a:picLocks noChangeAspect="1" noChangeArrowheads="1"/>
          </p:cNvPicPr>
          <p:nvPr/>
        </p:nvPicPr>
        <p:blipFill>
          <a:blip r:embed="rId2"/>
          <a:srcRect/>
          <a:stretch>
            <a:fillRect/>
          </a:stretch>
        </p:blipFill>
        <p:spPr bwMode="auto">
          <a:xfrm>
            <a:off x="468314" y="3932767"/>
            <a:ext cx="7875587" cy="61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1" name="Picture 31" descr="图片12"/>
          <p:cNvPicPr>
            <a:picLocks noChangeAspect="1" noChangeArrowheads="1"/>
          </p:cNvPicPr>
          <p:nvPr/>
        </p:nvPicPr>
        <p:blipFill>
          <a:blip r:embed="rId2"/>
          <a:srcRect/>
          <a:stretch>
            <a:fillRect/>
          </a:stretch>
        </p:blipFill>
        <p:spPr bwMode="auto">
          <a:xfrm>
            <a:off x="827088" y="3932767"/>
            <a:ext cx="7740650"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2" name="Text Box 32"/>
          <p:cNvSpPr txBox="1">
            <a:spLocks noChangeArrowheads="1"/>
          </p:cNvSpPr>
          <p:nvPr/>
        </p:nvSpPr>
        <p:spPr bwMode="auto">
          <a:xfrm>
            <a:off x="30203" y="1316567"/>
            <a:ext cx="553998" cy="1607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zh-CN" altLang="en-US" sz="2400">
                <a:solidFill>
                  <a:srgbClr val="0000FF"/>
                </a:solidFill>
              </a:rPr>
              <a:t>从边来判定</a:t>
            </a:r>
          </a:p>
        </p:txBody>
      </p:sp>
      <p:sp>
        <p:nvSpPr>
          <p:cNvPr id="20513" name="AutoShape 33"/>
          <p:cNvSpPr/>
          <p:nvPr/>
        </p:nvSpPr>
        <p:spPr bwMode="auto">
          <a:xfrm>
            <a:off x="539750" y="1629834"/>
            <a:ext cx="228600" cy="3433233"/>
          </a:xfrm>
          <a:prstGeom prst="leftBrace">
            <a:avLst>
              <a:gd name="adj1" fmla="val 93866"/>
              <a:gd name="adj2" fmla="val 50000"/>
            </a:avLst>
          </a:prstGeom>
          <a:noFill/>
          <a:ln w="381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4" name="Text Box 34"/>
          <p:cNvSpPr txBox="1">
            <a:spLocks noChangeArrowheads="1"/>
          </p:cNvSpPr>
          <p:nvPr/>
        </p:nvSpPr>
        <p:spPr bwMode="auto">
          <a:xfrm>
            <a:off x="-4722" y="3788834"/>
            <a:ext cx="553998"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r>
              <a:rPr lang="zh-CN" altLang="en-US" sz="2400">
                <a:solidFill>
                  <a:srgbClr val="0000FF"/>
                </a:solidFill>
              </a:rPr>
              <a:t>从对角线来判定</a:t>
            </a:r>
          </a:p>
        </p:txBody>
      </p:sp>
      <p:pic>
        <p:nvPicPr>
          <p:cNvPr id="20515" name="Picture 35"/>
          <p:cNvPicPr>
            <a:picLocks noChangeAspect="1" noChangeArrowheads="1"/>
          </p:cNvPicPr>
          <p:nvPr/>
        </p:nvPicPr>
        <p:blipFill>
          <a:blip r:embed="rId3"/>
          <a:srcRect/>
          <a:stretch>
            <a:fillRect/>
          </a:stretch>
        </p:blipFill>
        <p:spPr bwMode="auto">
          <a:xfrm>
            <a:off x="684214" y="5350934"/>
            <a:ext cx="8351837" cy="385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6" name="AutoShape 36"/>
          <p:cNvSpPr/>
          <p:nvPr/>
        </p:nvSpPr>
        <p:spPr bwMode="auto">
          <a:xfrm>
            <a:off x="612775" y="5829300"/>
            <a:ext cx="254000" cy="1092200"/>
          </a:xfrm>
          <a:prstGeom prst="leftBrace">
            <a:avLst>
              <a:gd name="adj1" fmla="val 26875"/>
              <a:gd name="adj2" fmla="val 50000"/>
            </a:avLst>
          </a:prstGeom>
          <a:noFill/>
          <a:ln w="381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fill="hold">
                                          <p:stCondLst>
                                            <p:cond delay="0"/>
                                          </p:stCondLst>
                                        </p:cTn>
                                        <p:tgtEl>
                                          <p:spTgt spid="20487"/>
                                        </p:tgtEl>
                                        <p:attrNameLst>
                                          <p:attrName>style.visibility</p:attrName>
                                        </p:attrNameLst>
                                      </p:cBhvr>
                                      <p:to>
                                        <p:strVal val="visible"/>
                                      </p:to>
                                    </p:set>
                                    <p:anim calcmode="lin" valueType="num">
                                      <p:cBhvr>
                                        <p:cTn id="7" dur="1000" fill="hold"/>
                                        <p:tgtEl>
                                          <p:spTgt spid="20487"/>
                                        </p:tgtEl>
                                        <p:attrNameLst>
                                          <p:attrName>ppt_w</p:attrName>
                                        </p:attrNameLst>
                                      </p:cBhvr>
                                      <p:tavLst>
                                        <p:tav tm="0">
                                          <p:val>
                                            <p:fltVal val="0"/>
                                          </p:val>
                                        </p:tav>
                                        <p:tav tm="100000">
                                          <p:val>
                                            <p:strVal val="#ppt_w"/>
                                          </p:val>
                                        </p:tav>
                                      </p:tavLst>
                                    </p:anim>
                                    <p:anim calcmode="lin" valueType="num">
                                      <p:cBhvr>
                                        <p:cTn id="8" dur="1000" fill="hold"/>
                                        <p:tgtEl>
                                          <p:spTgt spid="20487"/>
                                        </p:tgtEl>
                                        <p:attrNameLst>
                                          <p:attrName>ppt_h</p:attrName>
                                        </p:attrNameLst>
                                      </p:cBhvr>
                                      <p:tavLst>
                                        <p:tav tm="0">
                                          <p:val>
                                            <p:fltVal val="0"/>
                                          </p:val>
                                        </p:tav>
                                        <p:tav tm="100000">
                                          <p:val>
                                            <p:strVal val="#ppt_h"/>
                                          </p:val>
                                        </p:tav>
                                      </p:tavLst>
                                    </p:anim>
                                    <p:anim calcmode="lin" valueType="num">
                                      <p:cBhvr>
                                        <p:cTn id="9" dur="1000" fill="hold"/>
                                        <p:tgtEl>
                                          <p:spTgt spid="20487"/>
                                        </p:tgtEl>
                                        <p:attrNameLst>
                                          <p:attrName>style.rotation</p:attrName>
                                        </p:attrNameLst>
                                      </p:cBhvr>
                                      <p:tavLst>
                                        <p:tav tm="0">
                                          <p:val>
                                            <p:fltVal val="90"/>
                                          </p:val>
                                        </p:tav>
                                        <p:tav tm="100000">
                                          <p:val>
                                            <p:fltVal val="0"/>
                                          </p:val>
                                        </p:tav>
                                      </p:tavLst>
                                    </p:anim>
                                    <p:animEffect transition="in" filter="fade">
                                      <p:cBhvr>
                                        <p:cTn id="10" dur="1000"/>
                                        <p:tgtEl>
                                          <p:spTgt spid="20487"/>
                                        </p:tgtEl>
                                      </p:cBhvr>
                                    </p:animEffect>
                                  </p:childTnLst>
                                </p:cTn>
                              </p:par>
                            </p:childTnLst>
                          </p:cTn>
                        </p:par>
                        <p:par>
                          <p:cTn id="11" fill="hold">
                            <p:stCondLst>
                              <p:cond delay="1450"/>
                            </p:stCondLst>
                            <p:childTnLst>
                              <p:par>
                                <p:cTn id="12" presetID="13" presetClass="entr" presetSubtype="16" fill="hold" nodeType="afterEffect">
                                  <p:stCondLst>
                                    <p:cond delay="0"/>
                                  </p:stCondLst>
                                  <p:childTnLst>
                                    <p:set>
                                      <p:cBhvr>
                                        <p:cTn id="13" fill="hold">
                                          <p:stCondLst>
                                            <p:cond delay="0"/>
                                          </p:stCondLst>
                                        </p:cTn>
                                        <p:tgtEl>
                                          <p:spTgt spid="20492"/>
                                        </p:tgtEl>
                                        <p:attrNameLst>
                                          <p:attrName>style.visibility</p:attrName>
                                        </p:attrNameLst>
                                      </p:cBhvr>
                                      <p:to>
                                        <p:strVal val="visible"/>
                                      </p:to>
                                    </p:set>
                                    <p:animEffect transition="in" filter="plus(in)">
                                      <p:cBhvr>
                                        <p:cTn id="14" dur="2000"/>
                                        <p:tgtEl>
                                          <p:spTgt spid="2049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nodeType="clickEffect">
                                  <p:stCondLst>
                                    <p:cond delay="0"/>
                                  </p:stCondLst>
                                  <p:iterate type="lt">
                                    <p:tmPct val="10000"/>
                                  </p:iterate>
                                  <p:childTnLst>
                                    <p:set>
                                      <p:cBhvr>
                                        <p:cTn id="18" fill="hold">
                                          <p:stCondLst>
                                            <p:cond delay="0"/>
                                          </p:stCondLst>
                                        </p:cTn>
                                        <p:tgtEl>
                                          <p:spTgt spid="20491">
                                            <p:txEl>
                                              <p:pRg st="0" end="0"/>
                                            </p:txEl>
                                          </p:spTgt>
                                        </p:tgtEl>
                                        <p:attrNameLst>
                                          <p:attrName>style.visibility</p:attrName>
                                        </p:attrNameLst>
                                      </p:cBhvr>
                                      <p:to>
                                        <p:strVal val="visible"/>
                                      </p:to>
                                    </p:set>
                                    <p:anim by="(-#ppt_w*2)" calcmode="lin" valueType="num">
                                      <p:cBhvr rctx="PPT">
                                        <p:cTn id="19" dur="500" autoRev="1" fill="hold">
                                          <p:stCondLst>
                                            <p:cond delay="0"/>
                                          </p:stCondLst>
                                        </p:cTn>
                                        <p:tgtEl>
                                          <p:spTgt spid="20491">
                                            <p:txEl>
                                              <p:pRg st="0" end="0"/>
                                            </p:txEl>
                                          </p:spTgt>
                                        </p:tgtEl>
                                        <p:attrNameLst>
                                          <p:attrName>ppt_w</p:attrName>
                                        </p:attrNameLst>
                                      </p:cBhvr>
                                    </p:anim>
                                    <p:anim by="(#ppt_w*0.50)" calcmode="lin" valueType="num">
                                      <p:cBhvr>
                                        <p:cTn id="20" dur="500" decel="50000" autoRev="1" fill="hold">
                                          <p:stCondLst>
                                            <p:cond delay="0"/>
                                          </p:stCondLst>
                                        </p:cTn>
                                        <p:tgtEl>
                                          <p:spTgt spid="20491">
                                            <p:txEl>
                                              <p:pRg st="0" end="0"/>
                                            </p:txEl>
                                          </p:spTgt>
                                        </p:tgtEl>
                                        <p:attrNameLst>
                                          <p:attrName>ppt_x</p:attrName>
                                        </p:attrNameLst>
                                      </p:cBhvr>
                                    </p:anim>
                                    <p:anim from="(-#ppt_h/2)" to="(#ppt_y)" calcmode="lin" valueType="num">
                                      <p:cBhvr>
                                        <p:cTn id="21" dur="1000" fill="hold">
                                          <p:stCondLst>
                                            <p:cond delay="0"/>
                                          </p:stCondLst>
                                        </p:cTn>
                                        <p:tgtEl>
                                          <p:spTgt spid="20491">
                                            <p:txEl>
                                              <p:pRg st="0" end="0"/>
                                            </p:txEl>
                                          </p:spTgt>
                                        </p:tgtEl>
                                        <p:attrNameLst>
                                          <p:attrName>ppt_y</p:attrName>
                                        </p:attrNameLst>
                                      </p:cBhvr>
                                    </p:anim>
                                    <p:animRot by="21600000">
                                      <p:cBhvr>
                                        <p:cTn id="22" dur="1000" fill="hold">
                                          <p:stCondLst>
                                            <p:cond delay="0"/>
                                          </p:stCondLst>
                                        </p:cTn>
                                        <p:tgtEl>
                                          <p:spTgt spid="20491">
                                            <p:txEl>
                                              <p:pRg st="0" end="0"/>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fill="hold">
                                          <p:stCondLst>
                                            <p:cond delay="0"/>
                                          </p:stCondLst>
                                        </p:cTn>
                                        <p:tgtEl>
                                          <p:spTgt spid="20505"/>
                                        </p:tgtEl>
                                        <p:attrNameLst>
                                          <p:attrName>style.visibility</p:attrName>
                                        </p:attrNameLst>
                                      </p:cBhvr>
                                      <p:to>
                                        <p:strVal val="visible"/>
                                      </p:to>
                                    </p:set>
                                    <p:animEffect transition="in" filter="wedge">
                                      <p:cBhvr>
                                        <p:cTn id="27" dur="2000"/>
                                        <p:tgtEl>
                                          <p:spTgt spid="20505"/>
                                        </p:tgtEl>
                                      </p:cBhvr>
                                    </p:animEffect>
                                  </p:childTnLst>
                                </p:cTn>
                              </p:par>
                            </p:childTnLst>
                          </p:cTn>
                        </p:par>
                        <p:par>
                          <p:cTn id="28" fill="hold">
                            <p:stCondLst>
                              <p:cond delay="2000"/>
                            </p:stCondLst>
                            <p:childTnLst>
                              <p:par>
                                <p:cTn id="29" presetID="17" presetClass="entr" presetSubtype="10" fill="hold" nodeType="afterEffect">
                                  <p:stCondLst>
                                    <p:cond delay="0"/>
                                  </p:stCondLst>
                                  <p:childTnLst>
                                    <p:set>
                                      <p:cBhvr>
                                        <p:cTn id="30" fill="hold">
                                          <p:stCondLst>
                                            <p:cond delay="0"/>
                                          </p:stCondLst>
                                        </p:cTn>
                                        <p:tgtEl>
                                          <p:spTgt spid="20509"/>
                                        </p:tgtEl>
                                        <p:attrNameLst>
                                          <p:attrName>style.visibility</p:attrName>
                                        </p:attrNameLst>
                                      </p:cBhvr>
                                      <p:to>
                                        <p:strVal val="visible"/>
                                      </p:to>
                                    </p:set>
                                    <p:anim calcmode="lin" valueType="num">
                                      <p:cBhvr>
                                        <p:cTn id="31" dur="500" fill="hold"/>
                                        <p:tgtEl>
                                          <p:spTgt spid="20509"/>
                                        </p:tgtEl>
                                        <p:attrNameLst>
                                          <p:attrName>ppt_w</p:attrName>
                                        </p:attrNameLst>
                                      </p:cBhvr>
                                      <p:tavLst>
                                        <p:tav tm="0">
                                          <p:val>
                                            <p:fltVal val="0"/>
                                          </p:val>
                                        </p:tav>
                                        <p:tav tm="100000">
                                          <p:val>
                                            <p:strVal val="#ppt_w"/>
                                          </p:val>
                                        </p:tav>
                                      </p:tavLst>
                                    </p:anim>
                                    <p:anim calcmode="lin" valueType="num">
                                      <p:cBhvr>
                                        <p:cTn id="32" dur="500" fill="hold"/>
                                        <p:tgtEl>
                                          <p:spTgt spid="20509"/>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fill="hold">
                                          <p:stCondLst>
                                            <p:cond delay="0"/>
                                          </p:stCondLst>
                                        </p:cTn>
                                        <p:tgtEl>
                                          <p:spTgt spid="20490"/>
                                        </p:tgtEl>
                                        <p:attrNameLst>
                                          <p:attrName>style.visibility</p:attrName>
                                        </p:attrNameLst>
                                      </p:cBhvr>
                                      <p:to>
                                        <p:strVal val="visible"/>
                                      </p:to>
                                    </p:set>
                                    <p:anim by="(-#ppt_w*2)" calcmode="lin" valueType="num">
                                      <p:cBhvr rctx="PPT">
                                        <p:cTn id="37" dur="500" autoRev="1" fill="hold">
                                          <p:stCondLst>
                                            <p:cond delay="0"/>
                                          </p:stCondLst>
                                        </p:cTn>
                                        <p:tgtEl>
                                          <p:spTgt spid="20490"/>
                                        </p:tgtEl>
                                        <p:attrNameLst>
                                          <p:attrName>ppt_w</p:attrName>
                                        </p:attrNameLst>
                                      </p:cBhvr>
                                    </p:anim>
                                    <p:anim by="(#ppt_w*0.50)" calcmode="lin" valueType="num">
                                      <p:cBhvr>
                                        <p:cTn id="38" dur="500" decel="50000" autoRev="1" fill="hold">
                                          <p:stCondLst>
                                            <p:cond delay="0"/>
                                          </p:stCondLst>
                                        </p:cTn>
                                        <p:tgtEl>
                                          <p:spTgt spid="20490"/>
                                        </p:tgtEl>
                                        <p:attrNameLst>
                                          <p:attrName>ppt_x</p:attrName>
                                        </p:attrNameLst>
                                      </p:cBhvr>
                                    </p:anim>
                                    <p:anim from="(-#ppt_h/2)" to="(#ppt_y)" calcmode="lin" valueType="num">
                                      <p:cBhvr>
                                        <p:cTn id="39" dur="1000" fill="hold">
                                          <p:stCondLst>
                                            <p:cond delay="0"/>
                                          </p:stCondLst>
                                        </p:cTn>
                                        <p:tgtEl>
                                          <p:spTgt spid="20490"/>
                                        </p:tgtEl>
                                        <p:attrNameLst>
                                          <p:attrName>ppt_y</p:attrName>
                                        </p:attrNameLst>
                                      </p:cBhvr>
                                    </p:anim>
                                    <p:animRot by="21600000">
                                      <p:cBhvr>
                                        <p:cTn id="40" dur="1000" fill="hold">
                                          <p:stCondLst>
                                            <p:cond delay="0"/>
                                          </p:stCondLst>
                                        </p:cTn>
                                        <p:tgtEl>
                                          <p:spTgt spid="20490"/>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grpId="0" nodeType="clickEffect">
                                  <p:stCondLst>
                                    <p:cond delay="0"/>
                                  </p:stCondLst>
                                  <p:childTnLst>
                                    <p:set>
                                      <p:cBhvr>
                                        <p:cTn id="44" fill="hold">
                                          <p:stCondLst>
                                            <p:cond delay="0"/>
                                          </p:stCondLst>
                                        </p:cTn>
                                        <p:tgtEl>
                                          <p:spTgt spid="20506"/>
                                        </p:tgtEl>
                                        <p:attrNameLst>
                                          <p:attrName>style.visibility</p:attrName>
                                        </p:attrNameLst>
                                      </p:cBhvr>
                                      <p:to>
                                        <p:strVal val="visible"/>
                                      </p:to>
                                    </p:set>
                                    <p:animEffect transition="in" filter="wedge">
                                      <p:cBhvr>
                                        <p:cTn id="45" dur="2000"/>
                                        <p:tgtEl>
                                          <p:spTgt spid="20506"/>
                                        </p:tgtEl>
                                      </p:cBhvr>
                                    </p:animEffect>
                                  </p:childTnLst>
                                </p:cTn>
                              </p:par>
                            </p:childTnLst>
                          </p:cTn>
                        </p:par>
                        <p:par>
                          <p:cTn id="46" fill="hold">
                            <p:stCondLst>
                              <p:cond delay="2000"/>
                            </p:stCondLst>
                            <p:childTnLst>
                              <p:par>
                                <p:cTn id="47" presetID="13" presetClass="entr" presetSubtype="16" fill="hold" nodeType="afterEffect">
                                  <p:stCondLst>
                                    <p:cond delay="0"/>
                                  </p:stCondLst>
                                  <p:childTnLst>
                                    <p:set>
                                      <p:cBhvr>
                                        <p:cTn id="48" fill="hold">
                                          <p:stCondLst>
                                            <p:cond delay="0"/>
                                          </p:stCondLst>
                                        </p:cTn>
                                        <p:tgtEl>
                                          <p:spTgt spid="20510"/>
                                        </p:tgtEl>
                                        <p:attrNameLst>
                                          <p:attrName>style.visibility</p:attrName>
                                        </p:attrNameLst>
                                      </p:cBhvr>
                                      <p:to>
                                        <p:strVal val="visible"/>
                                      </p:to>
                                    </p:set>
                                    <p:animEffect transition="in" filter="plus(in)">
                                      <p:cBhvr>
                                        <p:cTn id="49" dur="2000"/>
                                        <p:tgtEl>
                                          <p:spTgt spid="20510"/>
                                        </p:tgtEl>
                                      </p:cBhvr>
                                    </p:animEffect>
                                  </p:childTnLst>
                                </p:cTn>
                              </p:par>
                            </p:childTnLst>
                          </p:cTn>
                        </p:par>
                      </p:childTnLst>
                    </p:cTn>
                  </p:par>
                  <p:par>
                    <p:cTn id="50" fill="hold">
                      <p:stCondLst>
                        <p:cond delay="indefinite"/>
                      </p:stCondLst>
                      <p:childTnLst>
                        <p:par>
                          <p:cTn id="51" fill="hold">
                            <p:stCondLst>
                              <p:cond delay="0"/>
                            </p:stCondLst>
                            <p:childTnLst>
                              <p:par>
                                <p:cTn id="52" presetID="20" presetClass="entr" presetSubtype="0" fill="hold" grpId="0" nodeType="clickEffect">
                                  <p:stCondLst>
                                    <p:cond delay="0"/>
                                  </p:stCondLst>
                                  <p:childTnLst>
                                    <p:set>
                                      <p:cBhvr>
                                        <p:cTn id="53" fill="hold">
                                          <p:stCondLst>
                                            <p:cond delay="0"/>
                                          </p:stCondLst>
                                        </p:cTn>
                                        <p:tgtEl>
                                          <p:spTgt spid="20489"/>
                                        </p:tgtEl>
                                        <p:attrNameLst>
                                          <p:attrName>style.visibility</p:attrName>
                                        </p:attrNameLst>
                                      </p:cBhvr>
                                      <p:to>
                                        <p:strVal val="visible"/>
                                      </p:to>
                                    </p:set>
                                    <p:animEffect transition="in" filter="wedge">
                                      <p:cBhvr>
                                        <p:cTn id="54" dur="2000"/>
                                        <p:tgtEl>
                                          <p:spTgt spid="20489"/>
                                        </p:tgtEl>
                                      </p:cBhvr>
                                    </p:animEffect>
                                  </p:childTnLst>
                                </p:cTn>
                              </p:par>
                            </p:childTnLst>
                          </p:cTn>
                        </p:par>
                      </p:childTnLst>
                    </p:cTn>
                  </p:par>
                  <p:par>
                    <p:cTn id="55" fill="hold">
                      <p:stCondLst>
                        <p:cond delay="indefinite"/>
                      </p:stCondLst>
                      <p:childTnLst>
                        <p:par>
                          <p:cTn id="56" fill="hold">
                            <p:stCondLst>
                              <p:cond delay="0"/>
                            </p:stCondLst>
                            <p:childTnLst>
                              <p:par>
                                <p:cTn id="57" presetID="17" presetClass="entr" presetSubtype="10" fill="hold" grpId="0" nodeType="clickEffect">
                                  <p:stCondLst>
                                    <p:cond delay="0"/>
                                  </p:stCondLst>
                                  <p:childTnLst>
                                    <p:set>
                                      <p:cBhvr>
                                        <p:cTn id="58" fill="hold">
                                          <p:stCondLst>
                                            <p:cond delay="0"/>
                                          </p:stCondLst>
                                        </p:cTn>
                                        <p:tgtEl>
                                          <p:spTgt spid="20507"/>
                                        </p:tgtEl>
                                        <p:attrNameLst>
                                          <p:attrName>style.visibility</p:attrName>
                                        </p:attrNameLst>
                                      </p:cBhvr>
                                      <p:to>
                                        <p:strVal val="visible"/>
                                      </p:to>
                                    </p:set>
                                    <p:anim calcmode="lin" valueType="num">
                                      <p:cBhvr>
                                        <p:cTn id="59" dur="500" fill="hold"/>
                                        <p:tgtEl>
                                          <p:spTgt spid="20507"/>
                                        </p:tgtEl>
                                        <p:attrNameLst>
                                          <p:attrName>ppt_w</p:attrName>
                                        </p:attrNameLst>
                                      </p:cBhvr>
                                      <p:tavLst>
                                        <p:tav tm="0">
                                          <p:val>
                                            <p:fltVal val="0"/>
                                          </p:val>
                                        </p:tav>
                                        <p:tav tm="100000">
                                          <p:val>
                                            <p:strVal val="#ppt_w"/>
                                          </p:val>
                                        </p:tav>
                                      </p:tavLst>
                                    </p:anim>
                                    <p:anim calcmode="lin" valueType="num">
                                      <p:cBhvr>
                                        <p:cTn id="60" dur="500" fill="hold"/>
                                        <p:tgtEl>
                                          <p:spTgt spid="20507"/>
                                        </p:tgtEl>
                                        <p:attrNameLst>
                                          <p:attrName>ppt_h</p:attrName>
                                        </p:attrNameLst>
                                      </p:cBhvr>
                                      <p:tavLst>
                                        <p:tav tm="0">
                                          <p:val>
                                            <p:strVal val="#ppt_h"/>
                                          </p:val>
                                        </p:tav>
                                        <p:tav tm="100000">
                                          <p:val>
                                            <p:strVal val="#ppt_h"/>
                                          </p:val>
                                        </p:tav>
                                      </p:tavLst>
                                    </p:anim>
                                  </p:childTnLst>
                                </p:cTn>
                              </p:par>
                            </p:childTnLst>
                          </p:cTn>
                        </p:par>
                        <p:par>
                          <p:cTn id="61" fill="hold">
                            <p:stCondLst>
                              <p:cond delay="500"/>
                            </p:stCondLst>
                            <p:childTnLst>
                              <p:par>
                                <p:cTn id="62" presetID="18" presetClass="entr" presetSubtype="12" fill="hold" nodeType="afterEffect">
                                  <p:stCondLst>
                                    <p:cond delay="0"/>
                                  </p:stCondLst>
                                  <p:childTnLst>
                                    <p:set>
                                      <p:cBhvr>
                                        <p:cTn id="63" fill="hold">
                                          <p:stCondLst>
                                            <p:cond delay="0"/>
                                          </p:stCondLst>
                                        </p:cTn>
                                        <p:tgtEl>
                                          <p:spTgt spid="20511"/>
                                        </p:tgtEl>
                                        <p:attrNameLst>
                                          <p:attrName>style.visibility</p:attrName>
                                        </p:attrNameLst>
                                      </p:cBhvr>
                                      <p:to>
                                        <p:strVal val="visible"/>
                                      </p:to>
                                    </p:set>
                                    <p:animEffect transition="in" filter="strips(downLeft)">
                                      <p:cBhvr>
                                        <p:cTn id="64" dur="500"/>
                                        <p:tgtEl>
                                          <p:spTgt spid="20511"/>
                                        </p:tgtEl>
                                      </p:cBhvr>
                                    </p:animEffect>
                                  </p:childTnLst>
                                </p:cTn>
                              </p:par>
                            </p:childTnLst>
                          </p:cTn>
                        </p:par>
                      </p:childTnLst>
                    </p:cTn>
                  </p:par>
                  <p:par>
                    <p:cTn id="65" fill="hold">
                      <p:stCondLst>
                        <p:cond delay="indefinite"/>
                      </p:stCondLst>
                      <p:childTnLst>
                        <p:par>
                          <p:cTn id="66" fill="hold">
                            <p:stCondLst>
                              <p:cond delay="0"/>
                            </p:stCondLst>
                            <p:childTnLst>
                              <p:par>
                                <p:cTn id="67" presetID="56" presetClass="entr" presetSubtype="0" fill="hold" grpId="0" nodeType="clickEffect">
                                  <p:stCondLst>
                                    <p:cond delay="0"/>
                                  </p:stCondLst>
                                  <p:iterate type="lt">
                                    <p:tmPct val="10000"/>
                                  </p:iterate>
                                  <p:childTnLst>
                                    <p:set>
                                      <p:cBhvr>
                                        <p:cTn id="68" fill="hold">
                                          <p:stCondLst>
                                            <p:cond delay="0"/>
                                          </p:stCondLst>
                                        </p:cTn>
                                        <p:tgtEl>
                                          <p:spTgt spid="20488"/>
                                        </p:tgtEl>
                                        <p:attrNameLst>
                                          <p:attrName>style.visibility</p:attrName>
                                        </p:attrNameLst>
                                      </p:cBhvr>
                                      <p:to>
                                        <p:strVal val="visible"/>
                                      </p:to>
                                    </p:set>
                                    <p:anim by="(-#ppt_w*2)" calcmode="lin" valueType="num">
                                      <p:cBhvr rctx="PPT">
                                        <p:cTn id="69" dur="500" autoRev="1" fill="hold">
                                          <p:stCondLst>
                                            <p:cond delay="0"/>
                                          </p:stCondLst>
                                        </p:cTn>
                                        <p:tgtEl>
                                          <p:spTgt spid="20488"/>
                                        </p:tgtEl>
                                        <p:attrNameLst>
                                          <p:attrName>ppt_w</p:attrName>
                                        </p:attrNameLst>
                                      </p:cBhvr>
                                    </p:anim>
                                    <p:anim by="(#ppt_w*0.50)" calcmode="lin" valueType="num">
                                      <p:cBhvr>
                                        <p:cTn id="70" dur="500" decel="50000" autoRev="1" fill="hold">
                                          <p:stCondLst>
                                            <p:cond delay="0"/>
                                          </p:stCondLst>
                                        </p:cTn>
                                        <p:tgtEl>
                                          <p:spTgt spid="20488"/>
                                        </p:tgtEl>
                                        <p:attrNameLst>
                                          <p:attrName>ppt_x</p:attrName>
                                        </p:attrNameLst>
                                      </p:cBhvr>
                                    </p:anim>
                                    <p:anim from="(-#ppt_h/2)" to="(#ppt_y)" calcmode="lin" valueType="num">
                                      <p:cBhvr>
                                        <p:cTn id="71" dur="1000" fill="hold">
                                          <p:stCondLst>
                                            <p:cond delay="0"/>
                                          </p:stCondLst>
                                        </p:cTn>
                                        <p:tgtEl>
                                          <p:spTgt spid="20488"/>
                                        </p:tgtEl>
                                        <p:attrNameLst>
                                          <p:attrName>ppt_y</p:attrName>
                                        </p:attrNameLst>
                                      </p:cBhvr>
                                    </p:anim>
                                    <p:animRot by="21600000">
                                      <p:cBhvr>
                                        <p:cTn id="72" dur="1000" fill="hold">
                                          <p:stCondLst>
                                            <p:cond delay="0"/>
                                          </p:stCondLst>
                                        </p:cTn>
                                        <p:tgtEl>
                                          <p:spTgt spid="20488"/>
                                        </p:tgtEl>
                                        <p:attrNameLst>
                                          <p:attrName>r</p:attrName>
                                        </p:attrNameLst>
                                      </p:cBhvr>
                                    </p:animRot>
                                  </p:childTnLst>
                                </p:cTn>
                              </p:par>
                            </p:childTnLst>
                          </p:cTn>
                        </p:par>
                      </p:childTnLst>
                    </p:cTn>
                  </p:par>
                  <p:par>
                    <p:cTn id="73" fill="hold">
                      <p:stCondLst>
                        <p:cond delay="indefinite"/>
                      </p:stCondLst>
                      <p:childTnLst>
                        <p:par>
                          <p:cTn id="74" fill="hold">
                            <p:stCondLst>
                              <p:cond delay="0"/>
                            </p:stCondLst>
                            <p:childTnLst>
                              <p:par>
                                <p:cTn id="75" presetID="17" presetClass="entr" presetSubtype="10" fill="hold" grpId="0" nodeType="clickEffect">
                                  <p:stCondLst>
                                    <p:cond delay="0"/>
                                  </p:stCondLst>
                                  <p:childTnLst>
                                    <p:set>
                                      <p:cBhvr>
                                        <p:cTn id="76" fill="hold">
                                          <p:stCondLst>
                                            <p:cond delay="0"/>
                                          </p:stCondLst>
                                        </p:cTn>
                                        <p:tgtEl>
                                          <p:spTgt spid="20508"/>
                                        </p:tgtEl>
                                        <p:attrNameLst>
                                          <p:attrName>style.visibility</p:attrName>
                                        </p:attrNameLst>
                                      </p:cBhvr>
                                      <p:to>
                                        <p:strVal val="visible"/>
                                      </p:to>
                                    </p:set>
                                    <p:anim calcmode="lin" valueType="num">
                                      <p:cBhvr>
                                        <p:cTn id="77" dur="500" fill="hold"/>
                                        <p:tgtEl>
                                          <p:spTgt spid="20508"/>
                                        </p:tgtEl>
                                        <p:attrNameLst>
                                          <p:attrName>ppt_w</p:attrName>
                                        </p:attrNameLst>
                                      </p:cBhvr>
                                      <p:tavLst>
                                        <p:tav tm="0">
                                          <p:val>
                                            <p:fltVal val="0"/>
                                          </p:val>
                                        </p:tav>
                                        <p:tav tm="100000">
                                          <p:val>
                                            <p:strVal val="#ppt_w"/>
                                          </p:val>
                                        </p:tav>
                                      </p:tavLst>
                                    </p:anim>
                                    <p:anim calcmode="lin" valueType="num">
                                      <p:cBhvr>
                                        <p:cTn id="78" dur="500" fill="hold"/>
                                        <p:tgtEl>
                                          <p:spTgt spid="20508"/>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51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p:bldP spid="20488" grpId="0" autoUpdateAnimBg="0"/>
      <p:bldP spid="20489" grpId="0" autoUpdateAnimBg="0"/>
      <p:bldP spid="20490" grpId="0" autoUpdateAnimBg="0"/>
      <p:bldP spid="20505" grpId="0" autoUpdateAnimBg="0"/>
      <p:bldP spid="20506" grpId="0" autoUpdateAnimBg="0"/>
      <p:bldP spid="20507" grpId="0" autoUpdateAnimBg="0"/>
      <p:bldP spid="20508" grpId="0" autoUpdateAnimBg="0"/>
      <p:bldP spid="20513" grpId="0" animBg="1"/>
      <p:bldP spid="205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zh-CN" altLang="en-US" sz="4000" dirty="0">
                <a:solidFill>
                  <a:srgbClr val="FF0000"/>
                </a:solidFill>
              </a:rPr>
              <a:t>除了上述方法能判定四边形是平行四边形外，还有其它方法吗？</a:t>
            </a:r>
          </a:p>
        </p:txBody>
      </p:sp>
      <p:pic>
        <p:nvPicPr>
          <p:cNvPr id="21507" name="Picture 3" descr="pic_219080"/>
          <p:cNvPicPr>
            <a:picLocks noGrp="1" noChangeAspect="1" noChangeArrowheads="1"/>
          </p:cNvPicPr>
          <p:nvPr>
            <p:ph type="body" idx="1"/>
          </p:nvPr>
        </p:nvPicPr>
        <p:blipFill>
          <a:blip r:embed="rId2" cstate="email"/>
          <a:srcRect/>
          <a:stretch>
            <a:fillRect/>
          </a:stretch>
        </p:blipFill>
        <p:spPr>
          <a:xfrm>
            <a:off x="323850" y="1557867"/>
            <a:ext cx="1511300" cy="1727200"/>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8" name="Text Box 4"/>
          <p:cNvSpPr txBox="1">
            <a:spLocks noChangeArrowheads="1"/>
          </p:cNvSpPr>
          <p:nvPr/>
        </p:nvSpPr>
        <p:spPr bwMode="auto">
          <a:xfrm>
            <a:off x="1979613" y="1989667"/>
            <a:ext cx="6264275"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0" dirty="0">
                <a:latin typeface="Times New Roman" panose="02020603050405020304" pitchFamily="18" charset="0"/>
              </a:rPr>
              <a:t>取两根等长的木条</a:t>
            </a:r>
            <a:r>
              <a:rPr lang="en-US" altLang="zh-CN" sz="3200" b="0" dirty="0">
                <a:latin typeface="Times New Roman" panose="02020603050405020304" pitchFamily="18" charset="0"/>
              </a:rPr>
              <a:t>AB</a:t>
            </a:r>
            <a:r>
              <a:rPr lang="zh-CN" altLang="en-US" sz="3200" b="0" dirty="0">
                <a:latin typeface="Times New Roman" panose="02020603050405020304" pitchFamily="18" charset="0"/>
              </a:rPr>
              <a:t>，</a:t>
            </a:r>
            <a:r>
              <a:rPr lang="en-US" altLang="zh-CN" sz="3200" b="0" dirty="0">
                <a:latin typeface="Times New Roman" panose="02020603050405020304" pitchFamily="18" charset="0"/>
              </a:rPr>
              <a:t>CD</a:t>
            </a:r>
            <a:r>
              <a:rPr lang="zh-CN" altLang="en-US" sz="3200" b="0" dirty="0">
                <a:latin typeface="Times New Roman" panose="02020603050405020304" pitchFamily="18" charset="0"/>
              </a:rPr>
              <a:t>将它们平行放置，再用两根木条</a:t>
            </a:r>
            <a:r>
              <a:rPr lang="en-US" altLang="zh-CN" sz="3200" b="0" dirty="0">
                <a:latin typeface="Times New Roman" panose="02020603050405020304" pitchFamily="18" charset="0"/>
              </a:rPr>
              <a:t>AD</a:t>
            </a:r>
            <a:r>
              <a:rPr lang="zh-CN" altLang="en-US" sz="3200" b="0" dirty="0">
                <a:latin typeface="Times New Roman" panose="02020603050405020304" pitchFamily="18" charset="0"/>
              </a:rPr>
              <a:t>，</a:t>
            </a:r>
            <a:r>
              <a:rPr lang="en-US" altLang="zh-CN" sz="3200" b="0" dirty="0">
                <a:latin typeface="Times New Roman" panose="02020603050405020304" pitchFamily="18" charset="0"/>
              </a:rPr>
              <a:t>BC</a:t>
            </a:r>
            <a:r>
              <a:rPr lang="zh-CN" altLang="en-US" sz="3200" b="0" dirty="0">
                <a:latin typeface="Times New Roman" panose="02020603050405020304" pitchFamily="18" charset="0"/>
              </a:rPr>
              <a:t>加固，得到的四边形</a:t>
            </a:r>
            <a:r>
              <a:rPr lang="en-US" altLang="zh-CN" sz="3200" b="0" dirty="0">
                <a:latin typeface="Times New Roman" panose="02020603050405020304" pitchFamily="18" charset="0"/>
              </a:rPr>
              <a:t>ABCD</a:t>
            </a:r>
            <a:r>
              <a:rPr lang="zh-CN" altLang="en-US" sz="3200" b="0" dirty="0">
                <a:latin typeface="Times New Roman" panose="02020603050405020304" pitchFamily="18" charset="0"/>
              </a:rPr>
              <a:t>是平行四边形吗？你能证明吗</a:t>
            </a:r>
            <a:r>
              <a:rPr lang="zh-CN" altLang="en-US" sz="2400" b="0" dirty="0">
                <a:latin typeface="Times New Roman" panose="02020603050405020304" pitchFamily="18" charset="0"/>
              </a:rPr>
              <a:t>？</a:t>
            </a:r>
          </a:p>
        </p:txBody>
      </p:sp>
      <p:sp>
        <p:nvSpPr>
          <p:cNvPr id="21509" name="Text Box 5"/>
          <p:cNvSpPr txBox="1">
            <a:spLocks noChangeArrowheads="1"/>
          </p:cNvSpPr>
          <p:nvPr/>
        </p:nvSpPr>
        <p:spPr bwMode="auto">
          <a:xfrm>
            <a:off x="5508626" y="4580467"/>
            <a:ext cx="33115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en-US" sz="2400" b="0">
              <a:latin typeface="Times New Roman" panose="02020603050405020304" pitchFamily="18" charset="0"/>
            </a:endParaRPr>
          </a:p>
        </p:txBody>
      </p:sp>
      <p:sp>
        <p:nvSpPr>
          <p:cNvPr id="21510" name="Line 6"/>
          <p:cNvSpPr>
            <a:spLocks noChangeShapeType="1"/>
          </p:cNvSpPr>
          <p:nvPr/>
        </p:nvSpPr>
        <p:spPr bwMode="auto">
          <a:xfrm>
            <a:off x="5795963" y="4292600"/>
            <a:ext cx="2303462" cy="0"/>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11" name="Line 7"/>
          <p:cNvSpPr>
            <a:spLocks noChangeShapeType="1"/>
          </p:cNvSpPr>
          <p:nvPr/>
        </p:nvSpPr>
        <p:spPr bwMode="auto">
          <a:xfrm>
            <a:off x="5003801" y="5590117"/>
            <a:ext cx="2303463" cy="0"/>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12" name="Line 8"/>
          <p:cNvSpPr>
            <a:spLocks noChangeShapeType="1"/>
          </p:cNvSpPr>
          <p:nvPr/>
        </p:nvSpPr>
        <p:spPr bwMode="auto">
          <a:xfrm flipH="1">
            <a:off x="7308851" y="4292600"/>
            <a:ext cx="792163" cy="1297517"/>
          </a:xfrm>
          <a:prstGeom prst="line">
            <a:avLst/>
          </a:prstGeom>
          <a:noFill/>
          <a:ln w="635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13" name="Line 9"/>
          <p:cNvSpPr>
            <a:spLocks noChangeShapeType="1"/>
          </p:cNvSpPr>
          <p:nvPr/>
        </p:nvSpPr>
        <p:spPr bwMode="auto">
          <a:xfrm flipH="1">
            <a:off x="5003801" y="4292600"/>
            <a:ext cx="792163" cy="1297517"/>
          </a:xfrm>
          <a:prstGeom prst="line">
            <a:avLst/>
          </a:prstGeom>
          <a:noFill/>
          <a:ln w="635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14" name="Text Box 10"/>
          <p:cNvSpPr txBox="1">
            <a:spLocks noChangeArrowheads="1"/>
          </p:cNvSpPr>
          <p:nvPr/>
        </p:nvSpPr>
        <p:spPr bwMode="auto">
          <a:xfrm>
            <a:off x="5148263" y="3860801"/>
            <a:ext cx="466794"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0" i="1">
                <a:latin typeface="Times New Roman" panose="02020603050405020304" pitchFamily="18" charset="0"/>
              </a:rPr>
              <a:t>A</a:t>
            </a:r>
          </a:p>
        </p:txBody>
      </p:sp>
      <p:sp>
        <p:nvSpPr>
          <p:cNvPr id="21515" name="Text Box 11"/>
          <p:cNvSpPr txBox="1">
            <a:spLocks noChangeArrowheads="1"/>
          </p:cNvSpPr>
          <p:nvPr/>
        </p:nvSpPr>
        <p:spPr bwMode="auto">
          <a:xfrm>
            <a:off x="4572000" y="5228167"/>
            <a:ext cx="466794"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0" i="1">
                <a:latin typeface="Times New Roman" panose="02020603050405020304" pitchFamily="18" charset="0"/>
              </a:rPr>
              <a:t>B</a:t>
            </a:r>
          </a:p>
        </p:txBody>
      </p:sp>
      <p:sp>
        <p:nvSpPr>
          <p:cNvPr id="21516" name="Text Box 12"/>
          <p:cNvSpPr txBox="1">
            <a:spLocks noChangeArrowheads="1"/>
          </p:cNvSpPr>
          <p:nvPr/>
        </p:nvSpPr>
        <p:spPr bwMode="auto">
          <a:xfrm>
            <a:off x="7164388" y="5444067"/>
            <a:ext cx="492443"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0" i="1">
                <a:latin typeface="Times New Roman" panose="02020603050405020304" pitchFamily="18" charset="0"/>
              </a:rPr>
              <a:t>C</a:t>
            </a:r>
          </a:p>
        </p:txBody>
      </p:sp>
      <p:sp>
        <p:nvSpPr>
          <p:cNvPr id="21517" name="Text Box 13"/>
          <p:cNvSpPr txBox="1">
            <a:spLocks noChangeArrowheads="1"/>
          </p:cNvSpPr>
          <p:nvPr/>
        </p:nvSpPr>
        <p:spPr bwMode="auto">
          <a:xfrm>
            <a:off x="7885113" y="4004733"/>
            <a:ext cx="514350" cy="643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0" i="1">
                <a:latin typeface="Times New Roman" panose="02020603050405020304" pitchFamily="18" charset="0"/>
              </a:rPr>
              <a:t>D</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fill="hold">
                                          <p:stCondLst>
                                            <p:cond delay="0"/>
                                          </p:stCondLst>
                                        </p:cTn>
                                        <p:tgtEl>
                                          <p:spTgt spid="21510"/>
                                        </p:tgtEl>
                                        <p:attrNameLst>
                                          <p:attrName>style.visibility</p:attrName>
                                        </p:attrNameLst>
                                      </p:cBhvr>
                                      <p:to>
                                        <p:strVal val="visible"/>
                                      </p:to>
                                    </p:set>
                                    <p:animEffect transition="in" filter="slide(fromBottom)">
                                      <p:cBhvr>
                                        <p:cTn id="7" dur="500"/>
                                        <p:tgtEl>
                                          <p:spTgt spid="21510"/>
                                        </p:tgtEl>
                                      </p:cBhvr>
                                    </p:animEffect>
                                  </p:childTnLst>
                                </p:cTn>
                              </p:par>
                              <p:par>
                                <p:cTn id="8" presetID="12" presetClass="entr" presetSubtype="4" fill="hold" grpId="0" nodeType="withEffect">
                                  <p:stCondLst>
                                    <p:cond delay="0"/>
                                  </p:stCondLst>
                                  <p:childTnLst>
                                    <p:set>
                                      <p:cBhvr>
                                        <p:cTn id="9" fill="hold">
                                          <p:stCondLst>
                                            <p:cond delay="0"/>
                                          </p:stCondLst>
                                        </p:cTn>
                                        <p:tgtEl>
                                          <p:spTgt spid="21511"/>
                                        </p:tgtEl>
                                        <p:attrNameLst>
                                          <p:attrName>style.visibility</p:attrName>
                                        </p:attrNameLst>
                                      </p:cBhvr>
                                      <p:to>
                                        <p:strVal val="visible"/>
                                      </p:to>
                                    </p:set>
                                    <p:animEffect transition="in" filter="slide(fromBottom)">
                                      <p:cBhvr>
                                        <p:cTn id="10" dur="500"/>
                                        <p:tgtEl>
                                          <p:spTgt spid="21511"/>
                                        </p:tgtEl>
                                      </p:cBhvr>
                                    </p:animEffect>
                                  </p:childTnLst>
                                </p:cTn>
                              </p:par>
                              <p:par>
                                <p:cTn id="11" presetID="12" presetClass="entr" presetSubtype="4" fill="hold" grpId="0" nodeType="withEffect">
                                  <p:stCondLst>
                                    <p:cond delay="0"/>
                                  </p:stCondLst>
                                  <p:childTnLst>
                                    <p:set>
                                      <p:cBhvr>
                                        <p:cTn id="12" fill="hold">
                                          <p:stCondLst>
                                            <p:cond delay="0"/>
                                          </p:stCondLst>
                                        </p:cTn>
                                        <p:tgtEl>
                                          <p:spTgt spid="21512"/>
                                        </p:tgtEl>
                                        <p:attrNameLst>
                                          <p:attrName>style.visibility</p:attrName>
                                        </p:attrNameLst>
                                      </p:cBhvr>
                                      <p:to>
                                        <p:strVal val="visible"/>
                                      </p:to>
                                    </p:set>
                                    <p:animEffect transition="in" filter="slide(fromBottom)">
                                      <p:cBhvr>
                                        <p:cTn id="13" dur="500"/>
                                        <p:tgtEl>
                                          <p:spTgt spid="21512"/>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fill="hold">
                                          <p:stCondLst>
                                            <p:cond delay="0"/>
                                          </p:stCondLst>
                                        </p:cTn>
                                        <p:tgtEl>
                                          <p:spTgt spid="21513"/>
                                        </p:tgtEl>
                                        <p:attrNameLst>
                                          <p:attrName>style.visibility</p:attrName>
                                        </p:attrNameLst>
                                      </p:cBhvr>
                                      <p:to>
                                        <p:strVal val="visible"/>
                                      </p:to>
                                    </p:set>
                                    <p:animEffect transition="in" filter="slide(fromBottom)">
                                      <p:cBhvr>
                                        <p:cTn id="18" dur="500"/>
                                        <p:tgtEl>
                                          <p:spTgt spid="2151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fill="hold">
                                          <p:stCondLst>
                                            <p:cond delay="0"/>
                                          </p:stCondLst>
                                        </p:cTn>
                                        <p:tgtEl>
                                          <p:spTgt spid="21514"/>
                                        </p:tgtEl>
                                        <p:attrNameLst>
                                          <p:attrName>style.visibility</p:attrName>
                                        </p:attrNameLst>
                                      </p:cBhvr>
                                      <p:to>
                                        <p:strVal val="visible"/>
                                      </p:to>
                                    </p:set>
                                    <p:animEffect transition="in" filter="slide(fromBottom)">
                                      <p:cBhvr>
                                        <p:cTn id="23" dur="500"/>
                                        <p:tgtEl>
                                          <p:spTgt spid="21514"/>
                                        </p:tgtEl>
                                      </p:cBhvr>
                                    </p:animEffect>
                                  </p:childTnLst>
                                </p:cTn>
                              </p:par>
                              <p:par>
                                <p:cTn id="24" presetID="12" presetClass="entr" presetSubtype="4" fill="hold" grpId="0" nodeType="withEffect">
                                  <p:stCondLst>
                                    <p:cond delay="0"/>
                                  </p:stCondLst>
                                  <p:childTnLst>
                                    <p:set>
                                      <p:cBhvr>
                                        <p:cTn id="25" fill="hold">
                                          <p:stCondLst>
                                            <p:cond delay="0"/>
                                          </p:stCondLst>
                                        </p:cTn>
                                        <p:tgtEl>
                                          <p:spTgt spid="21515"/>
                                        </p:tgtEl>
                                        <p:attrNameLst>
                                          <p:attrName>style.visibility</p:attrName>
                                        </p:attrNameLst>
                                      </p:cBhvr>
                                      <p:to>
                                        <p:strVal val="visible"/>
                                      </p:to>
                                    </p:set>
                                    <p:animEffect transition="in" filter="slide(fromBottom)">
                                      <p:cBhvr>
                                        <p:cTn id="26" dur="500"/>
                                        <p:tgtEl>
                                          <p:spTgt spid="21515"/>
                                        </p:tgtEl>
                                      </p:cBhvr>
                                    </p:animEffect>
                                  </p:childTnLst>
                                </p:cTn>
                              </p:par>
                              <p:par>
                                <p:cTn id="27" presetID="12" presetClass="entr" presetSubtype="4" fill="hold" grpId="0" nodeType="withEffect">
                                  <p:stCondLst>
                                    <p:cond delay="0"/>
                                  </p:stCondLst>
                                  <p:childTnLst>
                                    <p:set>
                                      <p:cBhvr>
                                        <p:cTn id="28" fill="hold">
                                          <p:stCondLst>
                                            <p:cond delay="0"/>
                                          </p:stCondLst>
                                        </p:cTn>
                                        <p:tgtEl>
                                          <p:spTgt spid="21516"/>
                                        </p:tgtEl>
                                        <p:attrNameLst>
                                          <p:attrName>style.visibility</p:attrName>
                                        </p:attrNameLst>
                                      </p:cBhvr>
                                      <p:to>
                                        <p:strVal val="visible"/>
                                      </p:to>
                                    </p:set>
                                    <p:animEffect transition="in" filter="slide(fromBottom)">
                                      <p:cBhvr>
                                        <p:cTn id="29" dur="500"/>
                                        <p:tgtEl>
                                          <p:spTgt spid="21516"/>
                                        </p:tgtEl>
                                      </p:cBhvr>
                                    </p:animEffect>
                                  </p:childTnLst>
                                </p:cTn>
                              </p:par>
                              <p:par>
                                <p:cTn id="30" presetID="12" presetClass="entr" presetSubtype="4" fill="hold" grpId="0" nodeType="withEffect">
                                  <p:stCondLst>
                                    <p:cond delay="0"/>
                                  </p:stCondLst>
                                  <p:childTnLst>
                                    <p:set>
                                      <p:cBhvr>
                                        <p:cTn id="31" fill="hold">
                                          <p:stCondLst>
                                            <p:cond delay="0"/>
                                          </p:stCondLst>
                                        </p:cTn>
                                        <p:tgtEl>
                                          <p:spTgt spid="21517"/>
                                        </p:tgtEl>
                                        <p:attrNameLst>
                                          <p:attrName>style.visibility</p:attrName>
                                        </p:attrNameLst>
                                      </p:cBhvr>
                                      <p:to>
                                        <p:strVal val="visible"/>
                                      </p:to>
                                    </p:set>
                                    <p:animEffect transition="in" filter="slide(fromBottom)">
                                      <p:cBhvr>
                                        <p:cTn id="32" dur="500"/>
                                        <p:tgtEl>
                                          <p:spTgt spid="21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1" grpId="0" animBg="1"/>
      <p:bldP spid="21512" grpId="0" animBg="1"/>
      <p:bldP spid="21513" grpId="0" animBg="1"/>
      <p:bldP spid="21514" grpId="0" autoUpdateAnimBg="0"/>
      <p:bldP spid="21515" grpId="0" autoUpdateAnimBg="0"/>
      <p:bldP spid="21516" grpId="0" autoUpdateAnimBg="0"/>
      <p:bldP spid="2151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69950" y="-82551"/>
            <a:ext cx="8382000" cy="1609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5000"/>
              </a:lnSpc>
            </a:pPr>
            <a:r>
              <a:rPr lang="zh-CN" altLang="en-US" sz="3200">
                <a:solidFill>
                  <a:srgbClr val="0000CC"/>
                </a:solidFill>
                <a:latin typeface="华文新魏" panose="02010800040101010101" pitchFamily="2" charset="-122"/>
                <a:ea typeface="华文新魏" panose="02010800040101010101" pitchFamily="2" charset="-122"/>
              </a:rPr>
              <a:t>已知：如图，</a:t>
            </a:r>
            <a:r>
              <a:rPr lang="en-US" altLang="zh-CN" sz="3200">
                <a:solidFill>
                  <a:srgbClr val="0000CC"/>
                </a:solidFill>
                <a:latin typeface="华文新魏" panose="02010800040101010101" pitchFamily="2" charset="-122"/>
                <a:ea typeface="华文新魏" panose="02010800040101010101" pitchFamily="2" charset="-122"/>
              </a:rPr>
              <a:t>AB=CD</a:t>
            </a:r>
            <a:r>
              <a:rPr lang="zh-CN" altLang="en-US" sz="3200">
                <a:solidFill>
                  <a:srgbClr val="0000CC"/>
                </a:solidFill>
                <a:latin typeface="华文新魏" panose="02010800040101010101" pitchFamily="2" charset="-122"/>
                <a:ea typeface="华文新魏" panose="02010800040101010101" pitchFamily="2" charset="-122"/>
              </a:rPr>
              <a:t>，</a:t>
            </a:r>
            <a:r>
              <a:rPr lang="en-US" altLang="zh-CN" sz="3200">
                <a:solidFill>
                  <a:srgbClr val="0033CC"/>
                </a:solidFill>
                <a:latin typeface="华文新魏" panose="02010800040101010101" pitchFamily="2" charset="-122"/>
                <a:ea typeface="华文新魏" panose="02010800040101010101" pitchFamily="2" charset="-122"/>
              </a:rPr>
              <a:t>AB </a:t>
            </a:r>
            <a:r>
              <a:rPr lang="en-US" altLang="zh-CN" sz="3600">
                <a:solidFill>
                  <a:srgbClr val="0033CC"/>
                </a:solidFill>
                <a:latin typeface="Times New Roman" panose="02020603050405020304" pitchFamily="18" charset="0"/>
              </a:rPr>
              <a:t>∥</a:t>
            </a:r>
            <a:r>
              <a:rPr lang="en-US" altLang="zh-CN" sz="3600" b="0">
                <a:solidFill>
                  <a:srgbClr val="0033CC"/>
                </a:solidFill>
                <a:latin typeface="Times New Roman" panose="02020603050405020304" pitchFamily="18" charset="0"/>
                <a:ea typeface="楷体_GB2312" pitchFamily="1" charset="-122"/>
              </a:rPr>
              <a:t> </a:t>
            </a:r>
            <a:r>
              <a:rPr lang="en-US" altLang="zh-CN" sz="3200">
                <a:solidFill>
                  <a:srgbClr val="0033CC"/>
                </a:solidFill>
                <a:latin typeface="华文新魏" panose="02010800040101010101" pitchFamily="2" charset="-122"/>
                <a:ea typeface="华文新魏" panose="02010800040101010101" pitchFamily="2" charset="-122"/>
              </a:rPr>
              <a:t>CD</a:t>
            </a:r>
          </a:p>
          <a:p>
            <a:pPr>
              <a:lnSpc>
                <a:spcPct val="145000"/>
              </a:lnSpc>
            </a:pPr>
            <a:r>
              <a:rPr lang="zh-CN" altLang="en-US" sz="3200">
                <a:solidFill>
                  <a:srgbClr val="0000CC"/>
                </a:solidFill>
                <a:latin typeface="华文新魏" panose="02010800040101010101" pitchFamily="2" charset="-122"/>
                <a:ea typeface="华文新魏" panose="02010800040101010101" pitchFamily="2" charset="-122"/>
              </a:rPr>
              <a:t>求证：四边形</a:t>
            </a:r>
            <a:r>
              <a:rPr lang="en-US" altLang="zh-CN" sz="3200">
                <a:solidFill>
                  <a:srgbClr val="0000CC"/>
                </a:solidFill>
                <a:latin typeface="华文新魏" panose="02010800040101010101" pitchFamily="2" charset="-122"/>
                <a:ea typeface="华文新魏" panose="02010800040101010101" pitchFamily="2" charset="-122"/>
              </a:rPr>
              <a:t>ABCD</a:t>
            </a:r>
            <a:r>
              <a:rPr lang="zh-CN" altLang="en-US" sz="3200">
                <a:solidFill>
                  <a:srgbClr val="0000CC"/>
                </a:solidFill>
                <a:latin typeface="华文新魏" panose="02010800040101010101" pitchFamily="2" charset="-122"/>
                <a:ea typeface="华文新魏" panose="02010800040101010101" pitchFamily="2" charset="-122"/>
              </a:rPr>
              <a:t>是平行四边形</a:t>
            </a:r>
          </a:p>
        </p:txBody>
      </p:sp>
      <p:sp>
        <p:nvSpPr>
          <p:cNvPr id="22531" name="Text Box 3"/>
          <p:cNvSpPr txBox="1">
            <a:spLocks noChangeArrowheads="1"/>
          </p:cNvSpPr>
          <p:nvPr/>
        </p:nvSpPr>
        <p:spPr bwMode="auto">
          <a:xfrm>
            <a:off x="5094288" y="3206751"/>
            <a:ext cx="493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B</a:t>
            </a:r>
          </a:p>
        </p:txBody>
      </p:sp>
      <p:sp>
        <p:nvSpPr>
          <p:cNvPr id="22532" name="Text Box 4"/>
          <p:cNvSpPr txBox="1">
            <a:spLocks noChangeArrowheads="1"/>
          </p:cNvSpPr>
          <p:nvPr/>
        </p:nvSpPr>
        <p:spPr bwMode="auto">
          <a:xfrm>
            <a:off x="8218488" y="1454151"/>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D</a:t>
            </a:r>
          </a:p>
        </p:txBody>
      </p:sp>
      <p:sp>
        <p:nvSpPr>
          <p:cNvPr id="22533" name="Text Box 5"/>
          <p:cNvSpPr txBox="1">
            <a:spLocks noChangeArrowheads="1"/>
          </p:cNvSpPr>
          <p:nvPr/>
        </p:nvSpPr>
        <p:spPr bwMode="auto">
          <a:xfrm>
            <a:off x="5780088" y="1530351"/>
            <a:ext cx="493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A</a:t>
            </a:r>
          </a:p>
        </p:txBody>
      </p:sp>
      <p:sp>
        <p:nvSpPr>
          <p:cNvPr id="22534" name="Text Box 6"/>
          <p:cNvSpPr txBox="1">
            <a:spLocks noChangeArrowheads="1"/>
          </p:cNvSpPr>
          <p:nvPr/>
        </p:nvSpPr>
        <p:spPr bwMode="auto">
          <a:xfrm>
            <a:off x="7456488" y="3130551"/>
            <a:ext cx="493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Times New Roman" panose="02020603050405020304" pitchFamily="18" charset="0"/>
              </a:rPr>
              <a:t>C</a:t>
            </a:r>
          </a:p>
        </p:txBody>
      </p:sp>
      <p:sp>
        <p:nvSpPr>
          <p:cNvPr id="22535" name="AutoShape 7"/>
          <p:cNvSpPr>
            <a:spLocks noChangeArrowheads="1"/>
          </p:cNvSpPr>
          <p:nvPr/>
        </p:nvSpPr>
        <p:spPr bwMode="auto">
          <a:xfrm>
            <a:off x="5399088" y="1835151"/>
            <a:ext cx="2895600" cy="1295400"/>
          </a:xfrm>
          <a:prstGeom prst="parallelogram">
            <a:avLst>
              <a:gd name="adj" fmla="val 74510"/>
            </a:avLst>
          </a:prstGeom>
          <a:noFill/>
          <a:ln w="5715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0">
              <a:latin typeface="Times New Roman" panose="02020603050405020304" pitchFamily="18" charset="0"/>
            </a:endParaRPr>
          </a:p>
        </p:txBody>
      </p:sp>
      <p:sp>
        <p:nvSpPr>
          <p:cNvPr id="22536" name="Line 8"/>
          <p:cNvSpPr>
            <a:spLocks noChangeShapeType="1"/>
          </p:cNvSpPr>
          <p:nvPr/>
        </p:nvSpPr>
        <p:spPr bwMode="auto">
          <a:xfrm>
            <a:off x="6084888" y="1835151"/>
            <a:ext cx="1524000" cy="1295400"/>
          </a:xfrm>
          <a:prstGeom prst="line">
            <a:avLst/>
          </a:prstGeom>
          <a:noFill/>
          <a:ln w="38100">
            <a:solidFill>
              <a:srgbClr val="FF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2537" name="Text Box 9"/>
          <p:cNvSpPr txBox="1">
            <a:spLocks noChangeArrowheads="1"/>
          </p:cNvSpPr>
          <p:nvPr/>
        </p:nvSpPr>
        <p:spPr bwMode="auto">
          <a:xfrm>
            <a:off x="684213" y="1485901"/>
            <a:ext cx="4608512"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3200" dirty="0">
                <a:solidFill>
                  <a:srgbClr val="FF33CC"/>
                </a:solidFill>
                <a:latin typeface="黑体" panose="02010609060101010101" pitchFamily="49" charset="-122"/>
                <a:ea typeface="黑体" panose="02010609060101010101" pitchFamily="49" charset="-122"/>
              </a:rPr>
              <a:t>证明：连接</a:t>
            </a:r>
            <a:r>
              <a:rPr lang="en-US" altLang="zh-CN" sz="3200" dirty="0">
                <a:solidFill>
                  <a:srgbClr val="FF33CC"/>
                </a:solidFill>
                <a:latin typeface="黑体" panose="02010609060101010101" pitchFamily="49" charset="-122"/>
                <a:ea typeface="黑体" panose="02010609060101010101" pitchFamily="49" charset="-122"/>
              </a:rPr>
              <a:t>AC</a:t>
            </a:r>
          </a:p>
          <a:p>
            <a:pPr>
              <a:lnSpc>
                <a:spcPct val="120000"/>
              </a:lnSpc>
            </a:pPr>
            <a:r>
              <a:rPr lang="zh-CN" altLang="en-US" sz="3200" dirty="0">
                <a:solidFill>
                  <a:srgbClr val="FF33CC"/>
                </a:solidFill>
                <a:latin typeface="黑体" panose="02010609060101010101" pitchFamily="49" charset="-122"/>
                <a:ea typeface="黑体" panose="02010609060101010101" pitchFamily="49" charset="-122"/>
              </a:rPr>
              <a:t>     ∵ </a:t>
            </a:r>
            <a:r>
              <a:rPr lang="en-US" altLang="zh-CN" sz="3200" dirty="0">
                <a:solidFill>
                  <a:srgbClr val="FF33CC"/>
                </a:solidFill>
                <a:latin typeface="Times New Roman" panose="02020603050405020304" pitchFamily="18" charset="0"/>
                <a:ea typeface="楷体_GB2312" pitchFamily="1" charset="-122"/>
              </a:rPr>
              <a:t>AB </a:t>
            </a:r>
            <a:r>
              <a:rPr lang="en-US" altLang="zh-CN" sz="3200" dirty="0">
                <a:solidFill>
                  <a:srgbClr val="FF33CC"/>
                </a:solidFill>
                <a:latin typeface="Times New Roman" panose="02020603050405020304" pitchFamily="18" charset="0"/>
              </a:rPr>
              <a:t>∥</a:t>
            </a:r>
            <a:r>
              <a:rPr lang="en-US" altLang="zh-CN" sz="3200" b="0" dirty="0">
                <a:solidFill>
                  <a:srgbClr val="FF33CC"/>
                </a:solidFill>
                <a:latin typeface="Times New Roman" panose="02020603050405020304" pitchFamily="18" charset="0"/>
                <a:ea typeface="楷体_GB2312" pitchFamily="1" charset="-122"/>
              </a:rPr>
              <a:t> </a:t>
            </a:r>
            <a:r>
              <a:rPr lang="en-US" altLang="zh-CN" sz="3200" dirty="0">
                <a:solidFill>
                  <a:srgbClr val="FF33CC"/>
                </a:solidFill>
                <a:latin typeface="Times New Roman" panose="02020603050405020304" pitchFamily="18" charset="0"/>
                <a:ea typeface="楷体_GB2312" pitchFamily="1" charset="-122"/>
              </a:rPr>
              <a:t>CD</a:t>
            </a:r>
            <a:endParaRPr lang="zh-CN" altLang="en-US" sz="3200" dirty="0">
              <a:solidFill>
                <a:srgbClr val="FF33CC"/>
              </a:solidFill>
              <a:latin typeface="黑体" panose="02010609060101010101" pitchFamily="49" charset="-122"/>
              <a:ea typeface="黑体" panose="02010609060101010101" pitchFamily="49" charset="-122"/>
            </a:endParaRPr>
          </a:p>
          <a:p>
            <a:pPr>
              <a:lnSpc>
                <a:spcPct val="120000"/>
              </a:lnSpc>
            </a:pPr>
            <a:r>
              <a:rPr lang="en-US" altLang="zh-CN" sz="3200" dirty="0">
                <a:solidFill>
                  <a:srgbClr val="FF33CC"/>
                </a:solidFill>
                <a:latin typeface="黑体" panose="02010609060101010101" pitchFamily="49" charset="-122"/>
                <a:ea typeface="黑体" panose="02010609060101010101" pitchFamily="49" charset="-122"/>
              </a:rPr>
              <a:t>     </a:t>
            </a:r>
            <a:r>
              <a:rPr lang="zh-CN" altLang="en-US" sz="3200" dirty="0">
                <a:solidFill>
                  <a:srgbClr val="FF33CC"/>
                </a:solidFill>
                <a:latin typeface="宋体" panose="02010600030101010101" pitchFamily="2" charset="-122"/>
              </a:rPr>
              <a:t>∴</a:t>
            </a:r>
            <a:r>
              <a:rPr lang="en-US" altLang="zh-CN" sz="3200" b="0" dirty="0">
                <a:latin typeface="宋体" panose="02010600030101010101" pitchFamily="2" charset="-122"/>
              </a:rPr>
              <a:t> </a:t>
            </a:r>
            <a:r>
              <a:rPr lang="zh-CN" altLang="en-US" sz="3200" dirty="0">
                <a:solidFill>
                  <a:srgbClr val="FF33CC"/>
                </a:solidFill>
                <a:latin typeface="黑体" panose="02010609060101010101" pitchFamily="49" charset="-122"/>
                <a:ea typeface="黑体" panose="02010609060101010101" pitchFamily="49" charset="-122"/>
              </a:rPr>
              <a:t>∠</a:t>
            </a:r>
            <a:r>
              <a:rPr lang="en-US" altLang="zh-CN" sz="3200" dirty="0">
                <a:solidFill>
                  <a:srgbClr val="FF33CC"/>
                </a:solidFill>
                <a:latin typeface="黑体" panose="02010609060101010101" pitchFamily="49" charset="-122"/>
                <a:ea typeface="黑体" panose="02010609060101010101" pitchFamily="49" charset="-122"/>
              </a:rPr>
              <a:t>1 = ∠2</a:t>
            </a:r>
          </a:p>
        </p:txBody>
      </p:sp>
      <p:sp>
        <p:nvSpPr>
          <p:cNvPr id="22538" name="Text Box 10"/>
          <p:cNvSpPr txBox="1">
            <a:spLocks noChangeArrowheads="1"/>
          </p:cNvSpPr>
          <p:nvPr/>
        </p:nvSpPr>
        <p:spPr bwMode="auto">
          <a:xfrm>
            <a:off x="1042989" y="5588000"/>
            <a:ext cx="41370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a:latin typeface="黑体" panose="02010609060101010101" pitchFamily="49" charset="-122"/>
                <a:ea typeface="黑体" panose="02010609060101010101" pitchFamily="49" charset="-122"/>
              </a:rPr>
              <a:t>∴△</a:t>
            </a:r>
            <a:r>
              <a:rPr lang="en-US" altLang="zh-CN" sz="3200">
                <a:latin typeface="黑体" panose="02010609060101010101" pitchFamily="49" charset="-122"/>
                <a:ea typeface="黑体" panose="02010609060101010101" pitchFamily="49" charset="-122"/>
              </a:rPr>
              <a:t>ABC≌△CDA</a:t>
            </a:r>
          </a:p>
        </p:txBody>
      </p:sp>
      <p:sp>
        <p:nvSpPr>
          <p:cNvPr id="22539" name="Text Box 11"/>
          <p:cNvSpPr txBox="1">
            <a:spLocks noChangeArrowheads="1"/>
          </p:cNvSpPr>
          <p:nvPr/>
        </p:nvSpPr>
        <p:spPr bwMode="auto">
          <a:xfrm>
            <a:off x="971550" y="6091767"/>
            <a:ext cx="2725738"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a:latin typeface="黑体" panose="02010609060101010101" pitchFamily="49" charset="-122"/>
                <a:ea typeface="黑体" panose="02010609060101010101" pitchFamily="49" charset="-122"/>
              </a:rPr>
              <a:t>∴</a:t>
            </a:r>
            <a:r>
              <a:rPr lang="en-US" altLang="zh-CN" sz="3200">
                <a:latin typeface="黑体" panose="02010609060101010101" pitchFamily="49" charset="-122"/>
                <a:ea typeface="黑体" panose="02010609060101010101" pitchFamily="49" charset="-122"/>
              </a:rPr>
              <a:t>AD= BC</a:t>
            </a:r>
            <a:endParaRPr lang="en-US" altLang="zh-CN" sz="3200">
              <a:latin typeface="Times New Roman" panose="02020603050405020304" pitchFamily="18" charset="0"/>
            </a:endParaRPr>
          </a:p>
        </p:txBody>
      </p:sp>
      <p:sp>
        <p:nvSpPr>
          <p:cNvPr id="22540" name="Text Box 12"/>
          <p:cNvSpPr txBox="1">
            <a:spLocks noChangeArrowheads="1"/>
          </p:cNvSpPr>
          <p:nvPr/>
        </p:nvSpPr>
        <p:spPr bwMode="auto">
          <a:xfrm>
            <a:off x="4427538" y="5374218"/>
            <a:ext cx="8458200" cy="518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a:solidFill>
                  <a:srgbClr val="FF33CC"/>
                </a:solidFill>
                <a:latin typeface="黑体" panose="02010609060101010101" pitchFamily="49" charset="-122"/>
                <a:ea typeface="黑体" panose="02010609060101010101" pitchFamily="49" charset="-122"/>
              </a:rPr>
              <a:t>∴四边形</a:t>
            </a:r>
            <a:r>
              <a:rPr lang="en-US" altLang="zh-CN" sz="2800">
                <a:solidFill>
                  <a:srgbClr val="FF33CC"/>
                </a:solidFill>
                <a:latin typeface="黑体" panose="02010609060101010101" pitchFamily="49" charset="-122"/>
                <a:ea typeface="黑体" panose="02010609060101010101" pitchFamily="49" charset="-122"/>
              </a:rPr>
              <a:t>ABCD</a:t>
            </a:r>
            <a:r>
              <a:rPr lang="zh-CN" altLang="en-US" sz="2800">
                <a:solidFill>
                  <a:srgbClr val="FF33CC"/>
                </a:solidFill>
                <a:latin typeface="黑体" panose="02010609060101010101" pitchFamily="49" charset="-122"/>
                <a:ea typeface="黑体" panose="02010609060101010101" pitchFamily="49" charset="-122"/>
              </a:rPr>
              <a:t>是平行四边形</a:t>
            </a:r>
          </a:p>
        </p:txBody>
      </p:sp>
      <p:sp>
        <p:nvSpPr>
          <p:cNvPr id="22541" name="Rectangle 13"/>
          <p:cNvSpPr>
            <a:spLocks noChangeArrowheads="1"/>
          </p:cNvSpPr>
          <p:nvPr/>
        </p:nvSpPr>
        <p:spPr bwMode="auto">
          <a:xfrm>
            <a:off x="900114" y="3213101"/>
            <a:ext cx="4033837"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a:latin typeface="黑体" panose="02010609060101010101" pitchFamily="49" charset="-122"/>
                <a:ea typeface="黑体" panose="02010609060101010101" pitchFamily="49" charset="-122"/>
              </a:rPr>
              <a:t>在△</a:t>
            </a:r>
            <a:r>
              <a:rPr lang="en-US" altLang="zh-CN" sz="3200">
                <a:latin typeface="黑体" panose="02010609060101010101" pitchFamily="49" charset="-122"/>
                <a:ea typeface="黑体" panose="02010609060101010101" pitchFamily="49" charset="-122"/>
              </a:rPr>
              <a:t>ABC</a:t>
            </a:r>
            <a:r>
              <a:rPr lang="zh-CN" altLang="en-US" sz="3200">
                <a:latin typeface="黑体" panose="02010609060101010101" pitchFamily="49" charset="-122"/>
                <a:ea typeface="黑体" panose="02010609060101010101" pitchFamily="49" charset="-122"/>
              </a:rPr>
              <a:t>和△</a:t>
            </a:r>
            <a:r>
              <a:rPr lang="en-US" altLang="zh-CN" sz="3200">
                <a:latin typeface="黑体" panose="02010609060101010101" pitchFamily="49" charset="-122"/>
                <a:ea typeface="黑体" panose="02010609060101010101" pitchFamily="49" charset="-122"/>
              </a:rPr>
              <a:t>CDA</a:t>
            </a:r>
            <a:r>
              <a:rPr lang="zh-CN" altLang="en-US" sz="3200">
                <a:latin typeface="黑体" panose="02010609060101010101" pitchFamily="49" charset="-122"/>
                <a:ea typeface="黑体" panose="02010609060101010101" pitchFamily="49" charset="-122"/>
              </a:rPr>
              <a:t>中</a:t>
            </a:r>
          </a:p>
        </p:txBody>
      </p:sp>
      <p:graphicFrame>
        <p:nvGraphicFramePr>
          <p:cNvPr id="22542" name="Object 14"/>
          <p:cNvGraphicFramePr>
            <a:graphicFrameLocks noChangeAspect="1"/>
          </p:cNvGraphicFramePr>
          <p:nvPr/>
        </p:nvGraphicFramePr>
        <p:xfrm>
          <a:off x="1476375" y="3788834"/>
          <a:ext cx="1589088" cy="1934633"/>
        </p:xfrm>
        <a:graphic>
          <a:graphicData uri="http://schemas.openxmlformats.org/presentationml/2006/ole">
            <mc:AlternateContent xmlns:mc="http://schemas.openxmlformats.org/markup-compatibility/2006">
              <mc:Choice xmlns:v="urn:schemas-microsoft-com:vml" Requires="v">
                <p:oleObj spid="_x0000_s22558" r:id="rId3" imgW="584835" imgH="712470" progId="Equation.3">
                  <p:embed/>
                </p:oleObj>
              </mc:Choice>
              <mc:Fallback>
                <p:oleObj r:id="rId3" imgW="584835" imgH="71247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3788834"/>
                        <a:ext cx="1589088" cy="193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43" name="Rectangle 15"/>
          <p:cNvSpPr>
            <a:spLocks noChangeArrowheads="1"/>
          </p:cNvSpPr>
          <p:nvPr/>
        </p:nvSpPr>
        <p:spPr bwMode="auto">
          <a:xfrm>
            <a:off x="4500563" y="3920067"/>
            <a:ext cx="2279598"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zh-CN" altLang="en-US" sz="3200">
                <a:solidFill>
                  <a:srgbClr val="FF33CC"/>
                </a:solidFill>
                <a:latin typeface="Times New Roman" panose="02020603050405020304" pitchFamily="18" charset="0"/>
                <a:ea typeface="楷体_GB2312" pitchFamily="1" charset="-122"/>
              </a:rPr>
              <a:t>∵ </a:t>
            </a:r>
            <a:r>
              <a:rPr lang="en-US" altLang="zh-CN" sz="3200">
                <a:solidFill>
                  <a:srgbClr val="FF33CC"/>
                </a:solidFill>
                <a:latin typeface="Times New Roman" panose="02020603050405020304" pitchFamily="18" charset="0"/>
                <a:ea typeface="楷体_GB2312" pitchFamily="1" charset="-122"/>
              </a:rPr>
              <a:t>AD =</a:t>
            </a:r>
            <a:r>
              <a:rPr lang="en-US" altLang="zh-CN" sz="3200" b="0">
                <a:solidFill>
                  <a:srgbClr val="FF33CC"/>
                </a:solidFill>
                <a:latin typeface="Times New Roman" panose="02020603050405020304" pitchFamily="18" charset="0"/>
                <a:ea typeface="楷体_GB2312" pitchFamily="1" charset="-122"/>
              </a:rPr>
              <a:t> </a:t>
            </a:r>
            <a:r>
              <a:rPr lang="en-US" altLang="zh-CN" sz="3200">
                <a:solidFill>
                  <a:srgbClr val="FF33CC"/>
                </a:solidFill>
                <a:latin typeface="Times New Roman" panose="02020603050405020304" pitchFamily="18" charset="0"/>
                <a:ea typeface="楷体_GB2312" pitchFamily="1" charset="-122"/>
              </a:rPr>
              <a:t>BC</a:t>
            </a:r>
          </a:p>
          <a:p>
            <a:pPr>
              <a:lnSpc>
                <a:spcPct val="120000"/>
              </a:lnSpc>
            </a:pPr>
            <a:r>
              <a:rPr lang="zh-CN" altLang="en-US" sz="3200">
                <a:solidFill>
                  <a:srgbClr val="FF33CC"/>
                </a:solidFill>
                <a:latin typeface="Times New Roman" panose="02020603050405020304" pitchFamily="18" charset="0"/>
                <a:ea typeface="楷体_GB2312" pitchFamily="1" charset="-122"/>
              </a:rPr>
              <a:t>    </a:t>
            </a:r>
            <a:r>
              <a:rPr lang="en-US" altLang="zh-CN" sz="3200">
                <a:solidFill>
                  <a:srgbClr val="FF33CC"/>
                </a:solidFill>
                <a:latin typeface="Times New Roman" panose="02020603050405020304" pitchFamily="18" charset="0"/>
                <a:ea typeface="楷体_GB2312" pitchFamily="1" charset="-122"/>
              </a:rPr>
              <a:t>AB=CD</a:t>
            </a:r>
          </a:p>
        </p:txBody>
      </p:sp>
      <p:sp>
        <p:nvSpPr>
          <p:cNvPr id="22544" name="Line 16"/>
          <p:cNvSpPr>
            <a:spLocks noChangeShapeType="1"/>
          </p:cNvSpPr>
          <p:nvPr/>
        </p:nvSpPr>
        <p:spPr bwMode="auto">
          <a:xfrm>
            <a:off x="4427538" y="3357034"/>
            <a:ext cx="0" cy="3240617"/>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2545" name="Text Box 17"/>
          <p:cNvSpPr txBox="1">
            <a:spLocks noChangeArrowheads="1"/>
          </p:cNvSpPr>
          <p:nvPr/>
        </p:nvSpPr>
        <p:spPr bwMode="auto">
          <a:xfrm>
            <a:off x="5940425" y="1989667"/>
            <a:ext cx="43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0">
                <a:latin typeface="Times New Roman" panose="02020603050405020304" pitchFamily="18" charset="0"/>
              </a:rPr>
              <a:t>1</a:t>
            </a:r>
          </a:p>
        </p:txBody>
      </p:sp>
      <p:sp>
        <p:nvSpPr>
          <p:cNvPr id="22546" name="Text Box 18"/>
          <p:cNvSpPr txBox="1">
            <a:spLocks noChangeArrowheads="1"/>
          </p:cNvSpPr>
          <p:nvPr/>
        </p:nvSpPr>
        <p:spPr bwMode="auto">
          <a:xfrm>
            <a:off x="7380288" y="2565401"/>
            <a:ext cx="6477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0">
                <a:latin typeface="Times New Roman" panose="02020603050405020304" pitchFamily="18" charset="0"/>
              </a:rPr>
              <a:t>2</a:t>
            </a:r>
          </a:p>
        </p:txBody>
      </p:sp>
      <p:sp>
        <p:nvSpPr>
          <p:cNvPr id="22547" name="AutoShape 19"/>
          <p:cNvSpPr/>
          <p:nvPr/>
        </p:nvSpPr>
        <p:spPr bwMode="auto">
          <a:xfrm>
            <a:off x="1260476" y="3932767"/>
            <a:ext cx="142875" cy="1585384"/>
          </a:xfrm>
          <a:prstGeom prst="leftBrace">
            <a:avLst>
              <a:gd name="adj1" fmla="val 69352"/>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2548" name="Text Box 20"/>
          <p:cNvSpPr txBox="1">
            <a:spLocks noChangeArrowheads="1"/>
          </p:cNvSpPr>
          <p:nvPr/>
        </p:nvSpPr>
        <p:spPr bwMode="auto">
          <a:xfrm>
            <a:off x="1692276" y="4580467"/>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0">
                <a:latin typeface="宋体" panose="02010600030101010101" pitchFamily="2" charset="-122"/>
              </a:rPr>
              <a:t>=</a:t>
            </a:r>
          </a:p>
        </p:txBody>
      </p:sp>
      <p:sp>
        <p:nvSpPr>
          <p:cNvPr id="22549" name="Text Box 21"/>
          <p:cNvSpPr txBox="1">
            <a:spLocks noChangeArrowheads="1"/>
          </p:cNvSpPr>
          <p:nvPr/>
        </p:nvSpPr>
        <p:spPr bwMode="auto">
          <a:xfrm>
            <a:off x="1260476" y="4580467"/>
            <a:ext cx="531813" cy="36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0">
                <a:latin typeface="Times New Roman" panose="02020603050405020304" pitchFamily="18" charset="0"/>
                <a:sym typeface="宋体" panose="02010600030101010101" pitchFamily="2" charset="-122"/>
              </a:rPr>
              <a:t>  ∠</a:t>
            </a:r>
          </a:p>
        </p:txBody>
      </p:sp>
      <p:sp>
        <p:nvSpPr>
          <p:cNvPr id="22550" name="Text Box 22"/>
          <p:cNvSpPr txBox="1">
            <a:spLocks noChangeArrowheads="1"/>
          </p:cNvSpPr>
          <p:nvPr/>
        </p:nvSpPr>
        <p:spPr bwMode="auto">
          <a:xfrm>
            <a:off x="1763713" y="4580467"/>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0">
                <a:latin typeface="Times New Roman" panose="02020603050405020304" pitchFamily="18" charset="0"/>
                <a:sym typeface="宋体" panose="02010600030101010101" pitchFamily="2" charset="-122"/>
              </a:rPr>
              <a:t>∠</a:t>
            </a:r>
          </a:p>
        </p:txBody>
      </p:sp>
      <p:sp>
        <p:nvSpPr>
          <p:cNvPr id="22551" name="Text Box 23"/>
          <p:cNvSpPr txBox="1">
            <a:spLocks noChangeArrowheads="1"/>
          </p:cNvSpPr>
          <p:nvPr/>
        </p:nvSpPr>
        <p:spPr bwMode="auto">
          <a:xfrm>
            <a:off x="1981201" y="5228167"/>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0">
                <a:latin typeface="宋体" panose="02010600030101010101" pitchFamily="2" charset="-122"/>
              </a:rPr>
              <a:t>=</a:t>
            </a:r>
            <a:r>
              <a:rPr lang="zh-CN" altLang="en-US" b="0">
                <a:latin typeface="宋体" panose="02010600030101010101" pitchFamily="2" charset="-122"/>
              </a:rPr>
              <a:t>=</a:t>
            </a:r>
          </a:p>
        </p:txBody>
      </p:sp>
      <p:sp>
        <p:nvSpPr>
          <p:cNvPr id="22552" name="Text Box 24"/>
          <p:cNvSpPr txBox="1">
            <a:spLocks noChangeArrowheads="1"/>
          </p:cNvSpPr>
          <p:nvPr/>
        </p:nvSpPr>
        <p:spPr bwMode="auto">
          <a:xfrm>
            <a:off x="2124076" y="3932767"/>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0">
                <a:latin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wipe(up)">
                                      <p:cBhvr>
                                        <p:cTn id="7" dur="500"/>
                                        <p:tgtEl>
                                          <p:spTgt spid="2253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7"/>
                                        </p:tgtEl>
                                        <p:attrNameLst>
                                          <p:attrName>style.visibility</p:attrName>
                                        </p:attrNameLst>
                                      </p:cBhvr>
                                      <p:to>
                                        <p:strVal val="visible"/>
                                      </p:to>
                                    </p:set>
                                    <p:animEffect transition="in" filter="blinds(horizontal)">
                                      <p:cBhvr>
                                        <p:cTn id="12" dur="500"/>
                                        <p:tgtEl>
                                          <p:spTgt spid="2253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41">
                                            <p:txEl>
                                              <p:pRg st="0" end="0"/>
                                            </p:txEl>
                                          </p:spTgt>
                                        </p:tgtEl>
                                        <p:attrNameLst>
                                          <p:attrName>style.visibility</p:attrName>
                                        </p:attrNameLst>
                                      </p:cBhvr>
                                      <p:to>
                                        <p:strVal val="visible"/>
                                      </p:to>
                                    </p:set>
                                    <p:animEffect transition="in" filter="blinds(horizontal)">
                                      <p:cBhvr>
                                        <p:cTn id="17" dur="500"/>
                                        <p:tgtEl>
                                          <p:spTgt spid="2254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2542"/>
                                        </p:tgtEl>
                                        <p:attrNameLst>
                                          <p:attrName>style.visibility</p:attrName>
                                        </p:attrNameLst>
                                      </p:cBhvr>
                                      <p:to>
                                        <p:strVal val="visible"/>
                                      </p:to>
                                    </p:set>
                                    <p:animEffect transition="in" filter="wipe(down)">
                                      <p:cBhvr>
                                        <p:cTn id="22" dur="500"/>
                                        <p:tgtEl>
                                          <p:spTgt spid="2254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8">
                                            <p:txEl>
                                              <p:pRg st="0" end="0"/>
                                            </p:txEl>
                                          </p:spTgt>
                                        </p:tgtEl>
                                        <p:attrNameLst>
                                          <p:attrName>style.visibility</p:attrName>
                                        </p:attrNameLst>
                                      </p:cBhvr>
                                      <p:to>
                                        <p:strVal val="visible"/>
                                      </p:to>
                                    </p:set>
                                    <p:animEffect transition="in" filter="blinds(horizontal)">
                                      <p:cBhvr>
                                        <p:cTn id="27" dur="500"/>
                                        <p:tgtEl>
                                          <p:spTgt spid="2253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539"/>
                                        </p:tgtEl>
                                        <p:attrNameLst>
                                          <p:attrName>style.visibility</p:attrName>
                                        </p:attrNameLst>
                                      </p:cBhvr>
                                      <p:to>
                                        <p:strVal val="visible"/>
                                      </p:to>
                                    </p:set>
                                    <p:animEffect transition="in" filter="blinds(horizontal)">
                                      <p:cBhvr>
                                        <p:cTn id="32" dur="500"/>
                                        <p:tgtEl>
                                          <p:spTgt spid="2253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2543"/>
                                        </p:tgtEl>
                                        <p:attrNameLst>
                                          <p:attrName>style.visibility</p:attrName>
                                        </p:attrNameLst>
                                      </p:cBhvr>
                                      <p:to>
                                        <p:strVal val="visible"/>
                                      </p:to>
                                    </p:set>
                                    <p:animEffect transition="in" filter="blinds(horizontal)">
                                      <p:cBhvr>
                                        <p:cTn id="37" dur="500"/>
                                        <p:tgtEl>
                                          <p:spTgt spid="2254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540">
                                            <p:txEl>
                                              <p:pRg st="0" end="0"/>
                                            </p:txEl>
                                          </p:spTgt>
                                        </p:tgtEl>
                                        <p:attrNameLst>
                                          <p:attrName>style.visibility</p:attrName>
                                        </p:attrNameLst>
                                      </p:cBhvr>
                                      <p:to>
                                        <p:strVal val="visible"/>
                                      </p:to>
                                    </p:set>
                                    <p:animEffect transition="in" filter="blinds(horizontal)">
                                      <p:cBhvr>
                                        <p:cTn id="42" dur="500"/>
                                        <p:tgtEl>
                                          <p:spTgt spid="225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nimBg="1"/>
      <p:bldP spid="22537" grpId="0" autoUpdateAnimBg="0"/>
      <p:bldP spid="22539" grpId="0" autoUpdateAnimBg="0"/>
      <p:bldP spid="2254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9750" y="476251"/>
            <a:ext cx="77041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pPr>
              <a:spcBef>
                <a:spcPct val="50000"/>
              </a:spcBef>
            </a:pPr>
            <a:r>
              <a:rPr lang="zh-CN" altLang="en-US" sz="4000" dirty="0">
                <a:solidFill>
                  <a:srgbClr val="0000FF"/>
                </a:solidFill>
              </a:rPr>
              <a:t>平行四边形的判定方法</a:t>
            </a:r>
            <a:r>
              <a:rPr lang="en-US" altLang="zh-CN" sz="4000" dirty="0">
                <a:solidFill>
                  <a:srgbClr val="0000FF"/>
                </a:solidFill>
              </a:rPr>
              <a:t>5</a:t>
            </a:r>
            <a:r>
              <a:rPr lang="zh-CN" altLang="en-US" sz="4000" dirty="0">
                <a:solidFill>
                  <a:srgbClr val="0000FF"/>
                </a:solidFill>
              </a:rPr>
              <a:t>：</a:t>
            </a:r>
          </a:p>
        </p:txBody>
      </p:sp>
      <p:sp>
        <p:nvSpPr>
          <p:cNvPr id="23555" name="Text Box 3"/>
          <p:cNvSpPr txBox="1">
            <a:spLocks noChangeArrowheads="1"/>
          </p:cNvSpPr>
          <p:nvPr/>
        </p:nvSpPr>
        <p:spPr bwMode="auto">
          <a:xfrm>
            <a:off x="323851" y="1413934"/>
            <a:ext cx="853281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pPr>
              <a:spcBef>
                <a:spcPct val="50000"/>
              </a:spcBef>
            </a:pPr>
            <a:r>
              <a:rPr lang="zh-CN" altLang="en-US" sz="4000" dirty="0" smtClean="0"/>
              <a:t>一</a:t>
            </a:r>
            <a:r>
              <a:rPr lang="zh-CN" altLang="en-US" sz="4000" dirty="0"/>
              <a:t>组对边</a:t>
            </a:r>
            <a:r>
              <a:rPr lang="zh-CN" altLang="en-US" sz="4000" i="1" dirty="0">
                <a:solidFill>
                  <a:srgbClr val="FF0000"/>
                </a:solidFill>
              </a:rPr>
              <a:t>平行且相等</a:t>
            </a:r>
            <a:r>
              <a:rPr lang="zh-CN" altLang="en-US" sz="4000" dirty="0"/>
              <a:t>的四边形是平行四边形</a:t>
            </a:r>
            <a:endParaRPr lang="zh-CN" altLang="en-US" b="0" dirty="0"/>
          </a:p>
        </p:txBody>
      </p:sp>
      <p:grpSp>
        <p:nvGrpSpPr>
          <p:cNvPr id="23556" name="Group 4"/>
          <p:cNvGrpSpPr/>
          <p:nvPr/>
        </p:nvGrpSpPr>
        <p:grpSpPr bwMode="auto">
          <a:xfrm>
            <a:off x="4932364" y="2277533"/>
            <a:ext cx="4587875" cy="2616200"/>
            <a:chOff x="0" y="0"/>
            <a:chExt cx="4587896" cy="2616787"/>
          </a:xfrm>
        </p:grpSpPr>
        <p:graphicFrame>
          <p:nvGraphicFramePr>
            <p:cNvPr id="23557" name="Object 5"/>
            <p:cNvGraphicFramePr>
              <a:graphicFrameLocks noChangeAspect="1"/>
            </p:cNvGraphicFramePr>
            <p:nvPr/>
          </p:nvGraphicFramePr>
          <p:xfrm>
            <a:off x="4473596" y="0"/>
            <a:ext cx="114300" cy="215900"/>
          </p:xfrm>
          <a:graphic>
            <a:graphicData uri="http://schemas.openxmlformats.org/presentationml/2006/ole">
              <mc:AlternateContent xmlns:mc="http://schemas.openxmlformats.org/markup-compatibility/2006">
                <mc:Choice xmlns:v="urn:schemas-microsoft-com:vml" Requires="v">
                  <p:oleObj spid="_x0000_s23569" r:id="rId3" imgW="116205" imgH="219710" progId="Equation.3">
                    <p:embed/>
                  </p:oleObj>
                </mc:Choice>
                <mc:Fallback>
                  <p:oleObj r:id="rId3" imgW="116205" imgH="21971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3596" y="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8" name="平行四边形 5"/>
            <p:cNvSpPr>
              <a:spLocks noChangeArrowheads="1"/>
            </p:cNvSpPr>
            <p:nvPr/>
          </p:nvSpPr>
          <p:spPr bwMode="auto">
            <a:xfrm>
              <a:off x="387352" y="536695"/>
              <a:ext cx="3357578" cy="1643432"/>
            </a:xfrm>
            <a:prstGeom prst="parallelogram">
              <a:avLst>
                <a:gd name="adj" fmla="val 24999"/>
              </a:avLst>
            </a:prstGeom>
            <a:solidFill>
              <a:schemeClr val="accent1"/>
            </a:solidFill>
            <a:ln w="25400">
              <a:solidFill>
                <a:srgbClr val="89A4A7"/>
              </a:solidFill>
              <a:miter lim="800000"/>
            </a:ln>
          </p:spPr>
          <p:txBody>
            <a:bodyPr anchor="ctr"/>
            <a:lstStyle/>
            <a:p>
              <a:pPr algn="ctr"/>
              <a:endParaRPr lang="zh-CN" altLang="en-US" sz="2400" b="0">
                <a:solidFill>
                  <a:srgbClr val="FFFFFF"/>
                </a:solidFill>
                <a:latin typeface="Times New Roman" panose="02020603050405020304" pitchFamily="18" charset="0"/>
              </a:endParaRPr>
            </a:p>
          </p:txBody>
        </p:sp>
        <p:sp>
          <p:nvSpPr>
            <p:cNvPr id="23559" name="TextBox 6"/>
            <p:cNvSpPr txBox="1">
              <a:spLocks noChangeArrowheads="1"/>
            </p:cNvSpPr>
            <p:nvPr/>
          </p:nvSpPr>
          <p:spPr bwMode="auto">
            <a:xfrm>
              <a:off x="387352" y="179428"/>
              <a:ext cx="481224" cy="5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r>
                <a:rPr lang="en-US" altLang="zh-CN" sz="3200" b="0"/>
                <a:t>A</a:t>
              </a:r>
              <a:endParaRPr lang="zh-CN" altLang="en-US" sz="3200" b="0"/>
            </a:p>
          </p:txBody>
        </p:sp>
        <p:sp>
          <p:nvSpPr>
            <p:cNvPr id="23560" name="矩形 7"/>
            <p:cNvSpPr>
              <a:spLocks noChangeArrowheads="1"/>
            </p:cNvSpPr>
            <p:nvPr/>
          </p:nvSpPr>
          <p:spPr bwMode="auto">
            <a:xfrm>
              <a:off x="3673492" y="179428"/>
              <a:ext cx="477840" cy="579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0">
                  <a:solidFill>
                    <a:srgbClr val="000000"/>
                  </a:solidFill>
                  <a:latin typeface="Times New Roman" panose="02020603050405020304" pitchFamily="18" charset="0"/>
                </a:rPr>
                <a:t>D</a:t>
              </a:r>
              <a:endParaRPr lang="zh-CN" altLang="en-US" sz="2400" b="0">
                <a:latin typeface="Times New Roman" panose="02020603050405020304" pitchFamily="18" charset="0"/>
              </a:endParaRPr>
            </a:p>
          </p:txBody>
        </p:sp>
        <p:sp>
          <p:nvSpPr>
            <p:cNvPr id="23561" name="矩形 8"/>
            <p:cNvSpPr>
              <a:spLocks noChangeArrowheads="1"/>
            </p:cNvSpPr>
            <p:nvPr/>
          </p:nvSpPr>
          <p:spPr bwMode="auto">
            <a:xfrm>
              <a:off x="3263915" y="1965766"/>
              <a:ext cx="458782" cy="5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0">
                  <a:solidFill>
                    <a:srgbClr val="000000"/>
                  </a:solidFill>
                  <a:latin typeface="Times New Roman" panose="02020603050405020304" pitchFamily="18" charset="0"/>
                </a:rPr>
                <a:t>C</a:t>
              </a:r>
              <a:endParaRPr lang="zh-CN" altLang="en-US" sz="2400" b="0">
                <a:latin typeface="Times New Roman" panose="02020603050405020304" pitchFamily="18" charset="0"/>
              </a:endParaRPr>
            </a:p>
          </p:txBody>
        </p:sp>
        <p:sp>
          <p:nvSpPr>
            <p:cNvPr id="23562" name="矩形 9"/>
            <p:cNvSpPr>
              <a:spLocks noChangeArrowheads="1"/>
            </p:cNvSpPr>
            <p:nvPr/>
          </p:nvSpPr>
          <p:spPr bwMode="auto">
            <a:xfrm>
              <a:off x="0" y="2037220"/>
              <a:ext cx="455615" cy="579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0">
                  <a:solidFill>
                    <a:srgbClr val="000000"/>
                  </a:solidFill>
                  <a:latin typeface="Times New Roman" panose="02020603050405020304" pitchFamily="18" charset="0"/>
                </a:rPr>
                <a:t>B</a:t>
              </a:r>
              <a:endParaRPr lang="zh-CN" altLang="en-US" sz="2400" b="0">
                <a:latin typeface="Times New Roman" panose="02020603050405020304" pitchFamily="18" charset="0"/>
              </a:endParaRPr>
            </a:p>
          </p:txBody>
        </p:sp>
      </p:grpSp>
      <p:sp>
        <p:nvSpPr>
          <p:cNvPr id="23563" name="TextBox 11"/>
          <p:cNvSpPr txBox="1">
            <a:spLocks noChangeArrowheads="1"/>
          </p:cNvSpPr>
          <p:nvPr/>
        </p:nvSpPr>
        <p:spPr bwMode="auto">
          <a:xfrm>
            <a:off x="1116014" y="4220634"/>
            <a:ext cx="47704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r>
              <a:rPr lang="zh-CN" altLang="en-US" sz="3600" b="0" dirty="0">
                <a:latin typeface="黑体" panose="02010609060101010101" pitchFamily="49" charset="-122"/>
                <a:ea typeface="黑体" panose="02010609060101010101" pitchFamily="49" charset="-122"/>
              </a:rPr>
              <a:t>数学语言</a:t>
            </a:r>
            <a:r>
              <a:rPr lang="en-US" altLang="zh-CN" sz="3600" b="0" dirty="0"/>
              <a:t>:</a:t>
            </a:r>
          </a:p>
          <a:p>
            <a:r>
              <a:rPr lang="en-US" altLang="zh-CN" sz="3600" b="0" dirty="0">
                <a:latin typeface="宋体" panose="02010600030101010101" pitchFamily="2" charset="-122"/>
              </a:rPr>
              <a:t>∵</a:t>
            </a:r>
            <a:r>
              <a:rPr lang="en-US" altLang="zh-CN" sz="3600" b="0" dirty="0">
                <a:latin typeface="黑体" panose="02010609060101010101" pitchFamily="49" charset="-122"/>
                <a:ea typeface="黑体" panose="02010609060101010101" pitchFamily="49" charset="-122"/>
              </a:rPr>
              <a:t>AB∥CD</a:t>
            </a:r>
            <a:r>
              <a:rPr lang="zh-CN" altLang="en-US" sz="3600" b="0" dirty="0">
                <a:latin typeface="黑体" panose="02010609060101010101" pitchFamily="49" charset="-122"/>
                <a:ea typeface="黑体" panose="02010609060101010101" pitchFamily="49" charset="-122"/>
              </a:rPr>
              <a:t>， </a:t>
            </a:r>
            <a:r>
              <a:rPr lang="en-US" altLang="zh-CN" sz="3600" b="0" dirty="0">
                <a:latin typeface="黑体" panose="02010609060101010101" pitchFamily="49" charset="-122"/>
                <a:ea typeface="黑体" panose="02010609060101010101" pitchFamily="49" charset="-122"/>
              </a:rPr>
              <a:t>AB</a:t>
            </a:r>
            <a:r>
              <a:rPr lang="zh-CN" altLang="en-US" sz="3600" b="0" dirty="0">
                <a:latin typeface="黑体" panose="02010609060101010101" pitchFamily="49" charset="-122"/>
                <a:ea typeface="黑体" panose="02010609060101010101" pitchFamily="49" charset="-122"/>
              </a:rPr>
              <a:t>＝</a:t>
            </a:r>
            <a:r>
              <a:rPr lang="en-US" altLang="zh-CN" sz="3600" b="0" dirty="0">
                <a:latin typeface="黑体" panose="02010609060101010101" pitchFamily="49" charset="-122"/>
                <a:ea typeface="黑体" panose="02010609060101010101" pitchFamily="49" charset="-122"/>
              </a:rPr>
              <a:t>CD</a:t>
            </a:r>
          </a:p>
          <a:p>
            <a:r>
              <a:rPr lang="en-US" altLang="zh-CN" sz="3600" b="0" dirty="0">
                <a:latin typeface="宋体" panose="02010600030101010101" pitchFamily="2" charset="-122"/>
              </a:rPr>
              <a:t>∴</a:t>
            </a:r>
            <a:r>
              <a:rPr lang="zh-CN" altLang="en-US" sz="3600" dirty="0"/>
              <a:t>四边形是平行四边形</a:t>
            </a:r>
            <a:endParaRPr lang="zh-CN" altLang="en-US" sz="3600" b="0" dirty="0">
              <a:latin typeface="黑体" panose="02010609060101010101" pitchFamily="49" charset="-122"/>
              <a:ea typeface="黑体" panose="02010609060101010101" pitchFamily="49" charset="-122"/>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plus(out)">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blinds(horizontal)">
                                      <p:cBhvr>
                                        <p:cTn id="12" dur="500"/>
                                        <p:tgtEl>
                                          <p:spTgt spid="235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63"/>
                                        </p:tgtEl>
                                        <p:attrNameLst>
                                          <p:attrName>style.visibility</p:attrName>
                                        </p:attrNameLst>
                                      </p:cBhvr>
                                      <p:to>
                                        <p:strVal val="visible"/>
                                      </p:to>
                                    </p:set>
                                    <p:animEffect transition="in" filter="blinds(horizontal)">
                                      <p:cBhvr>
                                        <p:cTn id="17" dur="5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zh-CN" altLang="en-US" sz="4000" dirty="0">
                <a:solidFill>
                  <a:srgbClr val="FF0000"/>
                </a:solidFill>
              </a:rPr>
              <a:t>巩固提高</a:t>
            </a:r>
          </a:p>
        </p:txBody>
      </p:sp>
      <p:sp>
        <p:nvSpPr>
          <p:cNvPr id="24579" name="Rectangle 3"/>
          <p:cNvSpPr>
            <a:spLocks noGrp="1" noChangeArrowheads="1"/>
          </p:cNvSpPr>
          <p:nvPr>
            <p:ph type="body" idx="1"/>
          </p:nvPr>
        </p:nvSpPr>
        <p:spPr>
          <a:xfrm>
            <a:off x="468313" y="1316568"/>
            <a:ext cx="8229600" cy="4525433"/>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Arial" panose="020B0604020202020204" pitchFamily="34" charset="0"/>
              <a:buNone/>
            </a:pPr>
            <a:r>
              <a:rPr lang="zh-CN" altLang="en-US" sz="3600" b="1" dirty="0"/>
              <a:t>已知：如图：</a:t>
            </a:r>
            <a:r>
              <a:rPr lang="en-US" altLang="zh-CN" sz="3600" b="1" dirty="0"/>
              <a:t>AB=CD, ∠DCA=∠BAC</a:t>
            </a:r>
            <a:r>
              <a:rPr lang="zh-CN" altLang="en-US" sz="3600" b="1" dirty="0"/>
              <a:t>，</a:t>
            </a:r>
          </a:p>
          <a:p>
            <a:pPr>
              <a:buFont typeface="Arial" panose="020B0604020202020204" pitchFamily="34" charset="0"/>
              <a:buNone/>
            </a:pPr>
            <a:r>
              <a:rPr lang="zh-CN" altLang="en-US" sz="3600" b="1" dirty="0"/>
              <a:t>试问：四边形</a:t>
            </a:r>
            <a:r>
              <a:rPr lang="en-US" altLang="zh-CN" sz="3600" b="1" dirty="0"/>
              <a:t>ABCD</a:t>
            </a:r>
            <a:r>
              <a:rPr lang="zh-CN" altLang="en-US" sz="3600" b="1" dirty="0"/>
              <a:t>是平行四边形吗</a:t>
            </a:r>
            <a:r>
              <a:rPr lang="zh-CN" altLang="en-US" sz="3600" b="1" dirty="0" smtClean="0"/>
              <a:t>？ </a:t>
            </a:r>
            <a:endParaRPr lang="zh-CN" altLang="en-US" sz="3600" b="1" dirty="0"/>
          </a:p>
        </p:txBody>
      </p:sp>
      <p:grpSp>
        <p:nvGrpSpPr>
          <p:cNvPr id="24580" name="Group 4"/>
          <p:cNvGrpSpPr/>
          <p:nvPr/>
        </p:nvGrpSpPr>
        <p:grpSpPr bwMode="auto">
          <a:xfrm>
            <a:off x="1908176" y="3045885"/>
            <a:ext cx="3675063" cy="2186516"/>
            <a:chOff x="0" y="0"/>
            <a:chExt cx="2315" cy="1377"/>
          </a:xfrm>
        </p:grpSpPr>
        <p:sp>
          <p:nvSpPr>
            <p:cNvPr id="24581" name="AutoShape 5"/>
            <p:cNvSpPr>
              <a:spLocks noChangeArrowheads="1"/>
            </p:cNvSpPr>
            <p:nvPr/>
          </p:nvSpPr>
          <p:spPr bwMode="auto">
            <a:xfrm>
              <a:off x="273" y="318"/>
              <a:ext cx="1905" cy="771"/>
            </a:xfrm>
            <a:prstGeom prst="parallelogram">
              <a:avLst>
                <a:gd name="adj" fmla="val 61770"/>
              </a:avLst>
            </a:prstGeom>
            <a:solidFill>
              <a:srgbClr val="FFFFFF"/>
            </a:solidFill>
            <a:ln w="28575">
              <a:solidFill>
                <a:srgbClr val="000000"/>
              </a:solidFill>
              <a:miter lim="800000"/>
            </a:ln>
          </p:spPr>
          <p:txBody>
            <a:bodyPr/>
            <a:lstStyle/>
            <a:p>
              <a:endParaRPr lang="zh-CN" altLang="en-US"/>
            </a:p>
          </p:txBody>
        </p:sp>
        <p:sp>
          <p:nvSpPr>
            <p:cNvPr id="24582" name="Text Box 6"/>
            <p:cNvSpPr txBox="1">
              <a:spLocks noChangeArrowheads="1"/>
            </p:cNvSpPr>
            <p:nvPr/>
          </p:nvSpPr>
          <p:spPr bwMode="auto">
            <a:xfrm>
              <a:off x="2060" y="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t>D</a:t>
              </a:r>
            </a:p>
          </p:txBody>
        </p:sp>
        <p:sp>
          <p:nvSpPr>
            <p:cNvPr id="24583" name="Text Box 7"/>
            <p:cNvSpPr txBox="1">
              <a:spLocks noChangeArrowheads="1"/>
            </p:cNvSpPr>
            <p:nvPr/>
          </p:nvSpPr>
          <p:spPr bwMode="auto">
            <a:xfrm>
              <a:off x="1606" y="1089"/>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t>C</a:t>
              </a:r>
            </a:p>
          </p:txBody>
        </p:sp>
        <p:sp>
          <p:nvSpPr>
            <p:cNvPr id="24584" name="Text Box 8"/>
            <p:cNvSpPr txBox="1">
              <a:spLocks noChangeArrowheads="1"/>
            </p:cNvSpPr>
            <p:nvPr/>
          </p:nvSpPr>
          <p:spPr bwMode="auto">
            <a:xfrm>
              <a:off x="563" y="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t>A</a:t>
              </a:r>
            </a:p>
          </p:txBody>
        </p:sp>
        <p:sp>
          <p:nvSpPr>
            <p:cNvPr id="24585" name="Text Box 9"/>
            <p:cNvSpPr txBox="1">
              <a:spLocks noChangeArrowheads="1"/>
            </p:cNvSpPr>
            <p:nvPr/>
          </p:nvSpPr>
          <p:spPr bwMode="auto">
            <a:xfrm>
              <a:off x="0" y="1044"/>
              <a:ext cx="3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a:t>B</a:t>
              </a:r>
            </a:p>
          </p:txBody>
        </p:sp>
        <p:sp>
          <p:nvSpPr>
            <p:cNvPr id="24586" name="Text Box 10"/>
            <p:cNvSpPr txBox="1">
              <a:spLocks noChangeArrowheads="1"/>
            </p:cNvSpPr>
            <p:nvPr/>
          </p:nvSpPr>
          <p:spPr bwMode="auto">
            <a:xfrm>
              <a:off x="142" y="820"/>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b="0"/>
            </a:p>
          </p:txBody>
        </p:sp>
      </p:grpSp>
      <p:sp>
        <p:nvSpPr>
          <p:cNvPr id="24587" name="Text Box 11"/>
          <p:cNvSpPr txBox="1">
            <a:spLocks noChangeArrowheads="1"/>
          </p:cNvSpPr>
          <p:nvPr/>
        </p:nvSpPr>
        <p:spPr bwMode="auto">
          <a:xfrm>
            <a:off x="4973935" y="4724400"/>
            <a:ext cx="461665" cy="158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endParaRPr lang="zh-CN" altLang="en-US"/>
          </a:p>
        </p:txBody>
      </p:sp>
      <p:sp>
        <p:nvSpPr>
          <p:cNvPr id="24588" name="Text Box 12"/>
          <p:cNvSpPr txBox="1">
            <a:spLocks noChangeArrowheads="1"/>
          </p:cNvSpPr>
          <p:nvPr/>
        </p:nvSpPr>
        <p:spPr bwMode="auto">
          <a:xfrm>
            <a:off x="2574926" y="5270501"/>
            <a:ext cx="45159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800"/>
              <a:t>你有几种证法？</a:t>
            </a: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8"/>
                                        </p:tgtEl>
                                        <p:attrNameLst>
                                          <p:attrName>style.visibility</p:attrName>
                                        </p:attrNameLst>
                                      </p:cBhvr>
                                      <p:to>
                                        <p:strVal val="visible"/>
                                      </p:to>
                                    </p:set>
                                    <p:anim calcmode="lin" valueType="num">
                                      <p:cBhvr additive="base">
                                        <p:cTn id="7" dur="500" fill="hold"/>
                                        <p:tgtEl>
                                          <p:spTgt spid="24588"/>
                                        </p:tgtEl>
                                        <p:attrNameLst>
                                          <p:attrName>ppt_x</p:attrName>
                                        </p:attrNameLst>
                                      </p:cBhvr>
                                      <p:tavLst>
                                        <p:tav tm="0">
                                          <p:val>
                                            <p:strVal val="#ppt_x"/>
                                          </p:val>
                                        </p:tav>
                                        <p:tav tm="100000">
                                          <p:val>
                                            <p:strVal val="#ppt_x"/>
                                          </p:val>
                                        </p:tav>
                                      </p:tavLst>
                                    </p:anim>
                                    <p:anim calcmode="lin" valueType="num">
                                      <p:cBhvr additive="base">
                                        <p:cTn id="8" dur="500" fill="hold"/>
                                        <p:tgtEl>
                                          <p:spTgt spid="245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WordArt 3"/>
          <p:cNvSpPr>
            <a:spLocks noChangeArrowheads="1" noChangeShapeType="1"/>
          </p:cNvSpPr>
          <p:nvPr/>
        </p:nvSpPr>
        <p:spPr bwMode="auto">
          <a:xfrm>
            <a:off x="656630" y="357717"/>
            <a:ext cx="1828800" cy="694267"/>
          </a:xfrm>
          <a:prstGeom prst="rect">
            <a:avLst/>
          </a:prstGeom>
        </p:spPr>
        <p:txBody>
          <a:bodyPr wrap="none" fromWordArt="1">
            <a:prstTxWarp prst="textPlain">
              <a:avLst>
                <a:gd name="adj" fmla="val 50000"/>
              </a:avLst>
            </a:prstTxWarp>
          </a:bodyPr>
          <a:lstStyle/>
          <a:p>
            <a:pPr algn="ctr"/>
            <a:r>
              <a:rPr lang="zh-CN" altLang="en-US" sz="3600" kern="10" dirty="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学习目标</a:t>
            </a:r>
          </a:p>
        </p:txBody>
      </p:sp>
      <p:sp>
        <p:nvSpPr>
          <p:cNvPr id="7172" name="Text Box 4"/>
          <p:cNvSpPr txBox="1">
            <a:spLocks noChangeArrowheads="1"/>
          </p:cNvSpPr>
          <p:nvPr/>
        </p:nvSpPr>
        <p:spPr bwMode="auto">
          <a:xfrm>
            <a:off x="1212851" y="1610785"/>
            <a:ext cx="7464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p>
        </p:txBody>
      </p:sp>
      <p:sp>
        <p:nvSpPr>
          <p:cNvPr id="7173" name="Text Box 5"/>
          <p:cNvSpPr txBox="1">
            <a:spLocks noChangeArrowheads="1"/>
          </p:cNvSpPr>
          <p:nvPr/>
        </p:nvSpPr>
        <p:spPr bwMode="auto">
          <a:xfrm>
            <a:off x="612775" y="1221318"/>
            <a:ext cx="7735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p>
        </p:txBody>
      </p:sp>
      <p:sp>
        <p:nvSpPr>
          <p:cNvPr id="7174" name="Text Box 6"/>
          <p:cNvSpPr txBox="1">
            <a:spLocks noChangeArrowheads="1"/>
          </p:cNvSpPr>
          <p:nvPr/>
        </p:nvSpPr>
        <p:spPr bwMode="auto">
          <a:xfrm>
            <a:off x="612776" y="1221317"/>
            <a:ext cx="70707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t>1.理解并掌握平行四边形的判定定理</a:t>
            </a:r>
          </a:p>
          <a:p>
            <a:r>
              <a:rPr lang="zh-CN" altLang="en-US" sz="2400" dirty="0"/>
              <a:t>2.掌握应用判定定理对平行四边形的判定进行说明。</a:t>
            </a:r>
          </a:p>
          <a:p>
            <a:r>
              <a:rPr lang="zh-CN" altLang="en-US" sz="2400" dirty="0"/>
              <a:t>3.在活动中发展推理意识，逐步掌握说理的基本方法。</a:t>
            </a:r>
          </a:p>
        </p:txBody>
      </p:sp>
      <p:sp>
        <p:nvSpPr>
          <p:cNvPr id="7175" name="WordArt 7"/>
          <p:cNvSpPr>
            <a:spLocks noChangeArrowheads="1" noChangeShapeType="1"/>
          </p:cNvSpPr>
          <p:nvPr/>
        </p:nvSpPr>
        <p:spPr bwMode="auto">
          <a:xfrm>
            <a:off x="180975" y="3526367"/>
            <a:ext cx="1016000" cy="77258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4000" dirty="0">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宋体" panose="02010600030101010101" pitchFamily="2" charset="-122"/>
                <a:ea typeface="宋体" panose="02010600030101010101" pitchFamily="2" charset="-122"/>
              </a:rPr>
              <a:t>重点</a:t>
            </a:r>
          </a:p>
        </p:txBody>
      </p:sp>
      <p:sp>
        <p:nvSpPr>
          <p:cNvPr id="7176" name="Text Box 8"/>
          <p:cNvSpPr txBox="1">
            <a:spLocks noChangeArrowheads="1"/>
          </p:cNvSpPr>
          <p:nvPr/>
        </p:nvSpPr>
        <p:spPr bwMode="auto">
          <a:xfrm>
            <a:off x="1331914" y="3716867"/>
            <a:ext cx="49117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dirty="0"/>
              <a:t>平行四边形的判定定理</a:t>
            </a:r>
          </a:p>
        </p:txBody>
      </p:sp>
      <p:sp>
        <p:nvSpPr>
          <p:cNvPr id="7177" name="WordArt 9" descr="weave"/>
          <p:cNvSpPr>
            <a:spLocks noChangeArrowheads="1" noChangeShapeType="1"/>
          </p:cNvSpPr>
          <p:nvPr/>
        </p:nvSpPr>
        <p:spPr bwMode="auto">
          <a:xfrm>
            <a:off x="180975" y="4870451"/>
            <a:ext cx="1016000" cy="772583"/>
          </a:xfrm>
          <a:prstGeom prst="rect">
            <a:avLst/>
          </a:prstGeom>
        </p:spPr>
        <p:txBody>
          <a:bodyPr wrap="none" fromWordArt="1">
            <a:prstTxWarp prst="textPlain">
              <a:avLst>
                <a:gd name="adj" fmla="val 50000"/>
              </a:avLst>
            </a:prstTxWarp>
            <a:scene3d>
              <a:camera prst="legacyObliqueRight"/>
              <a:lightRig rig="legacyFlat1" dir="r"/>
            </a:scene3d>
            <a:sp3d extrusionH="100000" prstMaterial="legacyMatte">
              <a:extrusionClr>
                <a:srgbClr val="663300"/>
              </a:extrusionClr>
            </a:sp3d>
          </a:bodyPr>
          <a:lstStyle/>
          <a:p>
            <a:pPr algn="ctr"/>
            <a:r>
              <a:rPr lang="zh-CN" altLang="en-US" sz="4000" dirty="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难点</a:t>
            </a:r>
          </a:p>
        </p:txBody>
      </p:sp>
      <p:sp>
        <p:nvSpPr>
          <p:cNvPr id="7178" name="Text Box 10"/>
          <p:cNvSpPr txBox="1">
            <a:spLocks noChangeArrowheads="1"/>
          </p:cNvSpPr>
          <p:nvPr/>
        </p:nvSpPr>
        <p:spPr bwMode="auto">
          <a:xfrm>
            <a:off x="1476376" y="5060951"/>
            <a:ext cx="46704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t>平行四边形的性质和判定的综合应用</a:t>
            </a:r>
          </a:p>
        </p:txBody>
      </p:sp>
    </p:spTree>
  </p:cSld>
  <p:clrMapOvr>
    <a:masterClrMapping/>
  </p:clrMapOvr>
  <p:transition spd="med">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96875" y="933451"/>
            <a:ext cx="8083550" cy="4495800"/>
          </a:xfrm>
        </p:spPr>
        <p:txBody>
          <a:bodyPr/>
          <a:lstStyle/>
          <a:p>
            <a:pPr>
              <a:buFont typeface="Arial" panose="020B0604020202020204" pitchFamily="34" charset="0"/>
              <a:buNone/>
            </a:pPr>
            <a:r>
              <a:rPr lang="zh-CN" altLang="en-US" b="1" dirty="0"/>
              <a:t>平行四边形的性质</a:t>
            </a:r>
            <a:r>
              <a:rPr lang="en-US" altLang="zh-CN" b="1" dirty="0"/>
              <a:t>?</a:t>
            </a:r>
          </a:p>
        </p:txBody>
      </p:sp>
      <p:graphicFrame>
        <p:nvGraphicFramePr>
          <p:cNvPr id="2" name="图示 1"/>
          <p:cNvGraphicFramePr/>
          <p:nvPr/>
        </p:nvGraphicFramePr>
        <p:xfrm>
          <a:off x="1192213" y="1866900"/>
          <a:ext cx="7267575" cy="186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204" name="Text Box 12"/>
          <p:cNvSpPr txBox="1">
            <a:spLocks noChangeArrowheads="1"/>
          </p:cNvSpPr>
          <p:nvPr/>
        </p:nvSpPr>
        <p:spPr bwMode="auto">
          <a:xfrm>
            <a:off x="323850" y="3788834"/>
            <a:ext cx="2808288" cy="1130300"/>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zh-CN" altLang="en-US" sz="2900"/>
              <a:t>对边平行且相等</a:t>
            </a:r>
          </a:p>
        </p:txBody>
      </p:sp>
      <p:sp>
        <p:nvSpPr>
          <p:cNvPr id="8205" name="Text Box 13"/>
          <p:cNvSpPr txBox="1">
            <a:spLocks noChangeArrowheads="1"/>
          </p:cNvSpPr>
          <p:nvPr/>
        </p:nvSpPr>
        <p:spPr bwMode="auto">
          <a:xfrm>
            <a:off x="3581400" y="4114801"/>
            <a:ext cx="1905000" cy="529167"/>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zh-CN" altLang="en-US" sz="2900"/>
              <a:t>对角相等</a:t>
            </a:r>
          </a:p>
        </p:txBody>
      </p:sp>
      <p:sp>
        <p:nvSpPr>
          <p:cNvPr id="8206" name="Text Box 14"/>
          <p:cNvSpPr txBox="1">
            <a:spLocks noChangeArrowheads="1"/>
          </p:cNvSpPr>
          <p:nvPr/>
        </p:nvSpPr>
        <p:spPr bwMode="auto">
          <a:xfrm>
            <a:off x="6084888" y="3788834"/>
            <a:ext cx="2590800" cy="1130300"/>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zh-CN" altLang="en-US" sz="2900"/>
              <a:t>对角线互相平分</a:t>
            </a:r>
          </a:p>
        </p:txBody>
      </p:sp>
      <p:pic>
        <p:nvPicPr>
          <p:cNvPr id="8207" name="Picture 15"/>
          <p:cNvPicPr>
            <a:picLocks noChangeAspect="1" noChangeArrowheads="1"/>
          </p:cNvPicPr>
          <p:nvPr/>
        </p:nvPicPr>
        <p:blipFill>
          <a:blip r:embed="rId7"/>
          <a:srcRect/>
          <a:stretch>
            <a:fillRect/>
          </a:stretch>
        </p:blipFill>
        <p:spPr bwMode="auto">
          <a:xfrm>
            <a:off x="6659563" y="766233"/>
            <a:ext cx="2133600" cy="127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8" name="Text Box 16"/>
          <p:cNvSpPr txBox="1">
            <a:spLocks noChangeArrowheads="1"/>
          </p:cNvSpPr>
          <p:nvPr/>
        </p:nvSpPr>
        <p:spPr bwMode="auto">
          <a:xfrm>
            <a:off x="2433935" y="5029200"/>
            <a:ext cx="46166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endParaRPr lang="zh-CN" altLang="en-US" b="0"/>
          </a:p>
        </p:txBody>
      </p:sp>
      <p:sp>
        <p:nvSpPr>
          <p:cNvPr id="8209" name="Text Box 17"/>
          <p:cNvSpPr txBox="1">
            <a:spLocks noChangeArrowheads="1"/>
          </p:cNvSpPr>
          <p:nvPr/>
        </p:nvSpPr>
        <p:spPr bwMode="auto">
          <a:xfrm>
            <a:off x="6084888" y="5219701"/>
            <a:ext cx="3059112" cy="1638300"/>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zh-CN" altLang="en-US" sz="2400"/>
              <a:t>∵</a:t>
            </a:r>
            <a:r>
              <a:rPr lang="en-US" altLang="zh-CN" sz="2400"/>
              <a:t>ABCD</a:t>
            </a:r>
            <a:r>
              <a:rPr lang="zh-CN" altLang="en-US" sz="2400"/>
              <a:t>是平行四边形</a:t>
            </a:r>
          </a:p>
          <a:p>
            <a:pPr algn="ctr"/>
            <a:r>
              <a:rPr lang="zh-CN" altLang="en-US" sz="2400"/>
              <a:t>∴ </a:t>
            </a:r>
            <a:r>
              <a:rPr lang="en-US" altLang="zh-CN" sz="2400"/>
              <a:t>OA=OC </a:t>
            </a:r>
            <a:r>
              <a:rPr lang="zh-CN" altLang="en-US" sz="2400"/>
              <a:t>，</a:t>
            </a:r>
            <a:r>
              <a:rPr lang="en-US" altLang="zh-CN" sz="2400"/>
              <a:t>OB=OD</a:t>
            </a:r>
          </a:p>
        </p:txBody>
      </p:sp>
      <p:sp>
        <p:nvSpPr>
          <p:cNvPr id="8210" name="Text Box 18"/>
          <p:cNvSpPr txBox="1">
            <a:spLocks noChangeArrowheads="1"/>
          </p:cNvSpPr>
          <p:nvPr/>
        </p:nvSpPr>
        <p:spPr bwMode="auto">
          <a:xfrm>
            <a:off x="3203576" y="4953000"/>
            <a:ext cx="2803525" cy="1905000"/>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zh-CN" altLang="en-US" sz="2400"/>
              <a:t>∵</a:t>
            </a:r>
            <a:r>
              <a:rPr lang="en-US" altLang="zh-CN" sz="2400"/>
              <a:t>ABCD</a:t>
            </a:r>
            <a:r>
              <a:rPr lang="zh-CN" altLang="en-US" sz="2400"/>
              <a:t>是平行四边</a:t>
            </a:r>
          </a:p>
          <a:p>
            <a:pPr algn="ctr"/>
            <a:r>
              <a:rPr lang="zh-CN" altLang="en-US" sz="2400"/>
              <a:t>形∴∠</a:t>
            </a:r>
            <a:r>
              <a:rPr lang="en-US" altLang="zh-CN" sz="2400"/>
              <a:t>ABC=∠ADC</a:t>
            </a:r>
          </a:p>
          <a:p>
            <a:pPr algn="ctr"/>
            <a:r>
              <a:rPr lang="en-US" altLang="zh-CN" sz="2400"/>
              <a:t>    ∠BAD=∠BCD</a:t>
            </a:r>
          </a:p>
        </p:txBody>
      </p:sp>
      <p:sp>
        <p:nvSpPr>
          <p:cNvPr id="8211" name="Text Box 19"/>
          <p:cNvSpPr txBox="1">
            <a:spLocks noChangeArrowheads="1"/>
          </p:cNvSpPr>
          <p:nvPr/>
        </p:nvSpPr>
        <p:spPr bwMode="auto">
          <a:xfrm>
            <a:off x="-236538" y="5012267"/>
            <a:ext cx="3430588" cy="1845733"/>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zh-CN" altLang="en-US" sz="2400" dirty="0"/>
              <a:t>∵</a:t>
            </a:r>
            <a:r>
              <a:rPr lang="en-US" altLang="zh-CN" sz="2400" dirty="0"/>
              <a:t>ABCD</a:t>
            </a:r>
            <a:r>
              <a:rPr lang="zh-CN" altLang="en-US" sz="2400" dirty="0"/>
              <a:t>是平行四边形</a:t>
            </a:r>
          </a:p>
          <a:p>
            <a:pPr algn="ctr"/>
            <a:r>
              <a:rPr lang="zh-CN" altLang="en-US" sz="2400" dirty="0"/>
              <a:t>∴</a:t>
            </a:r>
            <a:r>
              <a:rPr lang="en-US" altLang="zh-CN" sz="2400" dirty="0"/>
              <a:t>AB∥CD</a:t>
            </a:r>
            <a:r>
              <a:rPr lang="zh-CN" altLang="en-US" sz="2400" dirty="0"/>
              <a:t>，</a:t>
            </a:r>
            <a:r>
              <a:rPr lang="en-US" altLang="zh-CN" sz="2400" dirty="0"/>
              <a:t>AD∥BC</a:t>
            </a:r>
          </a:p>
          <a:p>
            <a:pPr algn="ctr"/>
            <a:r>
              <a:rPr lang="en-US" altLang="zh-CN" sz="2400" dirty="0"/>
              <a:t>   AB=CD</a:t>
            </a:r>
            <a:r>
              <a:rPr lang="zh-CN" altLang="en-US" sz="2400" dirty="0"/>
              <a:t>，</a:t>
            </a:r>
            <a:r>
              <a:rPr lang="en-US" altLang="zh-CN" sz="2400" dirty="0"/>
              <a:t>AD=BC</a:t>
            </a:r>
          </a:p>
        </p:txBody>
      </p:sp>
      <p:sp>
        <p:nvSpPr>
          <p:cNvPr id="8212" name="WordArt 20"/>
          <p:cNvSpPr>
            <a:spLocks noChangeArrowheads="1" noChangeShapeType="1"/>
          </p:cNvSpPr>
          <p:nvPr/>
        </p:nvSpPr>
        <p:spPr bwMode="auto">
          <a:xfrm>
            <a:off x="265114" y="0"/>
            <a:ext cx="2809875" cy="99060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zh-CN" altLang="en-US" sz="3600">
                <a:ln w="9525">
                  <a:solidFill>
                    <a:srgbClr val="000000"/>
                  </a:solidFill>
                  <a:round/>
                </a:ln>
                <a:solidFill>
                  <a:srgbClr val="000000"/>
                </a:solidFill>
                <a:latin typeface="宋体" panose="02010600030101010101" pitchFamily="2" charset="-122"/>
                <a:ea typeface="宋体" panose="02010600030101010101" pitchFamily="2" charset="-122"/>
              </a:rPr>
              <a:t> 温故知新</a:t>
            </a: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204"/>
                                        </p:tgtEl>
                                        <p:attrNameLst>
                                          <p:attrName>style.visibility</p:attrName>
                                        </p:attrNameLst>
                                      </p:cBhvr>
                                      <p:to>
                                        <p:strVal val="visible"/>
                                      </p:to>
                                    </p:set>
                                    <p:anim calcmode="lin" valueType="num">
                                      <p:cBhvr additive="base">
                                        <p:cTn id="12" dur="500" fill="hold"/>
                                        <p:tgtEl>
                                          <p:spTgt spid="8204"/>
                                        </p:tgtEl>
                                        <p:attrNameLst>
                                          <p:attrName>ppt_x</p:attrName>
                                        </p:attrNameLst>
                                      </p:cBhvr>
                                      <p:tavLst>
                                        <p:tav tm="0">
                                          <p:val>
                                            <p:strVal val="#ppt_x"/>
                                          </p:val>
                                        </p:tav>
                                        <p:tav tm="100000">
                                          <p:val>
                                            <p:strVal val="#ppt_x"/>
                                          </p:val>
                                        </p:tav>
                                      </p:tavLst>
                                    </p:anim>
                                    <p:anim calcmode="lin" valueType="num">
                                      <p:cBhvr additive="base">
                                        <p:cTn id="13" dur="5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211"/>
                                        </p:tgtEl>
                                        <p:attrNameLst>
                                          <p:attrName>style.visibility</p:attrName>
                                        </p:attrNameLst>
                                      </p:cBhvr>
                                      <p:to>
                                        <p:strVal val="visible"/>
                                      </p:to>
                                    </p:set>
                                    <p:anim calcmode="lin" valueType="num">
                                      <p:cBhvr additive="base">
                                        <p:cTn id="18" dur="500" fill="hold"/>
                                        <p:tgtEl>
                                          <p:spTgt spid="8211"/>
                                        </p:tgtEl>
                                        <p:attrNameLst>
                                          <p:attrName>ppt_x</p:attrName>
                                        </p:attrNameLst>
                                      </p:cBhvr>
                                      <p:tavLst>
                                        <p:tav tm="0">
                                          <p:val>
                                            <p:strVal val="#ppt_x"/>
                                          </p:val>
                                        </p:tav>
                                        <p:tav tm="100000">
                                          <p:val>
                                            <p:strVal val="#ppt_x"/>
                                          </p:val>
                                        </p:tav>
                                      </p:tavLst>
                                    </p:anim>
                                    <p:anim calcmode="lin" valueType="num">
                                      <p:cBhvr additive="base">
                                        <p:cTn id="19" dur="500" fill="hold"/>
                                        <p:tgtEl>
                                          <p:spTgt spid="82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205"/>
                                        </p:tgtEl>
                                        <p:attrNameLst>
                                          <p:attrName>style.visibility</p:attrName>
                                        </p:attrNameLst>
                                      </p:cBhvr>
                                      <p:to>
                                        <p:strVal val="visible"/>
                                      </p:to>
                                    </p:set>
                                    <p:anim calcmode="lin" valueType="num">
                                      <p:cBhvr additive="base">
                                        <p:cTn id="24" dur="500" fill="hold"/>
                                        <p:tgtEl>
                                          <p:spTgt spid="8205"/>
                                        </p:tgtEl>
                                        <p:attrNameLst>
                                          <p:attrName>ppt_x</p:attrName>
                                        </p:attrNameLst>
                                      </p:cBhvr>
                                      <p:tavLst>
                                        <p:tav tm="0">
                                          <p:val>
                                            <p:strVal val="#ppt_x"/>
                                          </p:val>
                                        </p:tav>
                                        <p:tav tm="100000">
                                          <p:val>
                                            <p:strVal val="#ppt_x"/>
                                          </p:val>
                                        </p:tav>
                                      </p:tavLst>
                                    </p:anim>
                                    <p:anim calcmode="lin" valueType="num">
                                      <p:cBhvr additive="base">
                                        <p:cTn id="25"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210"/>
                                        </p:tgtEl>
                                        <p:attrNameLst>
                                          <p:attrName>style.visibility</p:attrName>
                                        </p:attrNameLst>
                                      </p:cBhvr>
                                      <p:to>
                                        <p:strVal val="visible"/>
                                      </p:to>
                                    </p:set>
                                    <p:anim calcmode="lin" valueType="num">
                                      <p:cBhvr additive="base">
                                        <p:cTn id="30" dur="500" fill="hold"/>
                                        <p:tgtEl>
                                          <p:spTgt spid="8210"/>
                                        </p:tgtEl>
                                        <p:attrNameLst>
                                          <p:attrName>ppt_x</p:attrName>
                                        </p:attrNameLst>
                                      </p:cBhvr>
                                      <p:tavLst>
                                        <p:tav tm="0">
                                          <p:val>
                                            <p:strVal val="#ppt_x"/>
                                          </p:val>
                                        </p:tav>
                                        <p:tav tm="100000">
                                          <p:val>
                                            <p:strVal val="#ppt_x"/>
                                          </p:val>
                                        </p:tav>
                                      </p:tavLst>
                                    </p:anim>
                                    <p:anim calcmode="lin" valueType="num">
                                      <p:cBhvr additive="base">
                                        <p:cTn id="31" dur="500" fill="hold"/>
                                        <p:tgtEl>
                                          <p:spTgt spid="821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206"/>
                                        </p:tgtEl>
                                        <p:attrNameLst>
                                          <p:attrName>style.visibility</p:attrName>
                                        </p:attrNameLst>
                                      </p:cBhvr>
                                      <p:to>
                                        <p:strVal val="visible"/>
                                      </p:to>
                                    </p:set>
                                    <p:anim calcmode="lin" valueType="num">
                                      <p:cBhvr additive="base">
                                        <p:cTn id="36" dur="500" fill="hold"/>
                                        <p:tgtEl>
                                          <p:spTgt spid="8206"/>
                                        </p:tgtEl>
                                        <p:attrNameLst>
                                          <p:attrName>ppt_x</p:attrName>
                                        </p:attrNameLst>
                                      </p:cBhvr>
                                      <p:tavLst>
                                        <p:tav tm="0">
                                          <p:val>
                                            <p:strVal val="#ppt_x"/>
                                          </p:val>
                                        </p:tav>
                                        <p:tav tm="100000">
                                          <p:val>
                                            <p:strVal val="#ppt_x"/>
                                          </p:val>
                                        </p:tav>
                                      </p:tavLst>
                                    </p:anim>
                                    <p:anim calcmode="lin" valueType="num">
                                      <p:cBhvr additive="base">
                                        <p:cTn id="37" dur="500" fill="hold"/>
                                        <p:tgtEl>
                                          <p:spTgt spid="820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209"/>
                                        </p:tgtEl>
                                        <p:attrNameLst>
                                          <p:attrName>style.visibility</p:attrName>
                                        </p:attrNameLst>
                                      </p:cBhvr>
                                      <p:to>
                                        <p:strVal val="visible"/>
                                      </p:to>
                                    </p:set>
                                    <p:anim calcmode="lin" valueType="num">
                                      <p:cBhvr additive="base">
                                        <p:cTn id="42" dur="500" fill="hold"/>
                                        <p:tgtEl>
                                          <p:spTgt spid="8209"/>
                                        </p:tgtEl>
                                        <p:attrNameLst>
                                          <p:attrName>ppt_x</p:attrName>
                                        </p:attrNameLst>
                                      </p:cBhvr>
                                      <p:tavLst>
                                        <p:tav tm="0">
                                          <p:val>
                                            <p:strVal val="#ppt_x"/>
                                          </p:val>
                                        </p:tav>
                                        <p:tav tm="100000">
                                          <p:val>
                                            <p:strVal val="#ppt_x"/>
                                          </p:val>
                                        </p:tav>
                                      </p:tavLst>
                                    </p:anim>
                                    <p:anim calcmode="lin" valueType="num">
                                      <p:cBhvr additive="base">
                                        <p:cTn id="43" dur="500" fill="hold"/>
                                        <p:tgtEl>
                                          <p:spTgt spid="82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8204" grpId="0" animBg="1" autoUpdateAnimBg="0"/>
      <p:bldP spid="8205" grpId="0" animBg="1" autoUpdateAnimBg="0"/>
      <p:bldP spid="8206" grpId="0" animBg="1" autoUpdateAnimBg="0"/>
      <p:bldP spid="8209" grpId="0" animBg="1" autoUpdateAnimBg="0"/>
      <p:bldP spid="8210" grpId="0" animBg="1" autoUpdateAnimBg="0"/>
      <p:bldP spid="821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1116014" y="1701800"/>
            <a:ext cx="69119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dirty="0">
                <a:latin typeface="Times New Roman" panose="02020603050405020304" pitchFamily="18" charset="0"/>
              </a:rPr>
              <a:t>      根据平行四边形的性质思考</a:t>
            </a:r>
            <a:r>
              <a:rPr lang="zh-CN" altLang="en-US" dirty="0"/>
              <a:t>：</a:t>
            </a:r>
            <a:r>
              <a:rPr lang="zh-CN" altLang="en-US" sz="3600" dirty="0">
                <a:latin typeface="Times New Roman" panose="02020603050405020304" pitchFamily="18" charset="0"/>
              </a:rPr>
              <a:t>对边相等或对角相等或对角线互相平分的四边形是不是平行四边形呢？</a:t>
            </a:r>
          </a:p>
        </p:txBody>
      </p:sp>
    </p:spTree>
  </p:cSld>
  <p:clrMapOvr>
    <a:masterClrMapping/>
  </p:clrMapOvr>
  <p:transition spd="med">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971551" y="2205568"/>
            <a:ext cx="6729413"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Bef>
                <a:spcPct val="50000"/>
              </a:spcBef>
            </a:pPr>
            <a:r>
              <a:rPr lang="zh-CN" altLang="en-US" sz="2400" dirty="0">
                <a:latin typeface="Times New Roman" panose="02020603050405020304" pitchFamily="18" charset="0"/>
              </a:rPr>
              <a:t>      如图将两长两短的四根细木条用小钉绞合在一起，做成一个四边形，使等长的木条成为对边．转动这个四边形，使它形状改变，在图形变化的过程中，它一直是一个平行四边形吗？</a:t>
            </a:r>
          </a:p>
        </p:txBody>
      </p:sp>
      <p:pic>
        <p:nvPicPr>
          <p:cNvPr id="10243" name="Picture 3" descr="pic_219080"/>
          <p:cNvPicPr>
            <a:picLocks noChangeAspect="1" noChangeArrowheads="1"/>
          </p:cNvPicPr>
          <p:nvPr/>
        </p:nvPicPr>
        <p:blipFill>
          <a:blip r:embed="rId2" cstate="email"/>
          <a:srcRect/>
          <a:stretch>
            <a:fillRect/>
          </a:stretch>
        </p:blipFill>
        <p:spPr bwMode="auto">
          <a:xfrm>
            <a:off x="5508625" y="4508501"/>
            <a:ext cx="2897188" cy="181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dirty="0"/>
              <a:t>通过探究可以发现</a:t>
            </a:r>
          </a:p>
        </p:txBody>
      </p:sp>
      <p:sp>
        <p:nvSpPr>
          <p:cNvPr id="11267" name="Rectangle 3"/>
          <p:cNvSpPr>
            <a:spLocks noGrp="1" noChangeArrowheads="1"/>
          </p:cNvSpPr>
          <p:nvPr>
            <p:ph idx="1"/>
          </p:nvPr>
        </p:nvSpPr>
        <p:spPr/>
        <p:txBody>
          <a:bodyPr/>
          <a:lstStyle/>
          <a:p>
            <a:pPr>
              <a:lnSpc>
                <a:spcPct val="100000"/>
              </a:lnSpc>
            </a:pPr>
            <a:r>
              <a:rPr lang="zh-CN" altLang="en-US" dirty="0"/>
              <a:t>木条在转动过程中，虽然形状发生了变化，但始终是平行四边形。</a:t>
            </a:r>
          </a:p>
          <a:p>
            <a:pPr>
              <a:lnSpc>
                <a:spcPct val="100000"/>
              </a:lnSpc>
            </a:pPr>
            <a:r>
              <a:rPr lang="zh-CN" altLang="en-US" dirty="0"/>
              <a:t>由此我们可以猜想：</a:t>
            </a:r>
          </a:p>
          <a:p>
            <a:pPr>
              <a:lnSpc>
                <a:spcPct val="100000"/>
              </a:lnSpc>
            </a:pPr>
            <a:r>
              <a:rPr lang="zh-CN" altLang="en-US" dirty="0">
                <a:solidFill>
                  <a:srgbClr val="FF0000"/>
                </a:solidFill>
              </a:rPr>
              <a:t>两组对边分别相等的</a:t>
            </a:r>
          </a:p>
          <a:p>
            <a:pPr>
              <a:lnSpc>
                <a:spcPct val="100000"/>
              </a:lnSpc>
            </a:pPr>
            <a:r>
              <a:rPr lang="zh-CN" altLang="en-US" dirty="0">
                <a:solidFill>
                  <a:srgbClr val="FF0000"/>
                </a:solidFill>
              </a:rPr>
              <a:t>四边形是平行四边形。</a:t>
            </a:r>
          </a:p>
          <a:p>
            <a:pPr>
              <a:lnSpc>
                <a:spcPct val="100000"/>
              </a:lnSpc>
            </a:pPr>
            <a:endParaRPr lang="zh-CN" altLang="en-US" dirty="0">
              <a:solidFill>
                <a:srgbClr val="FF0000"/>
              </a:solidFill>
            </a:endParaRPr>
          </a:p>
          <a:p>
            <a:pPr>
              <a:lnSpc>
                <a:spcPct val="100000"/>
              </a:lnSpc>
            </a:pPr>
            <a:r>
              <a:rPr lang="zh-CN" altLang="en-US" dirty="0">
                <a:solidFill>
                  <a:schemeClr val="hlink"/>
                </a:solidFill>
              </a:rPr>
              <a:t>你能通过几何证明验证你的猜想吗？</a:t>
            </a:r>
          </a:p>
        </p:txBody>
      </p:sp>
      <p:grpSp>
        <p:nvGrpSpPr>
          <p:cNvPr id="11268" name="Group 4"/>
          <p:cNvGrpSpPr/>
          <p:nvPr/>
        </p:nvGrpSpPr>
        <p:grpSpPr bwMode="auto">
          <a:xfrm>
            <a:off x="4922838" y="2133601"/>
            <a:ext cx="4221162" cy="2470151"/>
            <a:chOff x="0" y="0"/>
            <a:chExt cx="3657" cy="2193"/>
          </a:xfrm>
        </p:grpSpPr>
        <p:grpSp>
          <p:nvGrpSpPr>
            <p:cNvPr id="11269" name="Group 5"/>
            <p:cNvGrpSpPr/>
            <p:nvPr/>
          </p:nvGrpSpPr>
          <p:grpSpPr bwMode="auto">
            <a:xfrm>
              <a:off x="0" y="0"/>
              <a:ext cx="3657" cy="2193"/>
              <a:chOff x="0" y="0"/>
              <a:chExt cx="3657" cy="2193"/>
            </a:xfrm>
          </p:grpSpPr>
          <p:grpSp>
            <p:nvGrpSpPr>
              <p:cNvPr id="11270" name="Group 6"/>
              <p:cNvGrpSpPr/>
              <p:nvPr/>
            </p:nvGrpSpPr>
            <p:grpSpPr bwMode="auto">
              <a:xfrm>
                <a:off x="317" y="489"/>
                <a:ext cx="3136" cy="1225"/>
                <a:chOff x="0" y="0"/>
                <a:chExt cx="1805" cy="745"/>
              </a:xfrm>
            </p:grpSpPr>
            <p:sp>
              <p:nvSpPr>
                <p:cNvPr id="11271" name="Line 7"/>
                <p:cNvSpPr>
                  <a:spLocks noChangeShapeType="1"/>
                </p:cNvSpPr>
                <p:nvPr/>
              </p:nvSpPr>
              <p:spPr bwMode="auto">
                <a:xfrm>
                  <a:off x="0" y="744"/>
                  <a:ext cx="1342" cy="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2" name="Line 8"/>
                <p:cNvSpPr>
                  <a:spLocks noChangeShapeType="1"/>
                </p:cNvSpPr>
                <p:nvPr/>
              </p:nvSpPr>
              <p:spPr bwMode="auto">
                <a:xfrm flipV="1">
                  <a:off x="0" y="0"/>
                  <a:ext cx="462" cy="74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3" name="Line 9"/>
                <p:cNvSpPr>
                  <a:spLocks noChangeShapeType="1"/>
                </p:cNvSpPr>
                <p:nvPr/>
              </p:nvSpPr>
              <p:spPr bwMode="auto">
                <a:xfrm>
                  <a:off x="462" y="0"/>
                  <a:ext cx="1343" cy="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4" name="Line 10"/>
                <p:cNvSpPr>
                  <a:spLocks noChangeShapeType="1"/>
                </p:cNvSpPr>
                <p:nvPr/>
              </p:nvSpPr>
              <p:spPr bwMode="auto">
                <a:xfrm flipH="1">
                  <a:off x="1342" y="0"/>
                  <a:ext cx="463" cy="74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1275" name="Rectangle 11"/>
              <p:cNvSpPr>
                <a:spLocks noChangeArrowheads="1"/>
              </p:cNvSpPr>
              <p:nvPr/>
            </p:nvSpPr>
            <p:spPr bwMode="auto">
              <a:xfrm>
                <a:off x="0" y="1710"/>
                <a:ext cx="23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200">
                    <a:latin typeface="Times New Roman" panose="02020603050405020304" pitchFamily="18" charset="0"/>
                  </a:rPr>
                  <a:t>B</a:t>
                </a:r>
              </a:p>
            </p:txBody>
          </p:sp>
          <p:sp>
            <p:nvSpPr>
              <p:cNvPr id="11276" name="Rectangle 12"/>
              <p:cNvSpPr>
                <a:spLocks noChangeArrowheads="1"/>
              </p:cNvSpPr>
              <p:nvPr/>
            </p:nvSpPr>
            <p:spPr bwMode="auto">
              <a:xfrm>
                <a:off x="2467" y="1760"/>
                <a:ext cx="255"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200">
                    <a:latin typeface="Times New Roman" panose="02020603050405020304" pitchFamily="18" charset="0"/>
                  </a:rPr>
                  <a:t>C</a:t>
                </a:r>
              </a:p>
            </p:txBody>
          </p:sp>
          <p:sp>
            <p:nvSpPr>
              <p:cNvPr id="11277" name="Rectangle 13"/>
              <p:cNvSpPr>
                <a:spLocks noChangeArrowheads="1"/>
              </p:cNvSpPr>
              <p:nvPr/>
            </p:nvSpPr>
            <p:spPr bwMode="auto">
              <a:xfrm>
                <a:off x="817" y="35"/>
                <a:ext cx="257"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200">
                    <a:latin typeface="Times New Roman" panose="02020603050405020304" pitchFamily="18" charset="0"/>
                  </a:rPr>
                  <a:t>A</a:t>
                </a:r>
              </a:p>
            </p:txBody>
          </p:sp>
          <p:sp>
            <p:nvSpPr>
              <p:cNvPr id="11278" name="Rectangle 14"/>
              <p:cNvSpPr>
                <a:spLocks noChangeArrowheads="1"/>
              </p:cNvSpPr>
              <p:nvPr/>
            </p:nvSpPr>
            <p:spPr bwMode="auto">
              <a:xfrm>
                <a:off x="3402" y="0"/>
                <a:ext cx="255"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200">
                    <a:latin typeface="Times New Roman" panose="02020603050405020304" pitchFamily="18" charset="0"/>
                  </a:rPr>
                  <a:t>D</a:t>
                </a:r>
              </a:p>
            </p:txBody>
          </p:sp>
        </p:grpSp>
        <p:sp>
          <p:nvSpPr>
            <p:cNvPr id="11279" name="Line 15"/>
            <p:cNvSpPr>
              <a:spLocks noChangeShapeType="1"/>
            </p:cNvSpPr>
            <p:nvPr/>
          </p:nvSpPr>
          <p:spPr bwMode="auto">
            <a:xfrm flipV="1">
              <a:off x="363" y="534"/>
              <a:ext cx="3039" cy="113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0" name="Line 16"/>
            <p:cNvSpPr>
              <a:spLocks noChangeShapeType="1"/>
            </p:cNvSpPr>
            <p:nvPr/>
          </p:nvSpPr>
          <p:spPr bwMode="auto">
            <a:xfrm>
              <a:off x="1141" y="493"/>
              <a:ext cx="1497" cy="12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1281" name="Group 17"/>
          <p:cNvGrpSpPr/>
          <p:nvPr/>
        </p:nvGrpSpPr>
        <p:grpSpPr bwMode="auto">
          <a:xfrm>
            <a:off x="5435600" y="2493434"/>
            <a:ext cx="3238500" cy="1871133"/>
            <a:chOff x="0" y="0"/>
            <a:chExt cx="2040" cy="1180"/>
          </a:xfrm>
        </p:grpSpPr>
        <p:grpSp>
          <p:nvGrpSpPr>
            <p:cNvPr id="11282" name="Group 18"/>
            <p:cNvGrpSpPr/>
            <p:nvPr/>
          </p:nvGrpSpPr>
          <p:grpSpPr bwMode="auto">
            <a:xfrm>
              <a:off x="1088" y="0"/>
              <a:ext cx="98" cy="91"/>
              <a:chOff x="0" y="0"/>
              <a:chExt cx="98" cy="91"/>
            </a:xfrm>
          </p:grpSpPr>
          <p:sp>
            <p:nvSpPr>
              <p:cNvPr id="11283" name="Line 19"/>
              <p:cNvSpPr>
                <a:spLocks noChangeShapeType="1"/>
              </p:cNvSpPr>
              <p:nvPr/>
            </p:nvSpPr>
            <p:spPr bwMode="auto">
              <a:xfrm flipH="1">
                <a:off x="0" y="0"/>
                <a:ext cx="52" cy="91"/>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4" name="Line 20"/>
              <p:cNvSpPr>
                <a:spLocks noChangeShapeType="1"/>
              </p:cNvSpPr>
              <p:nvPr/>
            </p:nvSpPr>
            <p:spPr bwMode="auto">
              <a:xfrm flipH="1">
                <a:off x="46" y="0"/>
                <a:ext cx="52" cy="91"/>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1285" name="Line 21"/>
            <p:cNvSpPr>
              <a:spLocks noChangeShapeType="1"/>
            </p:cNvSpPr>
            <p:nvPr/>
          </p:nvSpPr>
          <p:spPr bwMode="auto">
            <a:xfrm>
              <a:off x="0" y="454"/>
              <a:ext cx="90" cy="91"/>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6" name="Line 22"/>
            <p:cNvSpPr>
              <a:spLocks noChangeShapeType="1"/>
            </p:cNvSpPr>
            <p:nvPr/>
          </p:nvSpPr>
          <p:spPr bwMode="auto">
            <a:xfrm>
              <a:off x="1950" y="499"/>
              <a:ext cx="90" cy="91"/>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1287" name="Group 23"/>
            <p:cNvGrpSpPr/>
            <p:nvPr/>
          </p:nvGrpSpPr>
          <p:grpSpPr bwMode="auto">
            <a:xfrm>
              <a:off x="589" y="1089"/>
              <a:ext cx="98" cy="91"/>
              <a:chOff x="0" y="0"/>
              <a:chExt cx="98" cy="91"/>
            </a:xfrm>
          </p:grpSpPr>
          <p:sp>
            <p:nvSpPr>
              <p:cNvPr id="11288" name="Line 24"/>
              <p:cNvSpPr>
                <a:spLocks noChangeShapeType="1"/>
              </p:cNvSpPr>
              <p:nvPr/>
            </p:nvSpPr>
            <p:spPr bwMode="auto">
              <a:xfrm flipH="1">
                <a:off x="0" y="0"/>
                <a:ext cx="52" cy="91"/>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9" name="Line 25"/>
              <p:cNvSpPr>
                <a:spLocks noChangeShapeType="1"/>
              </p:cNvSpPr>
              <p:nvPr/>
            </p:nvSpPr>
            <p:spPr bwMode="auto">
              <a:xfrm flipH="1">
                <a:off x="46" y="0"/>
                <a:ext cx="52" cy="91"/>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281"/>
                                        </p:tgtEl>
                                        <p:attrNameLst>
                                          <p:attrName>style.visibility</p:attrName>
                                        </p:attrNameLst>
                                      </p:cBhvr>
                                      <p:to>
                                        <p:strVal val="visible"/>
                                      </p:to>
                                    </p:set>
                                    <p:anim calcmode="lin" valueType="num">
                                      <p:cBhvr>
                                        <p:cTn id="7" dur="500" fill="hold"/>
                                        <p:tgtEl>
                                          <p:spTgt spid="11281"/>
                                        </p:tgtEl>
                                        <p:attrNameLst>
                                          <p:attrName>ppt_w</p:attrName>
                                        </p:attrNameLst>
                                      </p:cBhvr>
                                      <p:tavLst>
                                        <p:tav tm="0">
                                          <p:val>
                                            <p:fltVal val="0"/>
                                          </p:val>
                                        </p:tav>
                                        <p:tav tm="100000">
                                          <p:val>
                                            <p:strVal val="#ppt_w"/>
                                          </p:val>
                                        </p:tav>
                                      </p:tavLst>
                                    </p:anim>
                                    <p:anim calcmode="lin" valueType="num">
                                      <p:cBhvr>
                                        <p:cTn id="8" dur="500" fill="hold"/>
                                        <p:tgtEl>
                                          <p:spTgt spid="1128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11281"/>
                                        </p:tgtEl>
                                      </p:cBhvr>
                                    </p:animEffect>
                                    <p:animScale>
                                      <p:cBhvr>
                                        <p:cTn id="13" dur="250" autoRev="1" fill="hold"/>
                                        <p:tgtEl>
                                          <p:spTgt spid="1128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334433"/>
            <a:ext cx="838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dirty="0">
                <a:latin typeface="方正流行体简体" pitchFamily="1" charset="-122"/>
                <a:ea typeface="方正流行体简体" pitchFamily="1" charset="-122"/>
              </a:rPr>
              <a:t>已知：在四边形</a:t>
            </a:r>
            <a:r>
              <a:rPr lang="en-US" altLang="zh-CN" sz="3600" dirty="0">
                <a:latin typeface="方正流行体简体" pitchFamily="1" charset="-122"/>
                <a:ea typeface="方正流行体简体" pitchFamily="1" charset="-122"/>
              </a:rPr>
              <a:t>ABCD</a:t>
            </a:r>
            <a:r>
              <a:rPr lang="zh-CN" altLang="en-US" sz="3600" dirty="0">
                <a:latin typeface="方正流行体简体" pitchFamily="1" charset="-122"/>
                <a:ea typeface="方正流行体简体" pitchFamily="1" charset="-122"/>
              </a:rPr>
              <a:t>中</a:t>
            </a:r>
            <a:r>
              <a:rPr lang="en-US" altLang="zh-CN" sz="3600" dirty="0">
                <a:latin typeface="方正流行体简体" pitchFamily="1" charset="-122"/>
                <a:ea typeface="方正流行体简体" pitchFamily="1" charset="-122"/>
              </a:rPr>
              <a:t>,  AB=CD</a:t>
            </a:r>
            <a:r>
              <a:rPr lang="zh-CN" altLang="en-US" sz="3600" dirty="0">
                <a:latin typeface="方正流行体简体" pitchFamily="1" charset="-122"/>
                <a:ea typeface="方正流行体简体" pitchFamily="1" charset="-122"/>
              </a:rPr>
              <a:t>，</a:t>
            </a:r>
            <a:r>
              <a:rPr lang="en-US" altLang="zh-CN" sz="3600" dirty="0">
                <a:latin typeface="方正流行体简体" pitchFamily="1" charset="-122"/>
                <a:ea typeface="方正流行体简体" pitchFamily="1" charset="-122"/>
              </a:rPr>
              <a:t>AD=BC</a:t>
            </a:r>
          </a:p>
          <a:p>
            <a:r>
              <a:rPr lang="zh-CN" altLang="en-US" sz="3600" dirty="0">
                <a:latin typeface="方正流行体简体" pitchFamily="1" charset="-122"/>
                <a:ea typeface="方正流行体简体" pitchFamily="1" charset="-122"/>
              </a:rPr>
              <a:t>求证：四边形</a:t>
            </a:r>
            <a:r>
              <a:rPr lang="en-US" altLang="zh-CN" sz="3600" dirty="0">
                <a:latin typeface="方正流行体简体" pitchFamily="1" charset="-122"/>
                <a:ea typeface="方正流行体简体" pitchFamily="1" charset="-122"/>
              </a:rPr>
              <a:t>ABCD</a:t>
            </a:r>
            <a:r>
              <a:rPr lang="zh-CN" altLang="en-US" sz="3600" dirty="0">
                <a:latin typeface="方正流行体简体" pitchFamily="1" charset="-122"/>
                <a:ea typeface="方正流行体简体" pitchFamily="1" charset="-122"/>
              </a:rPr>
              <a:t>是平行四边形</a:t>
            </a:r>
          </a:p>
        </p:txBody>
      </p:sp>
      <p:grpSp>
        <p:nvGrpSpPr>
          <p:cNvPr id="12291" name="Group 3"/>
          <p:cNvGrpSpPr/>
          <p:nvPr/>
        </p:nvGrpSpPr>
        <p:grpSpPr bwMode="auto">
          <a:xfrm>
            <a:off x="5076825" y="1934634"/>
            <a:ext cx="3671888" cy="2028294"/>
            <a:chOff x="0" y="0"/>
            <a:chExt cx="2313" cy="1278"/>
          </a:xfrm>
        </p:grpSpPr>
        <p:sp>
          <p:nvSpPr>
            <p:cNvPr id="12292" name="Text Box 4"/>
            <p:cNvSpPr txBox="1">
              <a:spLocks noChangeArrowheads="1"/>
            </p:cNvSpPr>
            <p:nvPr/>
          </p:nvSpPr>
          <p:spPr bwMode="auto">
            <a:xfrm>
              <a:off x="0" y="987"/>
              <a:ext cx="3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B</a:t>
              </a:r>
            </a:p>
          </p:txBody>
        </p:sp>
        <p:sp>
          <p:nvSpPr>
            <p:cNvPr id="12293" name="Text Box 5"/>
            <p:cNvSpPr txBox="1">
              <a:spLocks noChangeArrowheads="1"/>
            </p:cNvSpPr>
            <p:nvPr/>
          </p:nvSpPr>
          <p:spPr bwMode="auto">
            <a:xfrm>
              <a:off x="2025" y="0"/>
              <a:ext cx="28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D</a:t>
              </a:r>
            </a:p>
          </p:txBody>
        </p:sp>
        <p:sp>
          <p:nvSpPr>
            <p:cNvPr id="12294" name="Text Box 6"/>
            <p:cNvSpPr txBox="1">
              <a:spLocks noChangeArrowheads="1"/>
            </p:cNvSpPr>
            <p:nvPr/>
          </p:nvSpPr>
          <p:spPr bwMode="auto">
            <a:xfrm>
              <a:off x="453" y="0"/>
              <a:ext cx="3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A</a:t>
              </a:r>
            </a:p>
          </p:txBody>
        </p:sp>
        <p:sp>
          <p:nvSpPr>
            <p:cNvPr id="12295" name="Text Box 7"/>
            <p:cNvSpPr txBox="1">
              <a:spLocks noChangeArrowheads="1"/>
            </p:cNvSpPr>
            <p:nvPr/>
          </p:nvSpPr>
          <p:spPr bwMode="auto">
            <a:xfrm>
              <a:off x="1542" y="987"/>
              <a:ext cx="31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C</a:t>
              </a:r>
            </a:p>
          </p:txBody>
        </p:sp>
        <p:sp>
          <p:nvSpPr>
            <p:cNvPr id="12296" name="AutoShape 8"/>
            <p:cNvSpPr>
              <a:spLocks noChangeArrowheads="1"/>
            </p:cNvSpPr>
            <p:nvPr/>
          </p:nvSpPr>
          <p:spPr bwMode="auto">
            <a:xfrm>
              <a:off x="210" y="240"/>
              <a:ext cx="1824" cy="816"/>
            </a:xfrm>
            <a:prstGeom prst="parallelogram">
              <a:avLst>
                <a:gd name="adj" fmla="val 55882"/>
              </a:avLst>
            </a:prstGeom>
            <a:noFill/>
            <a:ln w="381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pPr>
              <a:endParaRPr lang="zh-CN" altLang="en-US" sz="2800"/>
            </a:p>
          </p:txBody>
        </p:sp>
      </p:grpSp>
      <p:sp>
        <p:nvSpPr>
          <p:cNvPr id="12297" name="Line 9"/>
          <p:cNvSpPr>
            <a:spLocks noChangeShapeType="1"/>
          </p:cNvSpPr>
          <p:nvPr/>
        </p:nvSpPr>
        <p:spPr bwMode="auto">
          <a:xfrm>
            <a:off x="6096000" y="2315633"/>
            <a:ext cx="1524000" cy="1295400"/>
          </a:xfrm>
          <a:prstGeom prst="line">
            <a:avLst/>
          </a:prstGeom>
          <a:noFill/>
          <a:ln w="3810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8" name="Text Box 10"/>
          <p:cNvSpPr txBox="1">
            <a:spLocks noChangeArrowheads="1"/>
          </p:cNvSpPr>
          <p:nvPr/>
        </p:nvSpPr>
        <p:spPr bwMode="auto">
          <a:xfrm>
            <a:off x="7391400" y="3077633"/>
            <a:ext cx="60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2</a:t>
            </a:r>
          </a:p>
        </p:txBody>
      </p:sp>
      <p:sp>
        <p:nvSpPr>
          <p:cNvPr id="12299" name="Text Box 11"/>
          <p:cNvSpPr txBox="1">
            <a:spLocks noChangeArrowheads="1"/>
          </p:cNvSpPr>
          <p:nvPr/>
        </p:nvSpPr>
        <p:spPr bwMode="auto">
          <a:xfrm>
            <a:off x="6019800" y="2391833"/>
            <a:ext cx="60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1</a:t>
            </a:r>
          </a:p>
        </p:txBody>
      </p:sp>
      <p:sp>
        <p:nvSpPr>
          <p:cNvPr id="12300" name="Text Box 12"/>
          <p:cNvSpPr txBox="1">
            <a:spLocks noChangeArrowheads="1"/>
          </p:cNvSpPr>
          <p:nvPr/>
        </p:nvSpPr>
        <p:spPr bwMode="auto">
          <a:xfrm>
            <a:off x="7086600" y="3230033"/>
            <a:ext cx="60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3</a:t>
            </a:r>
          </a:p>
        </p:txBody>
      </p:sp>
      <p:sp>
        <p:nvSpPr>
          <p:cNvPr id="12301" name="Text Box 13"/>
          <p:cNvSpPr txBox="1">
            <a:spLocks noChangeArrowheads="1"/>
          </p:cNvSpPr>
          <p:nvPr/>
        </p:nvSpPr>
        <p:spPr bwMode="auto">
          <a:xfrm>
            <a:off x="6324600" y="2239433"/>
            <a:ext cx="60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000000"/>
                </a:solidFill>
                <a:latin typeface="Times New Roman" panose="02020603050405020304" pitchFamily="18" charset="0"/>
              </a:rPr>
              <a:t>4</a:t>
            </a:r>
          </a:p>
        </p:txBody>
      </p:sp>
      <p:sp>
        <p:nvSpPr>
          <p:cNvPr id="12302" name="Text Box 14"/>
          <p:cNvSpPr txBox="1">
            <a:spLocks noChangeArrowheads="1"/>
          </p:cNvSpPr>
          <p:nvPr/>
        </p:nvSpPr>
        <p:spPr bwMode="auto">
          <a:xfrm>
            <a:off x="252414" y="2061634"/>
            <a:ext cx="540067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zh-CN" altLang="en-US" sz="2800">
                <a:solidFill>
                  <a:srgbClr val="000000"/>
                </a:solidFill>
                <a:latin typeface="Times New Roman" panose="02020603050405020304" pitchFamily="18" charset="0"/>
              </a:rPr>
              <a:t>连结</a:t>
            </a:r>
            <a:r>
              <a:rPr lang="en-US" altLang="zh-CN" sz="2800">
                <a:solidFill>
                  <a:srgbClr val="000000"/>
                </a:solidFill>
                <a:latin typeface="Times New Roman" panose="02020603050405020304" pitchFamily="18" charset="0"/>
              </a:rPr>
              <a:t>AC</a:t>
            </a:r>
            <a:r>
              <a:rPr lang="zh-CN" altLang="en-US" sz="2800">
                <a:solidFill>
                  <a:srgbClr val="000000"/>
                </a:solidFill>
                <a:latin typeface="Times New Roman" panose="02020603050405020304" pitchFamily="18" charset="0"/>
              </a:rPr>
              <a:t>，在</a:t>
            </a:r>
            <a:r>
              <a:rPr lang="zh-CN" altLang="en-US" sz="2400">
                <a:solidFill>
                  <a:srgbClr val="000000"/>
                </a:solidFill>
                <a:latin typeface="Times New Roman" panose="02020603050405020304" pitchFamily="18" charset="0"/>
              </a:rPr>
              <a:t>△</a:t>
            </a:r>
            <a:r>
              <a:rPr lang="en-US" altLang="zh-CN" sz="2400">
                <a:solidFill>
                  <a:srgbClr val="000000"/>
                </a:solidFill>
                <a:latin typeface="Times New Roman" panose="02020603050405020304" pitchFamily="18" charset="0"/>
              </a:rPr>
              <a:t>ABC</a:t>
            </a:r>
            <a:r>
              <a:rPr lang="zh-CN" altLang="en-US" sz="2400">
                <a:solidFill>
                  <a:srgbClr val="000000"/>
                </a:solidFill>
                <a:latin typeface="Times New Roman" panose="02020603050405020304" pitchFamily="18" charset="0"/>
              </a:rPr>
              <a:t>和△</a:t>
            </a:r>
            <a:r>
              <a:rPr lang="en-US" altLang="zh-CN" sz="2400">
                <a:solidFill>
                  <a:srgbClr val="000000"/>
                </a:solidFill>
                <a:latin typeface="Times New Roman" panose="02020603050405020304" pitchFamily="18" charset="0"/>
              </a:rPr>
              <a:t>CDA</a:t>
            </a:r>
            <a:r>
              <a:rPr lang="zh-CN" altLang="en-US" sz="2400">
                <a:solidFill>
                  <a:srgbClr val="000000"/>
                </a:solidFill>
                <a:latin typeface="Times New Roman" panose="02020603050405020304" pitchFamily="18" charset="0"/>
              </a:rPr>
              <a:t>中</a:t>
            </a:r>
          </a:p>
          <a:p>
            <a:pPr>
              <a:lnSpc>
                <a:spcPct val="125000"/>
              </a:lnSpc>
            </a:pPr>
            <a:endParaRPr lang="zh-CN" altLang="en-US" sz="2800">
              <a:solidFill>
                <a:srgbClr val="000000"/>
              </a:solidFill>
              <a:latin typeface="Times New Roman" panose="02020603050405020304" pitchFamily="18" charset="0"/>
            </a:endParaRPr>
          </a:p>
        </p:txBody>
      </p:sp>
      <p:sp>
        <p:nvSpPr>
          <p:cNvPr id="12303" name="Text Box 15"/>
          <p:cNvSpPr txBox="1">
            <a:spLocks noChangeArrowheads="1"/>
          </p:cNvSpPr>
          <p:nvPr/>
        </p:nvSpPr>
        <p:spPr bwMode="auto">
          <a:xfrm>
            <a:off x="228600" y="1553634"/>
            <a:ext cx="1600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a:solidFill>
                  <a:srgbClr val="FF3300"/>
                </a:solidFill>
                <a:latin typeface="Times New Roman" panose="02020603050405020304" pitchFamily="18" charset="0"/>
              </a:rPr>
              <a:t>证明：</a:t>
            </a:r>
          </a:p>
        </p:txBody>
      </p:sp>
      <p:sp>
        <p:nvSpPr>
          <p:cNvPr id="12304" name="Text Box 16"/>
          <p:cNvSpPr txBox="1">
            <a:spLocks noChangeArrowheads="1"/>
          </p:cNvSpPr>
          <p:nvPr/>
        </p:nvSpPr>
        <p:spPr bwMode="auto">
          <a:xfrm>
            <a:off x="228600" y="4220633"/>
            <a:ext cx="8915400"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zh-CN" altLang="en-US" sz="2800">
                <a:solidFill>
                  <a:srgbClr val="000000"/>
                </a:solidFill>
                <a:latin typeface="Times New Roman" panose="02020603050405020304" pitchFamily="18" charset="0"/>
              </a:rPr>
              <a:t>∴</a:t>
            </a:r>
            <a:r>
              <a:rPr lang="zh-CN" altLang="en-US" sz="3200">
                <a:solidFill>
                  <a:srgbClr val="000000"/>
                </a:solidFill>
                <a:latin typeface="Times New Roman" panose="02020603050405020304" pitchFamily="18" charset="0"/>
              </a:rPr>
              <a:t>∠</a:t>
            </a:r>
            <a:r>
              <a:rPr lang="en-US" altLang="zh-CN" sz="3200">
                <a:solidFill>
                  <a:srgbClr val="000000"/>
                </a:solidFill>
                <a:latin typeface="Times New Roman" panose="02020603050405020304" pitchFamily="18" charset="0"/>
              </a:rPr>
              <a:t>1=∠2</a:t>
            </a:r>
            <a:r>
              <a:rPr lang="zh-CN" altLang="en-US" sz="3200">
                <a:solidFill>
                  <a:srgbClr val="000000"/>
                </a:solidFill>
                <a:latin typeface="Times New Roman" panose="02020603050405020304" pitchFamily="18" charset="0"/>
              </a:rPr>
              <a:t>，∠</a:t>
            </a:r>
            <a:r>
              <a:rPr lang="en-US" altLang="zh-CN" sz="3200">
                <a:solidFill>
                  <a:srgbClr val="000000"/>
                </a:solidFill>
                <a:latin typeface="Times New Roman" panose="02020603050405020304" pitchFamily="18" charset="0"/>
              </a:rPr>
              <a:t>3=∠4</a:t>
            </a:r>
            <a:r>
              <a:rPr lang="zh-CN" altLang="en-US" sz="2800">
                <a:solidFill>
                  <a:srgbClr val="000000"/>
                </a:solidFill>
                <a:latin typeface="Times New Roman" panose="02020603050405020304" pitchFamily="18" charset="0"/>
              </a:rPr>
              <a:t>（全等三角形的对应角相等）</a:t>
            </a:r>
          </a:p>
          <a:p>
            <a:pPr>
              <a:lnSpc>
                <a:spcPct val="125000"/>
              </a:lnSpc>
            </a:pPr>
            <a:r>
              <a:rPr lang="zh-CN" altLang="en-US" sz="2800">
                <a:solidFill>
                  <a:srgbClr val="000000"/>
                </a:solidFill>
                <a:latin typeface="Times New Roman" panose="02020603050405020304" pitchFamily="18" charset="0"/>
              </a:rPr>
              <a:t>∴ </a:t>
            </a:r>
            <a:r>
              <a:rPr lang="en-US" altLang="zh-CN" sz="3200">
                <a:solidFill>
                  <a:srgbClr val="000000"/>
                </a:solidFill>
                <a:latin typeface="Times New Roman" panose="02020603050405020304" pitchFamily="18" charset="0"/>
                <a:ea typeface="方正舒体" panose="02010601030101010101" pitchFamily="2" charset="-122"/>
              </a:rPr>
              <a:t>AB∥CD</a:t>
            </a:r>
            <a:r>
              <a:rPr lang="zh-CN" altLang="en-US" sz="3200">
                <a:solidFill>
                  <a:srgbClr val="000000"/>
                </a:solidFill>
                <a:latin typeface="Times New Roman" panose="02020603050405020304" pitchFamily="18" charset="0"/>
                <a:ea typeface="方正舒体" panose="02010601030101010101" pitchFamily="2" charset="-122"/>
              </a:rPr>
              <a:t>，</a:t>
            </a:r>
            <a:r>
              <a:rPr lang="en-US" altLang="zh-CN" sz="3200">
                <a:solidFill>
                  <a:srgbClr val="000000"/>
                </a:solidFill>
                <a:latin typeface="Times New Roman" panose="02020603050405020304" pitchFamily="18" charset="0"/>
                <a:ea typeface="方正舒体" panose="02010601030101010101" pitchFamily="2" charset="-122"/>
              </a:rPr>
              <a:t>AD∥BC </a:t>
            </a:r>
            <a:r>
              <a:rPr lang="zh-CN" altLang="en-US" sz="2800">
                <a:solidFill>
                  <a:srgbClr val="000000"/>
                </a:solidFill>
                <a:latin typeface="Times New Roman" panose="02020603050405020304" pitchFamily="18" charset="0"/>
              </a:rPr>
              <a:t>（内错角相等，两直线平行）</a:t>
            </a:r>
          </a:p>
          <a:p>
            <a:pPr>
              <a:lnSpc>
                <a:spcPct val="125000"/>
              </a:lnSpc>
            </a:pPr>
            <a:r>
              <a:rPr lang="zh-CN" altLang="en-US" sz="2800">
                <a:solidFill>
                  <a:srgbClr val="000000"/>
                </a:solidFill>
                <a:latin typeface="Times New Roman" panose="02020603050405020304" pitchFamily="18" charset="0"/>
              </a:rPr>
              <a:t>∴四边形</a:t>
            </a:r>
            <a:r>
              <a:rPr lang="en-US" altLang="zh-CN" sz="2800">
                <a:solidFill>
                  <a:srgbClr val="000000"/>
                </a:solidFill>
                <a:latin typeface="Times New Roman" panose="02020603050405020304" pitchFamily="18" charset="0"/>
              </a:rPr>
              <a:t>ABCD</a:t>
            </a:r>
            <a:r>
              <a:rPr lang="zh-CN" altLang="en-US" sz="2800">
                <a:solidFill>
                  <a:srgbClr val="000000"/>
                </a:solidFill>
                <a:latin typeface="Times New Roman" panose="02020603050405020304" pitchFamily="18" charset="0"/>
              </a:rPr>
              <a:t>是平行四边形。（</a:t>
            </a:r>
            <a:r>
              <a:rPr lang="zh-CN" altLang="en-US" sz="2400">
                <a:solidFill>
                  <a:srgbClr val="000000"/>
                </a:solidFill>
                <a:latin typeface="Times New Roman" panose="02020603050405020304" pitchFamily="18" charset="0"/>
              </a:rPr>
              <a:t>平行四边形的定义）</a:t>
            </a:r>
          </a:p>
        </p:txBody>
      </p:sp>
      <p:grpSp>
        <p:nvGrpSpPr>
          <p:cNvPr id="12305" name="Group 17"/>
          <p:cNvGrpSpPr/>
          <p:nvPr/>
        </p:nvGrpSpPr>
        <p:grpSpPr bwMode="auto">
          <a:xfrm>
            <a:off x="539750" y="2709333"/>
            <a:ext cx="1329741" cy="1320800"/>
            <a:chOff x="0" y="0"/>
            <a:chExt cx="858" cy="831"/>
          </a:xfrm>
        </p:grpSpPr>
        <p:graphicFrame>
          <p:nvGraphicFramePr>
            <p:cNvPr id="12306" name="Object 18"/>
            <p:cNvGraphicFramePr>
              <a:graphicFrameLocks noChangeAspect="1"/>
            </p:cNvGraphicFramePr>
            <p:nvPr/>
          </p:nvGraphicFramePr>
          <p:xfrm>
            <a:off x="0" y="59"/>
            <a:ext cx="276" cy="772"/>
          </p:xfrm>
          <a:graphic>
            <a:graphicData uri="http://schemas.openxmlformats.org/presentationml/2006/ole">
              <mc:AlternateContent xmlns:mc="http://schemas.openxmlformats.org/markup-compatibility/2006">
                <mc:Choice xmlns:v="urn:schemas-microsoft-com:vml" Requires="v">
                  <p:oleObj spid="_x0000_s12320" r:id="rId4" imgW="127635" imgH="460375" progId="Equation.3">
                    <p:embed/>
                  </p:oleObj>
                </mc:Choice>
                <mc:Fallback>
                  <p:oleObj r:id="rId4" imgW="127635" imgH="460375"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9"/>
                          <a:ext cx="276" cy="77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7" name="Text Box 19"/>
            <p:cNvSpPr txBox="1">
              <a:spLocks noChangeArrowheads="1"/>
            </p:cNvSpPr>
            <p:nvPr/>
          </p:nvSpPr>
          <p:spPr bwMode="auto">
            <a:xfrm>
              <a:off x="196" y="0"/>
              <a:ext cx="619"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r>
                <a:rPr lang="zh-CN" altLang="en-US" sz="2400">
                  <a:latin typeface="宋体" panose="02010600030101010101" pitchFamily="2" charset="-122"/>
                </a:rPr>
                <a:t>AB</a:t>
              </a:r>
              <a:r>
                <a:rPr lang="en-US" altLang="zh-CN" sz="2400">
                  <a:latin typeface="宋体" panose="02010600030101010101" pitchFamily="2" charset="-122"/>
                </a:rPr>
                <a:t>=</a:t>
              </a:r>
              <a:r>
                <a:rPr lang="zh-CN" altLang="en-US" sz="2400">
                  <a:latin typeface="宋体" panose="02010600030101010101" pitchFamily="2" charset="-122"/>
                </a:rPr>
                <a:t>CD</a:t>
              </a:r>
            </a:p>
          </p:txBody>
        </p:sp>
        <p:sp>
          <p:nvSpPr>
            <p:cNvPr id="12308" name="Text Box 20"/>
            <p:cNvSpPr txBox="1">
              <a:spLocks noChangeArrowheads="1"/>
            </p:cNvSpPr>
            <p:nvPr/>
          </p:nvSpPr>
          <p:spPr bwMode="auto">
            <a:xfrm>
              <a:off x="239" y="456"/>
              <a:ext cx="619"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r>
                <a:rPr lang="zh-CN" altLang="en-US" sz="2400">
                  <a:latin typeface="宋体" panose="02010600030101010101" pitchFamily="2" charset="-122"/>
                </a:rPr>
                <a:t>AD</a:t>
              </a:r>
              <a:r>
                <a:rPr lang="en-US" altLang="zh-CN" sz="2400">
                  <a:latin typeface="宋体" panose="02010600030101010101" pitchFamily="2" charset="-122"/>
                </a:rPr>
                <a:t>=</a:t>
              </a:r>
              <a:r>
                <a:rPr lang="zh-CN" altLang="en-US" sz="2400">
                  <a:latin typeface="宋体" panose="02010600030101010101" pitchFamily="2" charset="-122"/>
                </a:rPr>
                <a:t>BC</a:t>
              </a:r>
            </a:p>
          </p:txBody>
        </p:sp>
        <p:sp>
          <p:nvSpPr>
            <p:cNvPr id="12309" name="Text Box 21"/>
            <p:cNvSpPr txBox="1">
              <a:spLocks noChangeArrowheads="1"/>
            </p:cNvSpPr>
            <p:nvPr/>
          </p:nvSpPr>
          <p:spPr bwMode="auto">
            <a:xfrm>
              <a:off x="169" y="192"/>
              <a:ext cx="619"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eaLnBrk="0" hangingPunct="0"/>
              <a:r>
                <a:rPr lang="en-US" altLang="zh-CN" sz="2400">
                  <a:latin typeface="宋体" panose="02010600030101010101" pitchFamily="2" charset="-122"/>
                </a:rPr>
                <a:t>A</a:t>
              </a:r>
              <a:r>
                <a:rPr lang="zh-CN" altLang="en-US" sz="2400">
                  <a:latin typeface="宋体" panose="02010600030101010101" pitchFamily="2" charset="-122"/>
                </a:rPr>
                <a:t>C</a:t>
              </a:r>
              <a:r>
                <a:rPr lang="en-US" altLang="zh-CN" sz="2400">
                  <a:latin typeface="宋体" panose="02010600030101010101" pitchFamily="2" charset="-122"/>
                </a:rPr>
                <a:t>=</a:t>
              </a:r>
              <a:r>
                <a:rPr lang="zh-CN" altLang="en-US" sz="2400">
                  <a:latin typeface="宋体" panose="02010600030101010101" pitchFamily="2" charset="-122"/>
                </a:rPr>
                <a:t>A</a:t>
              </a:r>
              <a:r>
                <a:rPr lang="en-US" altLang="zh-CN" sz="2400">
                  <a:latin typeface="宋体" panose="02010600030101010101" pitchFamily="2" charset="-122"/>
                </a:rPr>
                <a:t>C</a:t>
              </a:r>
            </a:p>
          </p:txBody>
        </p:sp>
      </p:grpSp>
      <p:sp>
        <p:nvSpPr>
          <p:cNvPr id="12310" name="Text Box 22"/>
          <p:cNvSpPr txBox="1">
            <a:spLocks noChangeArrowheads="1"/>
          </p:cNvSpPr>
          <p:nvPr/>
        </p:nvSpPr>
        <p:spPr bwMode="auto">
          <a:xfrm>
            <a:off x="323851" y="3932767"/>
            <a:ext cx="37560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a:solidFill>
                  <a:srgbClr val="000000"/>
                </a:solidFill>
                <a:latin typeface="Times New Roman" panose="02020603050405020304" pitchFamily="18" charset="0"/>
              </a:rPr>
              <a:t>∴△</a:t>
            </a:r>
            <a:r>
              <a:rPr lang="en-US" altLang="zh-CN" sz="2400">
                <a:solidFill>
                  <a:srgbClr val="000000"/>
                </a:solidFill>
                <a:latin typeface="Times New Roman" panose="02020603050405020304" pitchFamily="18" charset="0"/>
              </a:rPr>
              <a:t>ABC≌△CDA</a:t>
            </a:r>
            <a:r>
              <a:rPr lang="zh-CN" altLang="en-US" sz="2400">
                <a:solidFill>
                  <a:srgbClr val="000000"/>
                </a:solidFill>
                <a:latin typeface="Times New Roman" panose="02020603050405020304" pitchFamily="18" charset="0"/>
              </a:rPr>
              <a:t>（</a:t>
            </a:r>
            <a:r>
              <a:rPr lang="en-US" altLang="zh-CN" sz="2400">
                <a:solidFill>
                  <a:srgbClr val="000000"/>
                </a:solidFill>
                <a:latin typeface="Times New Roman" panose="02020603050405020304" pitchFamily="18" charset="0"/>
              </a:rPr>
              <a:t>SSS</a:t>
            </a:r>
            <a:r>
              <a:rPr lang="zh-CN" altLang="en-US" sz="2400">
                <a:solidFill>
                  <a:srgbClr val="000000"/>
                </a:solidFill>
                <a:latin typeface="Times New Roman" panose="02020603050405020304" pitchFamily="18" charset="0"/>
              </a:rPr>
              <a:t>）</a:t>
            </a:r>
          </a:p>
        </p:txBody>
      </p:sp>
      <p:sp>
        <p:nvSpPr>
          <p:cNvPr id="12311" name="Text Box 23"/>
          <p:cNvSpPr txBox="1">
            <a:spLocks noChangeArrowheads="1"/>
          </p:cNvSpPr>
          <p:nvPr/>
        </p:nvSpPr>
        <p:spPr bwMode="auto">
          <a:xfrm>
            <a:off x="1763713" y="2781301"/>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（已知）</a:t>
            </a:r>
          </a:p>
        </p:txBody>
      </p:sp>
      <p:sp>
        <p:nvSpPr>
          <p:cNvPr id="12312" name="Text Box 24"/>
          <p:cNvSpPr txBox="1">
            <a:spLocks noChangeArrowheads="1"/>
          </p:cNvSpPr>
          <p:nvPr/>
        </p:nvSpPr>
        <p:spPr bwMode="auto">
          <a:xfrm>
            <a:off x="1763713" y="3500967"/>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（已知）</a:t>
            </a:r>
          </a:p>
        </p:txBody>
      </p:sp>
      <p:sp>
        <p:nvSpPr>
          <p:cNvPr id="12313" name="Text Box 25"/>
          <p:cNvSpPr txBox="1">
            <a:spLocks noChangeArrowheads="1"/>
          </p:cNvSpPr>
          <p:nvPr/>
        </p:nvSpPr>
        <p:spPr bwMode="auto">
          <a:xfrm>
            <a:off x="1619251" y="3069167"/>
            <a:ext cx="18002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（公共边相等）</a:t>
            </a:r>
          </a:p>
        </p:txBody>
      </p:sp>
      <p:sp>
        <p:nvSpPr>
          <p:cNvPr id="12314" name="AutoShape 26"/>
          <p:cNvSpPr/>
          <p:nvPr/>
        </p:nvSpPr>
        <p:spPr bwMode="auto">
          <a:xfrm>
            <a:off x="143868" y="2950633"/>
            <a:ext cx="1296591" cy="863600"/>
          </a:xfrm>
          <a:prstGeom prst="leftBrace">
            <a:avLst>
              <a:gd name="adj1" fmla="val 25000"/>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endParaRPr lang="zh-CN" altLang="en-US"/>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7"/>
                                        </p:tgtEl>
                                        <p:attrNameLst>
                                          <p:attrName>style.visibility</p:attrName>
                                        </p:attrNameLst>
                                      </p:cBhvr>
                                      <p:to>
                                        <p:strVal val="visible"/>
                                      </p:to>
                                    </p:set>
                                    <p:animEffect transition="in" filter="wipe(up)">
                                      <p:cBhvr>
                                        <p:cTn id="7" dur="500"/>
                                        <p:tgtEl>
                                          <p:spTgt spid="122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301"/>
                                        </p:tgtEl>
                                        <p:attrNameLst>
                                          <p:attrName>style.visibility</p:attrName>
                                        </p:attrNameLst>
                                      </p:cBhvr>
                                      <p:to>
                                        <p:strVal val="visible"/>
                                      </p:to>
                                    </p:set>
                                    <p:animEffect transition="in" filter="blinds(horizontal)">
                                      <p:cBhvr>
                                        <p:cTn id="12" dur="500"/>
                                        <p:tgtEl>
                                          <p:spTgt spid="1230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299"/>
                                        </p:tgtEl>
                                        <p:attrNameLst>
                                          <p:attrName>style.visibility</p:attrName>
                                        </p:attrNameLst>
                                      </p:cBhvr>
                                      <p:to>
                                        <p:strVal val="visible"/>
                                      </p:to>
                                    </p:set>
                                    <p:animEffect transition="in" filter="blinds(horizontal)">
                                      <p:cBhvr>
                                        <p:cTn id="15" dur="500"/>
                                        <p:tgtEl>
                                          <p:spTgt spid="1229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300"/>
                                        </p:tgtEl>
                                        <p:attrNameLst>
                                          <p:attrName>style.visibility</p:attrName>
                                        </p:attrNameLst>
                                      </p:cBhvr>
                                      <p:to>
                                        <p:strVal val="visible"/>
                                      </p:to>
                                    </p:set>
                                    <p:animEffect transition="in" filter="blinds(horizontal)">
                                      <p:cBhvr>
                                        <p:cTn id="18" dur="500"/>
                                        <p:tgtEl>
                                          <p:spTgt spid="1230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2298"/>
                                        </p:tgtEl>
                                        <p:attrNameLst>
                                          <p:attrName>style.visibility</p:attrName>
                                        </p:attrNameLst>
                                      </p:cBhvr>
                                      <p:to>
                                        <p:strVal val="visible"/>
                                      </p:to>
                                    </p:set>
                                    <p:animEffect transition="in" filter="blinds(horizontal)">
                                      <p:cBhvr>
                                        <p:cTn id="21" dur="500"/>
                                        <p:tgtEl>
                                          <p:spTgt spid="12298"/>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2302"/>
                                        </p:tgtEl>
                                        <p:attrNameLst>
                                          <p:attrName>style.visibility</p:attrName>
                                        </p:attrNameLst>
                                      </p:cBhvr>
                                      <p:to>
                                        <p:strVal val="visible"/>
                                      </p:to>
                                    </p:set>
                                    <p:animEffect transition="in" filter="strips(downRight)">
                                      <p:cBhvr>
                                        <p:cTn id="26" dur="500"/>
                                        <p:tgtEl>
                                          <p:spTgt spid="12302"/>
                                        </p:tgtEl>
                                      </p:cBhvr>
                                    </p:animEffect>
                                  </p:childTnLst>
                                  <p:subTnLst>
                                    <p:audio>
                                      <p:cMediaNode>
                                        <p:cTn display="0" masterRel="sameClick">
                                          <p:stCondLst>
                                            <p:cond evt="begin" delay="0">
                                              <p:tn val="24"/>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12305"/>
                                        </p:tgtEl>
                                        <p:attrNameLst>
                                          <p:attrName>style.visibility</p:attrName>
                                        </p:attrNameLst>
                                      </p:cBhvr>
                                      <p:to>
                                        <p:strVal val="visible"/>
                                      </p:to>
                                    </p:set>
                                    <p:anim calcmode="lin" valueType="num">
                                      <p:cBhvr>
                                        <p:cTn id="31" dur="1000" fill="hold"/>
                                        <p:tgtEl>
                                          <p:spTgt spid="12305"/>
                                        </p:tgtEl>
                                        <p:attrNameLst>
                                          <p:attrName>ppt_x</p:attrName>
                                        </p:attrNameLst>
                                      </p:cBhvr>
                                      <p:tavLst>
                                        <p:tav tm="0">
                                          <p:val>
                                            <p:strVal val="#ppt_x-.2"/>
                                          </p:val>
                                        </p:tav>
                                        <p:tav tm="100000">
                                          <p:val>
                                            <p:strVal val="#ppt_x"/>
                                          </p:val>
                                        </p:tav>
                                      </p:tavLst>
                                    </p:anim>
                                    <p:anim calcmode="lin" valueType="num">
                                      <p:cBhvr>
                                        <p:cTn id="32" dur="1000" fill="hold"/>
                                        <p:tgtEl>
                                          <p:spTgt spid="12305"/>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230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2311"/>
                                        </p:tgtEl>
                                        <p:attrNameLst>
                                          <p:attrName>style.visibility</p:attrName>
                                        </p:attrNameLst>
                                      </p:cBhvr>
                                      <p:to>
                                        <p:strVal val="visible"/>
                                      </p:to>
                                    </p:set>
                                    <p:animEffect transition="in" filter="blinds(horizontal)">
                                      <p:cBhvr>
                                        <p:cTn id="38" dur="500"/>
                                        <p:tgtEl>
                                          <p:spTgt spid="1231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2313"/>
                                        </p:tgtEl>
                                        <p:attrNameLst>
                                          <p:attrName>style.visibility</p:attrName>
                                        </p:attrNameLst>
                                      </p:cBhvr>
                                      <p:to>
                                        <p:strVal val="visible"/>
                                      </p:to>
                                    </p:set>
                                    <p:animEffect transition="in" filter="blinds(horizontal)">
                                      <p:cBhvr>
                                        <p:cTn id="43" dur="500"/>
                                        <p:tgtEl>
                                          <p:spTgt spid="12313"/>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2312"/>
                                        </p:tgtEl>
                                        <p:attrNameLst>
                                          <p:attrName>style.visibility</p:attrName>
                                        </p:attrNameLst>
                                      </p:cBhvr>
                                      <p:to>
                                        <p:strVal val="visible"/>
                                      </p:to>
                                    </p:set>
                                    <p:animEffect transition="in" filter="blinds(horizontal)">
                                      <p:cBhvr>
                                        <p:cTn id="48" dur="500"/>
                                        <p:tgtEl>
                                          <p:spTgt spid="12312"/>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2310"/>
                                        </p:tgtEl>
                                        <p:attrNameLst>
                                          <p:attrName>style.visibility</p:attrName>
                                        </p:attrNameLst>
                                      </p:cBhvr>
                                      <p:to>
                                        <p:strVal val="visible"/>
                                      </p:to>
                                    </p:set>
                                    <p:animEffect transition="in" filter="blinds(horizontal)">
                                      <p:cBhvr>
                                        <p:cTn id="53" dur="500"/>
                                        <p:tgtEl>
                                          <p:spTgt spid="12310"/>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6" fill="hold" grpId="0" nodeType="clickEffect">
                                  <p:stCondLst>
                                    <p:cond delay="0"/>
                                  </p:stCondLst>
                                  <p:childTnLst>
                                    <p:set>
                                      <p:cBhvr>
                                        <p:cTn id="57" dur="1" fill="hold">
                                          <p:stCondLst>
                                            <p:cond delay="0"/>
                                          </p:stCondLst>
                                        </p:cTn>
                                        <p:tgtEl>
                                          <p:spTgt spid="12304"/>
                                        </p:tgtEl>
                                        <p:attrNameLst>
                                          <p:attrName>style.visibility</p:attrName>
                                        </p:attrNameLst>
                                      </p:cBhvr>
                                      <p:to>
                                        <p:strVal val="visible"/>
                                      </p:to>
                                    </p:set>
                                    <p:animEffect transition="in" filter="strips(downRight)">
                                      <p:cBhvr>
                                        <p:cTn id="58" dur="500"/>
                                        <p:tgtEl>
                                          <p:spTgt spid="12304"/>
                                        </p:tgtEl>
                                      </p:cBhvr>
                                    </p:animEffect>
                                  </p:childTnLst>
                                  <p:subTnLst>
                                    <p:audio>
                                      <p:cMediaNode>
                                        <p:cTn display="0" masterRel="sameClick">
                                          <p:stCondLst>
                                            <p:cond evt="begin" delay="0">
                                              <p:tn val="56"/>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nimBg="1"/>
      <p:bldP spid="12298" grpId="0" autoUpdateAnimBg="0"/>
      <p:bldP spid="12299" grpId="0" autoUpdateAnimBg="0"/>
      <p:bldP spid="12300" grpId="0" autoUpdateAnimBg="0"/>
      <p:bldP spid="12301" grpId="0" autoUpdateAnimBg="0"/>
      <p:bldP spid="12302" grpId="0" autoUpdateAnimBg="0"/>
      <p:bldP spid="12304" grpId="0" autoUpdateAnimBg="0"/>
      <p:bldP spid="12310" grpId="0" bldLvl="0" autoUpdateAnimBg="0"/>
      <p:bldP spid="12311" grpId="0" bldLvl="0" autoUpdateAnimBg="0"/>
      <p:bldP spid="12312" grpId="0" bldLvl="0" autoUpdateAnimBg="0"/>
      <p:bldP spid="12313"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404664"/>
            <a:ext cx="8229600" cy="1143000"/>
          </a:xfrm>
        </p:spPr>
        <p:txBody>
          <a:bodyPr/>
          <a:lstStyle/>
          <a:p>
            <a:r>
              <a:rPr lang="zh-CN" altLang="en-US" sz="2400" b="1" dirty="0"/>
              <a:t>通过证明验证了猜想的正确性，因此我们得到</a:t>
            </a:r>
            <a:r>
              <a:rPr lang="zh-CN" altLang="en-US" b="1" dirty="0"/>
              <a:t>平行四边形的判定定理</a:t>
            </a:r>
            <a:r>
              <a:rPr lang="en-US" altLang="zh-CN" b="1" dirty="0"/>
              <a:t>1</a:t>
            </a:r>
            <a:r>
              <a:rPr lang="zh-CN" altLang="en-US" b="1" dirty="0" smtClean="0"/>
              <a:t>：</a:t>
            </a:r>
            <a:endParaRPr lang="zh-CN" altLang="en-US" b="1" dirty="0"/>
          </a:p>
        </p:txBody>
      </p:sp>
      <p:sp>
        <p:nvSpPr>
          <p:cNvPr id="13315" name="Rectangle 3"/>
          <p:cNvSpPr>
            <a:spLocks noGrp="1" noChangeArrowheads="1"/>
          </p:cNvSpPr>
          <p:nvPr>
            <p:ph type="body" idx="1"/>
          </p:nvPr>
        </p:nvSpPr>
        <p:spPr>
          <a:xfrm>
            <a:off x="457200" y="1600201"/>
            <a:ext cx="8229600" cy="774700"/>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solidFill>
                  <a:srgbClr val="FF0000"/>
                </a:solidFill>
              </a:rPr>
              <a:t>两组对边分别相等的四边形是平行四边形。</a:t>
            </a:r>
          </a:p>
          <a:p>
            <a:endParaRPr lang="zh-CN" altLang="en-US" b="1" dirty="0">
              <a:solidFill>
                <a:srgbClr val="FF0000"/>
              </a:solidFill>
            </a:endParaRPr>
          </a:p>
        </p:txBody>
      </p:sp>
      <p:sp>
        <p:nvSpPr>
          <p:cNvPr id="13316" name="Text Box 4"/>
          <p:cNvSpPr txBox="1">
            <a:spLocks noChangeArrowheads="1"/>
          </p:cNvSpPr>
          <p:nvPr/>
        </p:nvSpPr>
        <p:spPr bwMode="auto">
          <a:xfrm>
            <a:off x="-95250" y="2758018"/>
            <a:ext cx="855345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dirty="0">
                <a:solidFill>
                  <a:srgbClr val="0000FF"/>
                </a:solidFill>
                <a:latin typeface="Times New Roman" panose="02020603050405020304" pitchFamily="18" charset="0"/>
                <a:ea typeface="黑体" panose="02010609060101010101" pitchFamily="49" charset="-122"/>
              </a:rPr>
              <a:t>        数学语言表示</a:t>
            </a:r>
            <a:r>
              <a:rPr lang="zh-CN" altLang="en-US" dirty="0"/>
              <a:t>：</a:t>
            </a:r>
          </a:p>
          <a:p>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AB</a:t>
            </a:r>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CD</a:t>
            </a:r>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AD</a:t>
            </a:r>
            <a:r>
              <a:rPr lang="zh-CN" altLang="en-US" sz="3200" dirty="0">
                <a:latin typeface="Times New Roman" panose="02020603050405020304" pitchFamily="18" charset="0"/>
                <a:ea typeface="黑体" panose="02010609060101010101" pitchFamily="49" charset="-122"/>
              </a:rPr>
              <a:t>＝</a:t>
            </a:r>
            <a:r>
              <a:rPr lang="en-US" altLang="zh-CN" sz="3200" dirty="0">
                <a:latin typeface="Times New Roman" panose="02020603050405020304" pitchFamily="18" charset="0"/>
                <a:ea typeface="黑体" panose="02010609060101010101" pitchFamily="49" charset="-122"/>
              </a:rPr>
              <a:t>BC</a:t>
            </a:r>
            <a:r>
              <a:rPr lang="zh-CN" altLang="en-US" sz="3200" dirty="0">
                <a:latin typeface="Times New Roman" panose="02020603050405020304" pitchFamily="18" charset="0"/>
                <a:ea typeface="黑体" panose="02010609060101010101" pitchFamily="49" charset="-122"/>
              </a:rPr>
              <a:t>（</a:t>
            </a:r>
            <a:r>
              <a:rPr lang="zh-CN" altLang="en-US" sz="3200" dirty="0">
                <a:solidFill>
                  <a:srgbClr val="FF0000"/>
                </a:solidFill>
                <a:latin typeface="Times New Roman" panose="02020603050405020304" pitchFamily="18" charset="0"/>
                <a:ea typeface="黑体" panose="02010609060101010101" pitchFamily="49" charset="-122"/>
              </a:rPr>
              <a:t>已知</a:t>
            </a:r>
            <a:r>
              <a:rPr lang="zh-CN" altLang="en-US" sz="3200" dirty="0">
                <a:latin typeface="Times New Roman" panose="02020603050405020304" pitchFamily="18" charset="0"/>
                <a:ea typeface="黑体" panose="02010609060101010101" pitchFamily="49" charset="-122"/>
              </a:rPr>
              <a:t>）</a:t>
            </a:r>
          </a:p>
          <a:p>
            <a:r>
              <a:rPr lang="zh-CN" altLang="en-US" sz="3200" dirty="0">
                <a:latin typeface="Times New Roman" panose="02020603050405020304" pitchFamily="18" charset="0"/>
                <a:ea typeface="黑体" panose="02010609060101010101" pitchFamily="49" charset="-122"/>
              </a:rPr>
              <a:t> ∴四边形</a:t>
            </a:r>
            <a:r>
              <a:rPr lang="en-US" altLang="zh-CN" sz="3200" dirty="0">
                <a:latin typeface="Times New Roman" panose="02020603050405020304" pitchFamily="18" charset="0"/>
                <a:ea typeface="黑体" panose="02010609060101010101" pitchFamily="49" charset="-122"/>
              </a:rPr>
              <a:t>ABCD</a:t>
            </a:r>
            <a:r>
              <a:rPr lang="zh-CN" altLang="en-US" sz="3200" dirty="0">
                <a:latin typeface="Times New Roman" panose="02020603050405020304" pitchFamily="18" charset="0"/>
                <a:ea typeface="黑体" panose="02010609060101010101" pitchFamily="49" charset="-122"/>
              </a:rPr>
              <a:t>是平行四边形</a:t>
            </a:r>
          </a:p>
          <a:p>
            <a:r>
              <a:rPr lang="zh-CN" altLang="en-US" sz="3200" dirty="0">
                <a:latin typeface="Times New Roman" panose="02020603050405020304" pitchFamily="18" charset="0"/>
                <a:ea typeface="黑体" panose="02010609060101010101" pitchFamily="49" charset="-122"/>
              </a:rPr>
              <a:t>（</a:t>
            </a:r>
            <a:r>
              <a:rPr lang="zh-CN" altLang="en-US" sz="3200" dirty="0">
                <a:solidFill>
                  <a:srgbClr val="FF0000"/>
                </a:solidFill>
                <a:latin typeface="Times New Roman" panose="02020603050405020304" pitchFamily="18" charset="0"/>
                <a:ea typeface="黑体" panose="02010609060101010101" pitchFamily="49" charset="-122"/>
              </a:rPr>
              <a:t>两组对边分别相等的四边形是平行四边形</a:t>
            </a:r>
            <a:r>
              <a:rPr lang="zh-CN" altLang="en-US" sz="3200" dirty="0">
                <a:latin typeface="Times New Roman" panose="02020603050405020304" pitchFamily="18" charset="0"/>
                <a:ea typeface="黑体" panose="02010609060101010101" pitchFamily="49" charset="-122"/>
              </a:rPr>
              <a:t>） </a:t>
            </a:r>
          </a:p>
        </p:txBody>
      </p:sp>
      <p:grpSp>
        <p:nvGrpSpPr>
          <p:cNvPr id="13317" name="Group 5"/>
          <p:cNvGrpSpPr/>
          <p:nvPr/>
        </p:nvGrpSpPr>
        <p:grpSpPr bwMode="auto">
          <a:xfrm>
            <a:off x="5003801" y="2637367"/>
            <a:ext cx="3586163" cy="1989667"/>
            <a:chOff x="0" y="0"/>
            <a:chExt cx="2259" cy="1254"/>
          </a:xfrm>
        </p:grpSpPr>
        <p:sp>
          <p:nvSpPr>
            <p:cNvPr id="13318" name="AutoShape 6"/>
            <p:cNvSpPr>
              <a:spLocks noChangeArrowheads="1"/>
            </p:cNvSpPr>
            <p:nvPr/>
          </p:nvSpPr>
          <p:spPr bwMode="auto">
            <a:xfrm>
              <a:off x="245" y="236"/>
              <a:ext cx="1728" cy="816"/>
            </a:xfrm>
            <a:prstGeom prst="parallelogram">
              <a:avLst>
                <a:gd name="adj" fmla="val 52941"/>
              </a:avLst>
            </a:prstGeom>
            <a:noFill/>
            <a:ln w="38100">
              <a:solidFill>
                <a:schemeClr val="tx1"/>
              </a:solidFill>
              <a:miter lim="800000"/>
            </a:ln>
            <a:effectLst/>
            <a:extLst>
              <a:ext uri="{909E8E84-426E-40DD-AFC4-6F175D3DCCD1}">
                <a14:hiddenFill xmlns:a14="http://schemas.microsoft.com/office/drawing/2010/main">
                  <a:solidFill>
                    <a:srgbClr val="FF33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9" name="Text Box 7"/>
            <p:cNvSpPr txBox="1">
              <a:spLocks noChangeArrowheads="1"/>
            </p:cNvSpPr>
            <p:nvPr/>
          </p:nvSpPr>
          <p:spPr bwMode="auto">
            <a:xfrm>
              <a:off x="389" y="0"/>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latin typeface="Times New Roman" panose="02020603050405020304" pitchFamily="18" charset="0"/>
                  <a:ea typeface="黑体" panose="02010609060101010101" pitchFamily="49" charset="-122"/>
                </a:rPr>
                <a:t>A</a:t>
              </a:r>
            </a:p>
          </p:txBody>
        </p:sp>
        <p:sp>
          <p:nvSpPr>
            <p:cNvPr id="13320" name="Text Box 8"/>
            <p:cNvSpPr txBox="1">
              <a:spLocks noChangeArrowheads="1"/>
            </p:cNvSpPr>
            <p:nvPr/>
          </p:nvSpPr>
          <p:spPr bwMode="auto">
            <a:xfrm>
              <a:off x="0" y="927"/>
              <a:ext cx="26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latin typeface="Times New Roman" panose="02020603050405020304" pitchFamily="18" charset="0"/>
                  <a:ea typeface="黑体" panose="02010609060101010101" pitchFamily="49" charset="-122"/>
                </a:rPr>
                <a:t>B</a:t>
              </a:r>
            </a:p>
          </p:txBody>
        </p:sp>
        <p:sp>
          <p:nvSpPr>
            <p:cNvPr id="13321" name="Text Box 9"/>
            <p:cNvSpPr txBox="1">
              <a:spLocks noChangeArrowheads="1"/>
            </p:cNvSpPr>
            <p:nvPr/>
          </p:nvSpPr>
          <p:spPr bwMode="auto">
            <a:xfrm>
              <a:off x="1536" y="907"/>
              <a:ext cx="29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a:latin typeface="Times New Roman" panose="02020603050405020304" pitchFamily="18" charset="0"/>
                  <a:ea typeface="黑体" panose="02010609060101010101" pitchFamily="49" charset="-122"/>
                </a:rPr>
                <a:t>C</a:t>
              </a:r>
            </a:p>
          </p:txBody>
        </p:sp>
        <p:sp>
          <p:nvSpPr>
            <p:cNvPr id="13322" name="Text Box 10"/>
            <p:cNvSpPr txBox="1">
              <a:spLocks noChangeArrowheads="1"/>
            </p:cNvSpPr>
            <p:nvPr/>
          </p:nvSpPr>
          <p:spPr bwMode="auto">
            <a:xfrm>
              <a:off x="1981" y="0"/>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latin typeface="Times New Roman" panose="02020603050405020304" pitchFamily="18" charset="0"/>
                  <a:ea typeface="黑体" panose="02010609060101010101" pitchFamily="49" charset="-122"/>
                </a:rPr>
                <a:t>D</a:t>
              </a:r>
            </a:p>
          </p:txBody>
        </p:sp>
      </p:gr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linds(horizontal)">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blinds(horizontal)">
                                      <p:cBhvr>
                                        <p:cTn id="12" dur="500"/>
                                        <p:tgtEl>
                                          <p:spTgt spid="133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7"/>
                                        </p:tgtEl>
                                        <p:attrNameLst>
                                          <p:attrName>style.visibility</p:attrName>
                                        </p:attrNameLst>
                                      </p:cBhvr>
                                      <p:to>
                                        <p:strVal val="visible"/>
                                      </p:to>
                                    </p:set>
                                    <p:animEffect transition="in" filter="blinds(horizontal)">
                                      <p:cBhvr>
                                        <p:cTn id="17"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p:txBody>
          <a:bodyPr/>
          <a:lstStyle/>
          <a:p>
            <a:r>
              <a:rPr lang="zh-CN" altLang="en-US" dirty="0"/>
              <a:t>将两根细木条</a:t>
            </a:r>
            <a:r>
              <a:rPr lang="en-US" altLang="zh-CN" dirty="0"/>
              <a:t>AC</a:t>
            </a:r>
            <a:r>
              <a:rPr lang="zh-CN" altLang="en-US" dirty="0"/>
              <a:t>，</a:t>
            </a:r>
            <a:r>
              <a:rPr lang="en-US" altLang="zh-CN" dirty="0"/>
              <a:t>BD</a:t>
            </a:r>
            <a:r>
              <a:rPr lang="zh-CN" altLang="en-US" dirty="0"/>
              <a:t>的中点重叠，用小钉绞合在一起，用橡皮筋连接木条的顶点，做成一个四边形</a:t>
            </a:r>
            <a:r>
              <a:rPr lang="en-US" altLang="zh-CN" dirty="0"/>
              <a:t>ABCD</a:t>
            </a:r>
            <a:r>
              <a:rPr lang="zh-CN" altLang="en-US" dirty="0"/>
              <a:t>。转动两根木条，四边形</a:t>
            </a:r>
            <a:r>
              <a:rPr lang="en-US" altLang="zh-CN" dirty="0"/>
              <a:t>ABCD</a:t>
            </a:r>
            <a:r>
              <a:rPr lang="zh-CN" altLang="en-US" dirty="0"/>
              <a:t>一直是一个平行四边形吗？</a:t>
            </a:r>
          </a:p>
        </p:txBody>
      </p:sp>
      <p:pic>
        <p:nvPicPr>
          <p:cNvPr id="14339" name="Picture 3" descr="pic_219080"/>
          <p:cNvPicPr>
            <a:picLocks noGrp="1" noChangeAspect="1" noChangeArrowheads="1"/>
          </p:cNvPicPr>
          <p:nvPr>
            <p:ph type="title"/>
          </p:nvPr>
        </p:nvPicPr>
        <p:blipFill>
          <a:blip r:embed="rId2" cstate="email"/>
          <a:srcRect/>
          <a:stretch>
            <a:fillRect/>
          </a:stretch>
        </p:blipFill>
        <p:spPr>
          <a:xfrm>
            <a:off x="684214" y="334433"/>
            <a:ext cx="815975" cy="1143000"/>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push dir="u"/>
  </p:transition>
</p:sld>
</file>

<file path=ppt/theme/theme1.xml><?xml version="1.0" encoding="utf-8"?>
<a:theme xmlns:a="http://schemas.openxmlformats.org/drawingml/2006/main" name="WWW.2PPT.COM&#10;">
  <a:themeElements>
    <a:clrScheme name="绿色家园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绿色家园">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eaVert"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a:noFill/>
        </a:ln>
      </a:spPr>
      <a:bodyPr vert="eaVert"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绿色家园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1143</Words>
  <Application>Microsoft Office PowerPoint</Application>
  <PresentationFormat>全屏显示(4:3)</PresentationFormat>
  <Paragraphs>216</Paragraphs>
  <Slides>19</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3" baseType="lpstr">
      <vt:lpstr>方正流行体简体</vt:lpstr>
      <vt:lpstr>方正舒体</vt:lpstr>
      <vt:lpstr>黑体</vt:lpstr>
      <vt:lpstr>华文隶书</vt:lpstr>
      <vt:lpstr>华文新魏</vt:lpstr>
      <vt:lpstr>华文中宋</vt:lpstr>
      <vt:lpstr>楷体_GB2312</vt:lpstr>
      <vt:lpstr>宋体</vt:lpstr>
      <vt:lpstr>微软雅黑</vt:lpstr>
      <vt:lpstr>Arial</vt:lpstr>
      <vt:lpstr>Calibri</vt:lpstr>
      <vt:lpstr>Times New Roman</vt:lpstr>
      <vt:lpstr>WWW.2PPT.COM
</vt:lpstr>
      <vt:lpstr>Equation.3</vt:lpstr>
      <vt:lpstr>PowerPoint 演示文稿</vt:lpstr>
      <vt:lpstr>PowerPoint 演示文稿</vt:lpstr>
      <vt:lpstr>PowerPoint 演示文稿</vt:lpstr>
      <vt:lpstr>PowerPoint 演示文稿</vt:lpstr>
      <vt:lpstr>PowerPoint 演示文稿</vt:lpstr>
      <vt:lpstr>通过探究可以发现</vt:lpstr>
      <vt:lpstr>PowerPoint 演示文稿</vt:lpstr>
      <vt:lpstr>通过证明验证了猜想的正确性，因此我们得到平行四边形的判定定理1：</vt:lpstr>
      <vt:lpstr>PowerPoint 演示文稿</vt:lpstr>
      <vt:lpstr>PowerPoint 演示文稿</vt:lpstr>
      <vt:lpstr>通过证明我们又得到了平行四边形的判定定理2：</vt:lpstr>
      <vt:lpstr>例题赏析</vt:lpstr>
      <vt:lpstr>求证：两组对角分别相等的四边形是平行四边形</vt:lpstr>
      <vt:lpstr>PowerPoint 演示文稿</vt:lpstr>
      <vt:lpstr>PowerPoint 演示文稿</vt:lpstr>
      <vt:lpstr>除了上述方法能判定四边形是平行四边形外，还有其它方法吗？</vt:lpstr>
      <vt:lpstr>PowerPoint 演示文稿</vt:lpstr>
      <vt:lpstr>PowerPoint 演示文稿</vt:lpstr>
      <vt:lpstr>巩固提高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2411-12-30T00:00:00Z</cp:lastPrinted>
  <dcterms:created xsi:type="dcterms:W3CDTF">2022-01-07T08:14:39Z</dcterms:created>
  <dcterms:modified xsi:type="dcterms:W3CDTF">2023-01-16T15:04:31Z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68AC2AD99FE14FF2AA0D9A201F10BCF0</vt:lpwstr>
  </property>
  <property fmtid="{A09F084E-AD41-489F-8076-AA5BE3082BCA}" pid="100">
    <vt:ui4>5</vt:ui4>
  </property>
  <property fmtid="{64440492-4C8B-11D1-8B70-080036B11A03}" pid="11">
    <vt:lpwstr>www.2ppt.com-爱PPT提供资源下载</vt:lpwstr>
  </property>
</Properties>
</file>