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24"/>
  </p:notesMasterIdLst>
  <p:handoutMasterIdLst>
    <p:handoutMasterId r:id="rId25"/>
  </p:handoutMasterIdLst>
  <p:sldIdLst>
    <p:sldId id="257" r:id="rId3"/>
    <p:sldId id="260" r:id="rId4"/>
    <p:sldId id="261" r:id="rId5"/>
    <p:sldId id="265" r:id="rId6"/>
    <p:sldId id="266" r:id="rId7"/>
    <p:sldId id="267" r:id="rId8"/>
    <p:sldId id="262" r:id="rId9"/>
    <p:sldId id="268" r:id="rId10"/>
    <p:sldId id="269" r:id="rId11"/>
    <p:sldId id="263" r:id="rId12"/>
    <p:sldId id="270" r:id="rId13"/>
    <p:sldId id="271" r:id="rId14"/>
    <p:sldId id="272" r:id="rId15"/>
    <p:sldId id="273" r:id="rId16"/>
    <p:sldId id="274" r:id="rId17"/>
    <p:sldId id="275" r:id="rId18"/>
    <p:sldId id="264" r:id="rId19"/>
    <p:sldId id="276" r:id="rId20"/>
    <p:sldId id="277" r:id="rId21"/>
    <p:sldId id="278" r:id="rId22"/>
    <p:sldId id="258"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guide id="3" pos="347">
          <p15:clr>
            <a:srgbClr val="A4A3A4"/>
          </p15:clr>
        </p15:guide>
        <p15:guide id="4" pos="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showGuides="1">
      <p:cViewPr>
        <p:scale>
          <a:sx n="75" d="100"/>
          <a:sy n="75" d="100"/>
        </p:scale>
        <p:origin x="-1974" y="-942"/>
      </p:cViewPr>
      <p:guideLst>
        <p:guide orient="horz" pos="2183"/>
        <p:guide pos="3840"/>
        <p:guide pos="347"/>
        <p:guide pos="73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CB8C8-3C3A-4555-BF94-4E2525FF554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312DF-2821-43AB-A487-8C8B3958A2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3312DF-2821-43AB-A487-8C8B3958A23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l="-6000" r="-6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DA7ADD-CDB6-4020-B5AF-0A4B5D77AA0A}" type="slidenum">
              <a:rPr lang="zh-CN" altLang="en-US" smtClean="0"/>
              <a:t>‹#›</a:t>
            </a:fld>
            <a:endParaRPr lang="zh-CN" altLang="en-US"/>
          </a:p>
        </p:txBody>
      </p:sp>
      <p:sp>
        <p:nvSpPr>
          <p:cNvPr id="11" name="TextBox 10"/>
          <p:cNvSpPr txBox="1"/>
          <p:nvPr userDrawn="1"/>
        </p:nvSpPr>
        <p:spPr>
          <a:xfrm>
            <a:off x="917104" y="6706109"/>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01E9EB-7C06-46F8-87A7-6E3289413BF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ADA7ADD-CDB6-4020-B5AF-0A4B5D77AA0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1E9EB-7C06-46F8-87A7-6E3289413BF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A7ADD-CDB6-4020-B5AF-0A4B5D77AA0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
            <a:ext cx="12192000" cy="6882212"/>
            <a:chOff x="0" y="-1"/>
            <a:chExt cx="12192000" cy="6882212"/>
          </a:xfrm>
        </p:grpSpPr>
        <p:pic>
          <p:nvPicPr>
            <p:cNvPr id="5" name="图片 4"/>
            <p:cNvPicPr>
              <a:picLocks noChangeAspect="1"/>
            </p:cNvPicPr>
            <p:nvPr/>
          </p:nvPicPr>
          <p:blipFill rotWithShape="1">
            <a:blip r:embed="rId3" cstate="print"/>
            <a:srcRect/>
            <a:stretch>
              <a:fillRect/>
            </a:stretch>
          </p:blipFill>
          <p:spPr>
            <a:xfrm>
              <a:off x="0" y="24210"/>
              <a:ext cx="12192000" cy="6858001"/>
            </a:xfrm>
            <a:prstGeom prst="rect">
              <a:avLst/>
            </a:prstGeom>
          </p:spPr>
        </p:pic>
        <p:sp>
          <p:nvSpPr>
            <p:cNvPr id="3" name="矩形 2"/>
            <p:cNvSpPr/>
            <p:nvPr/>
          </p:nvSpPr>
          <p:spPr>
            <a:xfrm>
              <a:off x="0" y="-1"/>
              <a:ext cx="12192000" cy="6882211"/>
            </a:xfrm>
            <a:prstGeom prst="rect">
              <a:avLst/>
            </a:prstGeom>
            <a:solidFill>
              <a:schemeClr val="bg1">
                <a:alpha val="9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10" name="文本框 9"/>
          <p:cNvSpPr txBox="1"/>
          <p:nvPr/>
        </p:nvSpPr>
        <p:spPr>
          <a:xfrm>
            <a:off x="6402002" y="2407061"/>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霜</a:t>
            </a:r>
          </a:p>
        </p:txBody>
      </p:sp>
      <p:sp>
        <p:nvSpPr>
          <p:cNvPr id="11" name="文本框 10"/>
          <p:cNvSpPr txBox="1"/>
          <p:nvPr/>
        </p:nvSpPr>
        <p:spPr>
          <a:xfrm>
            <a:off x="8275550" y="3300951"/>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降</a:t>
            </a:r>
          </a:p>
        </p:txBody>
      </p:sp>
      <p:sp>
        <p:nvSpPr>
          <p:cNvPr id="12" name="文本框 11"/>
          <p:cNvSpPr txBox="1"/>
          <p:nvPr/>
        </p:nvSpPr>
        <p:spPr>
          <a:xfrm>
            <a:off x="8317888" y="3623701"/>
            <a:ext cx="2144499" cy="400110"/>
          </a:xfrm>
          <a:prstGeom prst="rect">
            <a:avLst/>
          </a:prstGeom>
          <a:noFill/>
        </p:spPr>
        <p:txBody>
          <a:bodyPr wrap="square" rtlCol="0">
            <a:spAutoFit/>
          </a:bodyPr>
          <a:lstStyle/>
          <a:p>
            <a:r>
              <a:rPr lang="zh-CN" altLang="en-US" sz="2000" dirty="0">
                <a:latin typeface="隶书" panose="02010509060101010101" pitchFamily="49" charset="-122"/>
                <a:ea typeface="隶书" panose="02010509060101010101" pitchFamily="49" charset="-122"/>
              </a:rPr>
              <a:t>二十四节气课件</a:t>
            </a:r>
          </a:p>
        </p:txBody>
      </p:sp>
      <p:pic>
        <p:nvPicPr>
          <p:cNvPr id="15" name="图片 14"/>
          <p:cNvPicPr>
            <a:picLocks noChangeAspect="1"/>
          </p:cNvPicPr>
          <p:nvPr/>
        </p:nvPicPr>
        <p:blipFill rotWithShape="1">
          <a:blip r:embed="rId4" cstate="print"/>
          <a:srcRect/>
          <a:stretch>
            <a:fillRect/>
          </a:stretch>
        </p:blipFill>
        <p:spPr>
          <a:xfrm>
            <a:off x="-3034814" y="-1846336"/>
            <a:ext cx="12300988" cy="6026960"/>
          </a:xfrm>
          <a:prstGeom prst="irregularSeal2">
            <a:avLst/>
          </a:prstGeom>
        </p:spPr>
      </p:pic>
      <p:pic>
        <p:nvPicPr>
          <p:cNvPr id="13" name="图片 12"/>
          <p:cNvPicPr>
            <a:picLocks noChangeAspect="1"/>
          </p:cNvPicPr>
          <p:nvPr/>
        </p:nvPicPr>
        <p:blipFill>
          <a:blip r:embed="rId5" cstate="screen"/>
          <a:stretch>
            <a:fillRect/>
          </a:stretch>
        </p:blipFill>
        <p:spPr>
          <a:xfrm>
            <a:off x="3717389" y="2310077"/>
            <a:ext cx="2627247" cy="2627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75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childTnLst>
                                </p:cTn>
                              </p:par>
                            </p:childTnLst>
                          </p:cTn>
                        </p:par>
                        <p:par>
                          <p:cTn id="25" fill="hold">
                            <p:stCondLst>
                              <p:cond delay="3000"/>
                            </p:stCondLst>
                            <p:childTnLst>
                              <p:par>
                                <p:cTn id="26" presetID="1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ppt_x</p:attrName>
                                        </p:attrNameLst>
                                      </p:cBhvr>
                                      <p:tavLst>
                                        <p:tav tm="0">
                                          <p:val>
                                            <p:strVal val="#ppt_x-#ppt_w*1.125000"/>
                                          </p:val>
                                        </p:tav>
                                        <p:tav tm="100000">
                                          <p:val>
                                            <p:strVal val="#ppt_x"/>
                                          </p:val>
                                        </p:tav>
                                      </p:tavLst>
                                    </p:anim>
                                    <p:animEffect transition="in" filter="wipe(righ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82211"/>
            <a:chOff x="0" y="0"/>
            <a:chExt cx="12192000" cy="6882211"/>
          </a:xfrm>
        </p:grpSpPr>
        <p:pic>
          <p:nvPicPr>
            <p:cNvPr id="12" name="图片 11"/>
            <p:cNvPicPr>
              <a:picLocks noChangeAspect="1"/>
            </p:cNvPicPr>
            <p:nvPr/>
          </p:nvPicPr>
          <p:blipFill rotWithShape="1">
            <a:blip r:embed="rId3" cstate="print"/>
            <a:srcRect/>
            <a:stretch>
              <a:fillRect/>
            </a:stretch>
          </p:blipFill>
          <p:spPr>
            <a:xfrm>
              <a:off x="0" y="24210"/>
              <a:ext cx="12192000" cy="6858001"/>
            </a:xfrm>
            <a:prstGeom prst="rect">
              <a:avLst/>
            </a:prstGeom>
          </p:spPr>
        </p:pic>
        <p:sp>
          <p:nvSpPr>
            <p:cNvPr id="13" name="矩形 12"/>
            <p:cNvSpPr/>
            <p:nvPr/>
          </p:nvSpPr>
          <p:spPr>
            <a:xfrm>
              <a:off x="0" y="0"/>
              <a:ext cx="12192000" cy="6858000"/>
            </a:xfrm>
            <a:prstGeom prst="rect">
              <a:avLst/>
            </a:prstGeom>
            <a:solidFill>
              <a:schemeClr val="bg1">
                <a:alpha val="9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28" name="椭圆 27"/>
          <p:cNvSpPr/>
          <p:nvPr/>
        </p:nvSpPr>
        <p:spPr>
          <a:xfrm>
            <a:off x="6096000"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第</a:t>
            </a:r>
          </a:p>
        </p:txBody>
      </p:sp>
      <p:sp>
        <p:nvSpPr>
          <p:cNvPr id="29" name="文本框 28"/>
          <p:cNvSpPr txBox="1"/>
          <p:nvPr/>
        </p:nvSpPr>
        <p:spPr>
          <a:xfrm>
            <a:off x="5937250" y="3339237"/>
            <a:ext cx="5369378" cy="1107996"/>
          </a:xfrm>
          <a:prstGeom prst="rect">
            <a:avLst/>
          </a:prstGeom>
          <a:noFill/>
        </p:spPr>
        <p:txBody>
          <a:bodyPr wrap="square" rtlCol="0">
            <a:spAutoFit/>
          </a:bodyPr>
          <a:lstStyle/>
          <a:p>
            <a:r>
              <a:rPr lang="zh-CN" altLang="en-US" sz="6600" dirty="0">
                <a:latin typeface="隶书" panose="02010509060101010101" pitchFamily="49" charset="-122"/>
                <a:ea typeface="隶书" panose="02010509060101010101" pitchFamily="49" charset="-122"/>
              </a:rPr>
              <a:t>霜降节气风俗</a:t>
            </a:r>
          </a:p>
        </p:txBody>
      </p:sp>
      <p:sp>
        <p:nvSpPr>
          <p:cNvPr id="30" name="椭圆 29"/>
          <p:cNvSpPr/>
          <p:nvPr/>
        </p:nvSpPr>
        <p:spPr>
          <a:xfrm>
            <a:off x="7097486"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叁</a:t>
            </a:r>
          </a:p>
        </p:txBody>
      </p:sp>
      <p:sp>
        <p:nvSpPr>
          <p:cNvPr id="31" name="椭圆 30"/>
          <p:cNvSpPr/>
          <p:nvPr/>
        </p:nvSpPr>
        <p:spPr>
          <a:xfrm>
            <a:off x="8098972"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章</a:t>
            </a:r>
          </a:p>
        </p:txBody>
      </p:sp>
      <p:sp>
        <p:nvSpPr>
          <p:cNvPr id="32" name="椭圆 31"/>
          <p:cNvSpPr/>
          <p:nvPr/>
        </p:nvSpPr>
        <p:spPr>
          <a:xfrm>
            <a:off x="9100458"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节</a:t>
            </a:r>
          </a:p>
        </p:txBody>
      </p:sp>
      <p:pic>
        <p:nvPicPr>
          <p:cNvPr id="15" name="图片 14"/>
          <p:cNvPicPr>
            <a:picLocks noChangeAspect="1"/>
          </p:cNvPicPr>
          <p:nvPr/>
        </p:nvPicPr>
        <p:blipFill rotWithShape="1">
          <a:blip r:embed="rId4" cstate="screen"/>
          <a:srcRect/>
          <a:stretch>
            <a:fillRect/>
          </a:stretch>
        </p:blipFill>
        <p:spPr>
          <a:xfrm>
            <a:off x="885372" y="2059024"/>
            <a:ext cx="4673897" cy="2290010"/>
          </a:xfrm>
          <a:prstGeom prst="cloudCallou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750"/>
                                        <p:tgtEl>
                                          <p:spTgt spid="30"/>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50"/>
                                        <p:tgtEl>
                                          <p:spTgt spid="31"/>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750"/>
                                        <p:tgtEl>
                                          <p:spTgt spid="32"/>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49261" y="1732756"/>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吃</a:t>
            </a:r>
          </a:p>
        </p:txBody>
      </p:sp>
      <p:sp>
        <p:nvSpPr>
          <p:cNvPr id="4" name="文本框 3"/>
          <p:cNvSpPr txBox="1"/>
          <p:nvPr/>
        </p:nvSpPr>
        <p:spPr>
          <a:xfrm>
            <a:off x="2686779" y="864801"/>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柿</a:t>
            </a:r>
          </a:p>
        </p:txBody>
      </p:sp>
      <p:sp>
        <p:nvSpPr>
          <p:cNvPr id="5" name="文本框 4"/>
          <p:cNvSpPr txBox="1"/>
          <p:nvPr/>
        </p:nvSpPr>
        <p:spPr>
          <a:xfrm>
            <a:off x="2565146" y="3435339"/>
            <a:ext cx="1514831" cy="1862048"/>
          </a:xfrm>
          <a:prstGeom prst="rect">
            <a:avLst/>
          </a:prstGeom>
          <a:noFill/>
        </p:spPr>
        <p:txBody>
          <a:bodyPr wrap="square" rtlCol="0">
            <a:spAutoFit/>
          </a:bodyPr>
          <a:lstStyle/>
          <a:p>
            <a:pPr algn="ctr"/>
            <a:r>
              <a:rPr lang="zh-CN" altLang="en-US" sz="11500" dirty="0">
                <a:latin typeface="隶书" panose="02010509060101010101" pitchFamily="49" charset="-122"/>
                <a:ea typeface="隶书" panose="02010509060101010101" pitchFamily="49" charset="-122"/>
              </a:rPr>
              <a:t>子</a:t>
            </a:r>
          </a:p>
        </p:txBody>
      </p:sp>
      <p:sp>
        <p:nvSpPr>
          <p:cNvPr id="6" name="文本框 5"/>
          <p:cNvSpPr txBox="1"/>
          <p:nvPr/>
        </p:nvSpPr>
        <p:spPr>
          <a:xfrm>
            <a:off x="4861367" y="4409956"/>
            <a:ext cx="6779771" cy="812530"/>
          </a:xfrm>
          <a:prstGeom prst="rect">
            <a:avLst/>
          </a:prstGeom>
          <a:noFill/>
        </p:spPr>
        <p:txBody>
          <a:bodyPr wrap="square" rtlCol="0">
            <a:spAutoFit/>
          </a:bodyPr>
          <a:lstStyle>
            <a:defPPr>
              <a:defRPr lang="zh-CN"/>
            </a:defPPr>
            <a:lvl1pPr algn="r">
              <a:lnSpc>
                <a:spcPct val="130000"/>
              </a:lnSpc>
              <a:defRPr>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在中国的一些地方，霜降时节要吃红柿子，在当地人看来，这样不但可以御寒保暖，同时还能补筋骨，是非常不错的霜降食品</a:t>
            </a:r>
          </a:p>
        </p:txBody>
      </p:sp>
      <p:sp>
        <p:nvSpPr>
          <p:cNvPr id="7" name="矩形 6"/>
          <p:cNvSpPr/>
          <p:nvPr/>
        </p:nvSpPr>
        <p:spPr>
          <a:xfrm>
            <a:off x="6829063" y="5717894"/>
            <a:ext cx="5362937" cy="601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600" dirty="0">
                <a:solidFill>
                  <a:schemeClr val="tx1"/>
                </a:solidFill>
                <a:latin typeface="隶书" panose="02010509060101010101" pitchFamily="49" charset="-122"/>
                <a:ea typeface="隶书" panose="02010509060101010101" pitchFamily="49" charset="-122"/>
              </a:rPr>
              <a:t>霜降吃丁柿，不会流鼻涕</a:t>
            </a:r>
          </a:p>
        </p:txBody>
      </p:sp>
      <p:pic>
        <p:nvPicPr>
          <p:cNvPr id="9" name="图片 8"/>
          <p:cNvPicPr>
            <a:picLocks noChangeAspect="1"/>
          </p:cNvPicPr>
          <p:nvPr/>
        </p:nvPicPr>
        <p:blipFill>
          <a:blip r:embed="rId3" cstate="screen"/>
          <a:stretch>
            <a:fillRect/>
          </a:stretch>
        </p:blipFill>
        <p:spPr>
          <a:xfrm>
            <a:off x="6518037" y="0"/>
            <a:ext cx="6217633" cy="4565199"/>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28759" y="818635"/>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赏</a:t>
            </a:r>
          </a:p>
        </p:txBody>
      </p:sp>
      <p:sp>
        <p:nvSpPr>
          <p:cNvPr id="6" name="文本框 5"/>
          <p:cNvSpPr txBox="1"/>
          <p:nvPr/>
        </p:nvSpPr>
        <p:spPr>
          <a:xfrm>
            <a:off x="3152850" y="3428999"/>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菊</a:t>
            </a:r>
          </a:p>
        </p:txBody>
      </p:sp>
      <p:sp>
        <p:nvSpPr>
          <p:cNvPr id="7" name="文本框 6"/>
          <p:cNvSpPr txBox="1"/>
          <p:nvPr/>
        </p:nvSpPr>
        <p:spPr>
          <a:xfrm>
            <a:off x="10701550" y="406171"/>
            <a:ext cx="904863" cy="6068809"/>
          </a:xfrm>
          <a:prstGeom prst="rect">
            <a:avLst/>
          </a:prstGeom>
          <a:noFill/>
        </p:spPr>
        <p:txBody>
          <a:bodyPr vert="eaVert" wrap="square" rtlCol="0">
            <a:spAutoFit/>
          </a:bodyPr>
          <a:lstStyle/>
          <a:p>
            <a:pPr>
              <a:lnSpc>
                <a:spcPct val="130000"/>
              </a:lnSpc>
            </a:pPr>
            <a:r>
              <a:rPr lang="zh-CN" altLang="en-US" dirty="0">
                <a:latin typeface="隶书" panose="02010509060101010101" pitchFamily="49" charset="-122"/>
                <a:ea typeface="隶书" panose="02010509060101010101" pitchFamily="49" charset="-122"/>
              </a:rPr>
              <a:t>古有“霜打菊花开”之说，所以登高山，赏菊花，也就成为了霜降这一节令的雅事</a:t>
            </a:r>
          </a:p>
        </p:txBody>
      </p:sp>
      <p:sp>
        <p:nvSpPr>
          <p:cNvPr id="8" name="文本框 7"/>
          <p:cNvSpPr txBox="1"/>
          <p:nvPr/>
        </p:nvSpPr>
        <p:spPr>
          <a:xfrm>
            <a:off x="6030411" y="521918"/>
            <a:ext cx="1264962" cy="5837314"/>
          </a:xfrm>
          <a:prstGeom prst="rect">
            <a:avLst/>
          </a:prstGeom>
          <a:noFill/>
        </p:spPr>
        <p:txBody>
          <a:bodyPr vert="eaVert" wrap="square" rtlCol="0">
            <a:spAutoFit/>
          </a:bodyPr>
          <a:lstStyle/>
          <a:p>
            <a:pPr>
              <a:lnSpc>
                <a:spcPct val="130000"/>
              </a:lnSpc>
            </a:pPr>
            <a:r>
              <a:rPr lang="zh-CN" altLang="en-US" dirty="0">
                <a:latin typeface="隶书" panose="02010509060101010101" pitchFamily="49" charset="-122"/>
                <a:ea typeface="隶书" panose="02010509060101010101" pitchFamily="49" charset="-122"/>
              </a:rPr>
              <a:t>菊花有着不寻常的文化意义，被认为是“延寿客”、不老草。</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杂五行书</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说：在屋舍旁种“白杨、茱萸三根，增年益寿，除患害也</a:t>
            </a:r>
          </a:p>
        </p:txBody>
      </p:sp>
      <p:sp>
        <p:nvSpPr>
          <p:cNvPr id="9" name="文本框 8"/>
          <p:cNvSpPr txBox="1"/>
          <p:nvPr/>
        </p:nvSpPr>
        <p:spPr>
          <a:xfrm>
            <a:off x="8365981" y="521918"/>
            <a:ext cx="1264962" cy="5837314"/>
          </a:xfrm>
          <a:prstGeom prst="rect">
            <a:avLst/>
          </a:prstGeom>
          <a:noFill/>
        </p:spPr>
        <p:txBody>
          <a:bodyPr vert="eaVert" wrap="square" rtlCol="0">
            <a:spAutoFit/>
          </a:bodyPr>
          <a:lstStyle/>
          <a:p>
            <a:pPr>
              <a:lnSpc>
                <a:spcPct val="130000"/>
              </a:lnSpc>
            </a:pPr>
            <a:r>
              <a:rPr lang="zh-CN" altLang="en-US" dirty="0">
                <a:latin typeface="隶书" panose="02010509060101010101" pitchFamily="49" charset="-122"/>
                <a:ea typeface="隶书" panose="02010509060101010101" pitchFamily="49" charset="-122"/>
              </a:rPr>
              <a:t>南朝梁代吴均的</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续齐谐记</a:t>
            </a:r>
            <a:r>
              <a:rPr lang="en-US" altLang="zh-CN" dirty="0">
                <a:latin typeface="隶书" panose="02010509060101010101" pitchFamily="49" charset="-122"/>
                <a:ea typeface="隶书" panose="02010509060101010101" pitchFamily="49" charset="-122"/>
              </a:rPr>
              <a:t>》</a:t>
            </a:r>
            <a:r>
              <a:rPr lang="zh-CN" altLang="en-US" dirty="0">
                <a:latin typeface="隶书" panose="02010509060101010101" pitchFamily="49" charset="-122"/>
                <a:ea typeface="隶书" panose="02010509060101010101" pitchFamily="49" charset="-122"/>
              </a:rPr>
              <a:t>上有记载。“霜降之时，唯此草盛茂”，因此菊被古人视为“候时之草”，成为生命力的象征</a:t>
            </a:r>
          </a:p>
        </p:txBody>
      </p:sp>
      <p:pic>
        <p:nvPicPr>
          <p:cNvPr id="11" name="图片 10"/>
          <p:cNvPicPr>
            <a:picLocks noChangeAspect="1"/>
          </p:cNvPicPr>
          <p:nvPr/>
        </p:nvPicPr>
        <p:blipFill>
          <a:blip r:embed="rId3" cstate="screen"/>
          <a:stretch>
            <a:fillRect/>
          </a:stretch>
        </p:blipFill>
        <p:spPr>
          <a:xfrm flipH="1">
            <a:off x="-84342" y="981828"/>
            <a:ext cx="4540437" cy="4608744"/>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50"/>
                                        <p:tgtEl>
                                          <p:spTgt spid="9"/>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15240" y="-28867"/>
            <a:ext cx="12207240" cy="3457867"/>
          </a:xfrm>
          <a:prstGeom prst="rect">
            <a:avLst/>
          </a:prstGeom>
        </p:spPr>
      </p:pic>
      <p:sp>
        <p:nvSpPr>
          <p:cNvPr id="3" name="文本框 2"/>
          <p:cNvSpPr txBox="1"/>
          <p:nvPr/>
        </p:nvSpPr>
        <p:spPr>
          <a:xfrm>
            <a:off x="5123727" y="4155311"/>
            <a:ext cx="1944546" cy="646331"/>
          </a:xfrm>
          <a:prstGeom prst="rect">
            <a:avLst/>
          </a:prstGeom>
          <a:noFill/>
        </p:spPr>
        <p:txBody>
          <a:bodyPr wrap="square" rtlCol="0">
            <a:spAutoFit/>
          </a:bodyPr>
          <a:lstStyle/>
          <a:p>
            <a:pPr algn="ctr"/>
            <a:r>
              <a:rPr lang="zh-CN" altLang="en-US" sz="3600" dirty="0">
                <a:latin typeface="隶书" panose="02010509060101010101" pitchFamily="49" charset="-122"/>
                <a:ea typeface="隶书" panose="02010509060101010101" pitchFamily="49" charset="-122"/>
              </a:rPr>
              <a:t>送芋鬼</a:t>
            </a:r>
          </a:p>
        </p:txBody>
      </p:sp>
      <p:sp>
        <p:nvSpPr>
          <p:cNvPr id="4" name="文本框 3"/>
          <p:cNvSpPr txBox="1"/>
          <p:nvPr/>
        </p:nvSpPr>
        <p:spPr>
          <a:xfrm>
            <a:off x="550863" y="4780344"/>
            <a:ext cx="11090275" cy="1146917"/>
          </a:xfrm>
          <a:prstGeom prst="rect">
            <a:avLst/>
          </a:prstGeom>
          <a:noFill/>
        </p:spPr>
        <p:txBody>
          <a:bodyPr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pPr algn="ctr"/>
            <a:r>
              <a:rPr lang="zh-CN" altLang="en-US" dirty="0">
                <a:latin typeface="隶书" panose="02010509060101010101" pitchFamily="49" charset="-122"/>
                <a:ea typeface="隶书" panose="02010509060101010101" pitchFamily="49" charset="-122"/>
              </a:rPr>
              <a:t>在广东高明地区，霜降前有“送芋鬼”的习俗。霜降时节，人们会用瓦片堆砌成河内塔，在塔里面放入干柴点燃，火烧得越旺越好，直至瓦片烧红，再将河内塔推倒，用烧红的瓦片热垠芋头，这在当地称为“打芋煲”，最后把瓦片丢到村外，这就是“送芋鬼”。人们以这样的方式，辟凶迎祥</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15240" y="3397170"/>
            <a:ext cx="12207240" cy="3457867"/>
          </a:xfrm>
          <a:prstGeom prst="rect">
            <a:avLst/>
          </a:prstGeom>
        </p:spPr>
      </p:pic>
      <p:sp>
        <p:nvSpPr>
          <p:cNvPr id="3" name="文本框 2"/>
          <p:cNvSpPr txBox="1"/>
          <p:nvPr/>
        </p:nvSpPr>
        <p:spPr>
          <a:xfrm>
            <a:off x="4953965" y="972273"/>
            <a:ext cx="2284070" cy="646331"/>
          </a:xfrm>
          <a:prstGeom prst="rect">
            <a:avLst/>
          </a:prstGeom>
          <a:noFill/>
        </p:spPr>
        <p:txBody>
          <a:bodyPr wrap="square" rtlCol="0">
            <a:spAutoFit/>
          </a:bodyPr>
          <a:lstStyle>
            <a:defPPr>
              <a:defRPr lang="zh-CN"/>
            </a:defPPr>
            <a:lvl1pPr algn="ctr">
              <a:defRPr sz="3600">
                <a:latin typeface="禹卫书法行书简体" panose="02000603000000000000" pitchFamily="2" charset="-122"/>
                <a:ea typeface="禹卫书法行书简体" panose="02000603000000000000" pitchFamily="2" charset="-122"/>
              </a:defRPr>
            </a:lvl1pPr>
          </a:lstStyle>
          <a:p>
            <a:r>
              <a:rPr lang="zh-CN" altLang="en-US" dirty="0">
                <a:latin typeface="隶书" panose="02010509060101010101" pitchFamily="49" charset="-122"/>
                <a:ea typeface="隶书" panose="02010509060101010101" pitchFamily="49" charset="-122"/>
              </a:rPr>
              <a:t>登高远眺</a:t>
            </a:r>
          </a:p>
        </p:txBody>
      </p:sp>
      <p:sp>
        <p:nvSpPr>
          <p:cNvPr id="4" name="文本框 3"/>
          <p:cNvSpPr txBox="1"/>
          <p:nvPr/>
        </p:nvSpPr>
        <p:spPr>
          <a:xfrm>
            <a:off x="550863" y="1597306"/>
            <a:ext cx="11090275" cy="786818"/>
          </a:xfrm>
          <a:prstGeom prst="rect">
            <a:avLst/>
          </a:prstGeom>
          <a:noFill/>
        </p:spPr>
        <p:txBody>
          <a:bodyPr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pPr algn="ctr"/>
            <a:r>
              <a:rPr lang="zh-CN" altLang="en-US" dirty="0">
                <a:latin typeface="隶书" panose="02010509060101010101" pitchFamily="49" charset="-122"/>
                <a:ea typeface="隶书" panose="02010509060101010101" pitchFamily="49" charset="-122"/>
              </a:rPr>
              <a:t>古时霜降时节有登高远眺的习俗。登高能使人的肺通气量和肺活量明显增加，血液循环增强，脑血流量增加，达到增强体质、防病治病的目的，而且，登高还可以培养人的意志，陶冶情操</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0" y="2535037"/>
            <a:ext cx="5591175" cy="2916478"/>
          </a:xfrm>
          <a:prstGeom prst="rect">
            <a:avLst/>
          </a:prstGeom>
        </p:spPr>
      </p:pic>
      <p:sp>
        <p:nvSpPr>
          <p:cNvPr id="6" name="文本框 5"/>
          <p:cNvSpPr txBox="1"/>
          <p:nvPr/>
        </p:nvSpPr>
        <p:spPr>
          <a:xfrm>
            <a:off x="4153925" y="1406485"/>
            <a:ext cx="1396000" cy="2215991"/>
          </a:xfrm>
          <a:prstGeom prst="rect">
            <a:avLst/>
          </a:prstGeom>
          <a:noFill/>
        </p:spPr>
        <p:txBody>
          <a:bodyPr wrap="square" rtlCol="0">
            <a:spAutoFit/>
          </a:bodyPr>
          <a:lstStyle/>
          <a:p>
            <a:pPr algn="ctr"/>
            <a:r>
              <a:rPr lang="zh-CN" altLang="en-US" sz="13800" dirty="0">
                <a:latin typeface="隶书" panose="02010509060101010101" pitchFamily="49" charset="-122"/>
                <a:ea typeface="隶书" panose="02010509060101010101" pitchFamily="49" charset="-122"/>
              </a:rPr>
              <a:t>祭</a:t>
            </a:r>
          </a:p>
        </p:txBody>
      </p:sp>
      <p:sp>
        <p:nvSpPr>
          <p:cNvPr id="7" name="文本框 6"/>
          <p:cNvSpPr txBox="1"/>
          <p:nvPr/>
        </p:nvSpPr>
        <p:spPr>
          <a:xfrm>
            <a:off x="4379970" y="2793445"/>
            <a:ext cx="1915886" cy="2215991"/>
          </a:xfrm>
          <a:prstGeom prst="rect">
            <a:avLst/>
          </a:prstGeom>
          <a:noFill/>
        </p:spPr>
        <p:txBody>
          <a:bodyPr wrap="square" rtlCol="0">
            <a:spAutoFit/>
          </a:bodyPr>
          <a:lstStyle/>
          <a:p>
            <a:pPr algn="ctr"/>
            <a:r>
              <a:rPr lang="zh-CN" altLang="en-US" sz="13800" dirty="0">
                <a:latin typeface="隶书" panose="02010509060101010101" pitchFamily="49" charset="-122"/>
                <a:ea typeface="隶书" panose="02010509060101010101" pitchFamily="49" charset="-122"/>
              </a:rPr>
              <a:t>祖</a:t>
            </a:r>
          </a:p>
        </p:txBody>
      </p:sp>
      <p:sp>
        <p:nvSpPr>
          <p:cNvPr id="8" name="文本框 7"/>
          <p:cNvSpPr txBox="1"/>
          <p:nvPr/>
        </p:nvSpPr>
        <p:spPr>
          <a:xfrm>
            <a:off x="9895320" y="789420"/>
            <a:ext cx="984885" cy="5379886"/>
          </a:xfrm>
          <a:prstGeom prst="rect">
            <a:avLst/>
          </a:prstGeom>
          <a:noFill/>
        </p:spPr>
        <p:txBody>
          <a:bodyPr vert="eaVert"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r>
              <a:rPr lang="zh-CN" altLang="en-US" sz="2000" dirty="0">
                <a:latin typeface="隶书" panose="02010509060101010101" pitchFamily="49" charset="-122"/>
                <a:ea typeface="隶书" panose="02010509060101010101" pitchFamily="49" charset="-122"/>
              </a:rPr>
              <a:t>古时候，霜降时节有扫墓祭祖的习俗。据</a:t>
            </a:r>
            <a:r>
              <a:rPr lang="en-US" altLang="zh-CN" sz="2000" dirty="0">
                <a:latin typeface="隶书" panose="02010509060101010101" pitchFamily="49" charset="-122"/>
                <a:ea typeface="隶书" panose="02010509060101010101" pitchFamily="49" charset="-122"/>
              </a:rPr>
              <a:t>《</a:t>
            </a:r>
            <a:r>
              <a:rPr lang="zh-CN" altLang="en-US" sz="2000" dirty="0">
                <a:latin typeface="隶书" panose="02010509060101010101" pitchFamily="49" charset="-122"/>
                <a:ea typeface="隶书" panose="02010509060101010101" pitchFamily="49" charset="-122"/>
              </a:rPr>
              <a:t>清通礼</a:t>
            </a:r>
            <a:r>
              <a:rPr lang="en-US" altLang="zh-CN" sz="2000" dirty="0">
                <a:latin typeface="隶书" panose="02010509060101010101" pitchFamily="49" charset="-122"/>
                <a:ea typeface="隶书" panose="02010509060101010101" pitchFamily="49" charset="-122"/>
              </a:rPr>
              <a:t>》</a:t>
            </a:r>
            <a:r>
              <a:rPr lang="zh-CN" altLang="en-US" sz="2000" dirty="0">
                <a:latin typeface="隶书" panose="02010509060101010101" pitchFamily="49" charset="-122"/>
                <a:ea typeface="隶书" panose="02010509060101010101" pitchFamily="49" charset="-122"/>
              </a:rPr>
              <a:t>中说</a:t>
            </a:r>
          </a:p>
        </p:txBody>
      </p:sp>
      <p:sp>
        <p:nvSpPr>
          <p:cNvPr id="9" name="文本框 8"/>
          <p:cNvSpPr txBox="1"/>
          <p:nvPr/>
        </p:nvSpPr>
        <p:spPr>
          <a:xfrm>
            <a:off x="7307207" y="789419"/>
            <a:ext cx="1384995" cy="5518783"/>
          </a:xfrm>
          <a:prstGeom prst="rect">
            <a:avLst/>
          </a:prstGeom>
          <a:noFill/>
        </p:spPr>
        <p:txBody>
          <a:bodyPr vert="eaVert"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r>
              <a:rPr lang="zh-CN" altLang="en-US" sz="2000" dirty="0">
                <a:latin typeface="隶书" panose="02010509060101010101" pitchFamily="49" charset="-122"/>
                <a:ea typeface="隶书" panose="02010509060101010101" pitchFamily="49" charset="-122"/>
              </a:rPr>
              <a:t>“岁寒食及霜降节，拜扫扩荃，届期素服诣墓，具酒撰及菱剪草木之器；周服封树，剪除荆草，故称扫墓</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3299" y="3609773"/>
            <a:ext cx="7638236" cy="812530"/>
          </a:xfrm>
          <a:prstGeom prst="rect">
            <a:avLst/>
          </a:prstGeom>
          <a:noFill/>
        </p:spPr>
        <p:txBody>
          <a:bodyPr wrap="square" rtlCol="0">
            <a:spAutoFit/>
          </a:bodyPr>
          <a:lstStyle>
            <a:defPPr>
              <a:defRPr lang="zh-CN"/>
            </a:defPPr>
            <a:lvl1pPr algn="ctr">
              <a:lnSpc>
                <a:spcPct val="130000"/>
              </a:lnSpc>
              <a:defRPr>
                <a:latin typeface="华文新魏" panose="02010800040101010101" pitchFamily="2" charset="-122"/>
                <a:ea typeface="华文新魏" panose="02010800040101010101" pitchFamily="2" charset="-122"/>
              </a:defRPr>
            </a:lvl1pPr>
          </a:lstStyle>
          <a:p>
            <a:pPr algn="l"/>
            <a:r>
              <a:rPr lang="zh-CN" altLang="en-US" dirty="0">
                <a:latin typeface="隶书" panose="02010509060101010101" pitchFamily="49" charset="-122"/>
                <a:ea typeface="隶书" panose="02010509060101010101" pitchFamily="49" charset="-122"/>
              </a:rPr>
              <a:t>俗话说吃啥补啥，据说吃煲羊头有助于“头风”等疾病的治疗。医书上也有加“四珍”、“八珍”的补药煲羊肉，可以辅疗肺病、疟疾的记载</a:t>
            </a:r>
          </a:p>
        </p:txBody>
      </p:sp>
      <p:grpSp>
        <p:nvGrpSpPr>
          <p:cNvPr id="11" name="组合 10"/>
          <p:cNvGrpSpPr/>
          <p:nvPr/>
        </p:nvGrpSpPr>
        <p:grpSpPr>
          <a:xfrm>
            <a:off x="550863" y="998977"/>
            <a:ext cx="11090275" cy="1437563"/>
            <a:chOff x="550863" y="998977"/>
            <a:chExt cx="11090275" cy="1437563"/>
          </a:xfrm>
        </p:grpSpPr>
        <p:sp>
          <p:nvSpPr>
            <p:cNvPr id="3" name="文本框 2"/>
            <p:cNvSpPr txBox="1"/>
            <p:nvPr/>
          </p:nvSpPr>
          <p:spPr>
            <a:xfrm>
              <a:off x="4953965" y="998977"/>
              <a:ext cx="2284070" cy="646331"/>
            </a:xfrm>
            <a:prstGeom prst="rect">
              <a:avLst/>
            </a:prstGeom>
            <a:noFill/>
          </p:spPr>
          <p:txBody>
            <a:bodyPr wrap="square" rtlCol="0">
              <a:spAutoFit/>
            </a:bodyPr>
            <a:lstStyle>
              <a:defPPr>
                <a:defRPr lang="zh-CN"/>
              </a:defPPr>
              <a:lvl1pPr algn="ctr">
                <a:defRPr sz="3600">
                  <a:latin typeface="禹卫书法行书简体" panose="02000603000000000000" pitchFamily="2" charset="-122"/>
                  <a:ea typeface="禹卫书法行书简体" panose="02000603000000000000" pitchFamily="2" charset="-122"/>
                </a:defRPr>
              </a:lvl1pPr>
            </a:lstStyle>
            <a:p>
              <a:r>
                <a:rPr lang="zh-CN" altLang="en-US" dirty="0">
                  <a:latin typeface="隶书" panose="02010509060101010101" pitchFamily="49" charset="-122"/>
                  <a:ea typeface="隶书" panose="02010509060101010101" pitchFamily="49" charset="-122"/>
                </a:rPr>
                <a:t>进补</a:t>
              </a:r>
            </a:p>
          </p:txBody>
        </p:sp>
        <p:sp>
          <p:nvSpPr>
            <p:cNvPr id="4" name="文本框 3"/>
            <p:cNvSpPr txBox="1"/>
            <p:nvPr/>
          </p:nvSpPr>
          <p:spPr>
            <a:xfrm>
              <a:off x="550863" y="1624010"/>
              <a:ext cx="11090275" cy="812530"/>
            </a:xfrm>
            <a:prstGeom prst="rect">
              <a:avLst/>
            </a:prstGeom>
            <a:noFill/>
          </p:spPr>
          <p:txBody>
            <a:bodyPr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pPr algn="ctr"/>
              <a:r>
                <a:rPr lang="zh-CN" altLang="en-US" dirty="0">
                  <a:latin typeface="隶书" panose="02010509060101010101" pitchFamily="49" charset="-122"/>
                  <a:ea typeface="隶书" panose="02010509060101010101" pitchFamily="49" charset="-122"/>
                </a:rPr>
                <a:t>民间有“补冬不如补霜降”的说法。霜降时节，天气越发寒冷，民间食俗也非常有特色。人们认为先“补重阳”后“补霜降”，而且“秋补”比“冬补”更要紧</a:t>
              </a:r>
            </a:p>
          </p:txBody>
        </p:sp>
      </p:grpSp>
      <p:sp>
        <p:nvSpPr>
          <p:cNvPr id="5" name="矩形 4"/>
          <p:cNvSpPr/>
          <p:nvPr/>
        </p:nvSpPr>
        <p:spPr>
          <a:xfrm>
            <a:off x="550863" y="3335392"/>
            <a:ext cx="2179128" cy="5324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隶书" panose="02010509060101010101" pitchFamily="49" charset="-122"/>
                <a:ea typeface="隶书" panose="02010509060101010101" pitchFamily="49" charset="-122"/>
              </a:rPr>
              <a:t>煲羊肉</a:t>
            </a:r>
          </a:p>
        </p:txBody>
      </p:sp>
      <p:sp>
        <p:nvSpPr>
          <p:cNvPr id="6" name="矩形 5"/>
          <p:cNvSpPr/>
          <p:nvPr/>
        </p:nvSpPr>
        <p:spPr>
          <a:xfrm>
            <a:off x="550863" y="4330990"/>
            <a:ext cx="2179128" cy="5324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隶书" panose="02010509060101010101" pitchFamily="49" charset="-122"/>
                <a:ea typeface="隶书" panose="02010509060101010101" pitchFamily="49" charset="-122"/>
              </a:rPr>
              <a:t>煲羊头</a:t>
            </a:r>
          </a:p>
        </p:txBody>
      </p:sp>
      <p:sp>
        <p:nvSpPr>
          <p:cNvPr id="7" name="矩形 6"/>
          <p:cNvSpPr/>
          <p:nvPr/>
        </p:nvSpPr>
        <p:spPr>
          <a:xfrm>
            <a:off x="550863" y="5326587"/>
            <a:ext cx="2179128" cy="5324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隶书" panose="02010509060101010101" pitchFamily="49" charset="-122"/>
                <a:ea typeface="隶书" panose="02010509060101010101" pitchFamily="49" charset="-122"/>
              </a:rPr>
              <a:t>迎霜兔肉</a:t>
            </a:r>
          </a:p>
        </p:txBody>
      </p:sp>
      <p:sp>
        <p:nvSpPr>
          <p:cNvPr id="8" name="右大括号 7"/>
          <p:cNvSpPr/>
          <p:nvPr/>
        </p:nvSpPr>
        <p:spPr>
          <a:xfrm>
            <a:off x="3159889" y="3422769"/>
            <a:ext cx="323511" cy="235523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9" name="文本框 8"/>
          <p:cNvSpPr txBox="1"/>
          <p:nvPr/>
        </p:nvSpPr>
        <p:spPr>
          <a:xfrm>
            <a:off x="3913299" y="4714178"/>
            <a:ext cx="7638236" cy="812530"/>
          </a:xfrm>
          <a:prstGeom prst="rect">
            <a:avLst/>
          </a:prstGeom>
          <a:noFill/>
        </p:spPr>
        <p:txBody>
          <a:bodyPr wrap="square" rtlCol="0">
            <a:spAutoFit/>
          </a:bodyPr>
          <a:lstStyle>
            <a:defPPr>
              <a:defRPr lang="zh-CN"/>
            </a:defPPr>
            <a:lvl1pPr algn="ctr">
              <a:lnSpc>
                <a:spcPct val="130000"/>
              </a:lnSpc>
              <a:defRPr>
                <a:latin typeface="华文新魏" panose="02010800040101010101" pitchFamily="2" charset="-122"/>
                <a:ea typeface="华文新魏" panose="02010800040101010101" pitchFamily="2" charset="-122"/>
              </a:defRPr>
            </a:lvl1pPr>
          </a:lstStyle>
          <a:p>
            <a:pPr algn="l"/>
            <a:r>
              <a:rPr lang="zh-CN" altLang="en-US" dirty="0">
                <a:latin typeface="隶书" panose="02010509060101010101" pitchFamily="49" charset="-122"/>
                <a:ea typeface="隶书" panose="02010509060101010101" pitchFamily="49" charset="-122"/>
              </a:rPr>
              <a:t>迎霜兔肉就是经霜的（即霜降）的兔子肉，这时候的兔肉味道鲜美，营养价值较高</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par>
                          <p:cTn id="20" fill="hold">
                            <p:stCondLst>
                              <p:cond delay="4000"/>
                            </p:stCondLst>
                            <p:childTnLst>
                              <p:par>
                                <p:cTn id="21" presetID="16" presetClass="entr" presetSubtype="4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Horizontal)">
                                      <p:cBhvr>
                                        <p:cTn id="23" dur="750"/>
                                        <p:tgtEl>
                                          <p:spTgt spid="8"/>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750"/>
                                        <p:tgtEl>
                                          <p:spTgt spid="2"/>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82211"/>
            <a:chOff x="0" y="0"/>
            <a:chExt cx="12192000" cy="6882211"/>
          </a:xfrm>
        </p:grpSpPr>
        <p:pic>
          <p:nvPicPr>
            <p:cNvPr id="12" name="图片 11"/>
            <p:cNvPicPr>
              <a:picLocks noChangeAspect="1"/>
            </p:cNvPicPr>
            <p:nvPr/>
          </p:nvPicPr>
          <p:blipFill rotWithShape="1">
            <a:blip r:embed="rId3" cstate="print"/>
            <a:srcRect/>
            <a:stretch>
              <a:fillRect/>
            </a:stretch>
          </p:blipFill>
          <p:spPr>
            <a:xfrm>
              <a:off x="0" y="24210"/>
              <a:ext cx="12192000" cy="6858001"/>
            </a:xfrm>
            <a:prstGeom prst="rect">
              <a:avLst/>
            </a:prstGeom>
          </p:spPr>
        </p:pic>
        <p:sp>
          <p:nvSpPr>
            <p:cNvPr id="13" name="矩形 12"/>
            <p:cNvSpPr/>
            <p:nvPr/>
          </p:nvSpPr>
          <p:spPr>
            <a:xfrm>
              <a:off x="0" y="0"/>
              <a:ext cx="12192000" cy="6858000"/>
            </a:xfrm>
            <a:prstGeom prst="rect">
              <a:avLst/>
            </a:prstGeom>
            <a:solidFill>
              <a:schemeClr val="bg1">
                <a:alpha val="9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28" name="椭圆 27"/>
          <p:cNvSpPr/>
          <p:nvPr/>
        </p:nvSpPr>
        <p:spPr>
          <a:xfrm>
            <a:off x="6096000"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第</a:t>
            </a:r>
          </a:p>
        </p:txBody>
      </p:sp>
      <p:sp>
        <p:nvSpPr>
          <p:cNvPr id="29" name="文本框 28"/>
          <p:cNvSpPr txBox="1"/>
          <p:nvPr/>
        </p:nvSpPr>
        <p:spPr>
          <a:xfrm>
            <a:off x="5937250" y="3339237"/>
            <a:ext cx="5369378" cy="1107996"/>
          </a:xfrm>
          <a:prstGeom prst="rect">
            <a:avLst/>
          </a:prstGeom>
          <a:noFill/>
        </p:spPr>
        <p:txBody>
          <a:bodyPr wrap="square" rtlCol="0">
            <a:spAutoFit/>
          </a:bodyPr>
          <a:lstStyle/>
          <a:p>
            <a:r>
              <a:rPr lang="zh-CN" altLang="en-US" sz="6600">
                <a:latin typeface="隶书" panose="02010509060101010101" pitchFamily="49" charset="-122"/>
                <a:ea typeface="隶书" panose="02010509060101010101" pitchFamily="49" charset="-122"/>
              </a:rPr>
              <a:t>霜降节气养生</a:t>
            </a:r>
            <a:endParaRPr lang="zh-CN" altLang="en-US" sz="6600" dirty="0">
              <a:latin typeface="隶书" panose="02010509060101010101" pitchFamily="49" charset="-122"/>
              <a:ea typeface="隶书" panose="02010509060101010101" pitchFamily="49" charset="-122"/>
            </a:endParaRPr>
          </a:p>
        </p:txBody>
      </p:sp>
      <p:sp>
        <p:nvSpPr>
          <p:cNvPr id="30" name="椭圆 29"/>
          <p:cNvSpPr/>
          <p:nvPr/>
        </p:nvSpPr>
        <p:spPr>
          <a:xfrm>
            <a:off x="7097486"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肆</a:t>
            </a:r>
          </a:p>
        </p:txBody>
      </p:sp>
      <p:sp>
        <p:nvSpPr>
          <p:cNvPr id="31" name="椭圆 30"/>
          <p:cNvSpPr/>
          <p:nvPr/>
        </p:nvSpPr>
        <p:spPr>
          <a:xfrm>
            <a:off x="8098972"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章</a:t>
            </a:r>
          </a:p>
        </p:txBody>
      </p:sp>
      <p:sp>
        <p:nvSpPr>
          <p:cNvPr id="32" name="椭圆 31"/>
          <p:cNvSpPr/>
          <p:nvPr/>
        </p:nvSpPr>
        <p:spPr>
          <a:xfrm>
            <a:off x="9100458"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节</a:t>
            </a:r>
          </a:p>
        </p:txBody>
      </p:sp>
      <p:pic>
        <p:nvPicPr>
          <p:cNvPr id="15" name="图片 14"/>
          <p:cNvPicPr>
            <a:picLocks noChangeAspect="1"/>
          </p:cNvPicPr>
          <p:nvPr/>
        </p:nvPicPr>
        <p:blipFill rotWithShape="1">
          <a:blip r:embed="rId4" cstate="screen"/>
          <a:srcRect/>
          <a:stretch>
            <a:fillRect/>
          </a:stretch>
        </p:blipFill>
        <p:spPr>
          <a:xfrm>
            <a:off x="885372" y="2059024"/>
            <a:ext cx="4673897" cy="2290010"/>
          </a:xfrm>
          <a:prstGeom prst="cloudCallou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750"/>
                                        <p:tgtEl>
                                          <p:spTgt spid="30"/>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50"/>
                                        <p:tgtEl>
                                          <p:spTgt spid="31"/>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750"/>
                                        <p:tgtEl>
                                          <p:spTgt spid="32"/>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356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3" name="矩形 2"/>
          <p:cNvSpPr/>
          <p:nvPr/>
        </p:nvSpPr>
        <p:spPr>
          <a:xfrm>
            <a:off x="550863" y="1759352"/>
            <a:ext cx="3865944" cy="3865944"/>
          </a:xfrm>
          <a:prstGeom prst="rect">
            <a:avLst/>
          </a:prstGeom>
          <a:solidFill>
            <a:schemeClr val="bg1"/>
          </a:solidFill>
          <a:ln>
            <a:noFill/>
          </a:ln>
          <a:effectLst>
            <a:outerShdw blurRad="63500" sx="101000" sy="101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tx1"/>
                </a:solidFill>
                <a:latin typeface="隶书" panose="02010509060101010101" pitchFamily="49" charset="-122"/>
                <a:ea typeface="隶书" panose="02010509060101010101" pitchFamily="49" charset="-122"/>
              </a:rPr>
              <a:t>养生重点</a:t>
            </a:r>
          </a:p>
        </p:txBody>
      </p:sp>
      <p:sp>
        <p:nvSpPr>
          <p:cNvPr id="4" name="文本框 3"/>
          <p:cNvSpPr txBox="1"/>
          <p:nvPr/>
        </p:nvSpPr>
        <p:spPr>
          <a:xfrm>
            <a:off x="4548850" y="3567714"/>
            <a:ext cx="7092288" cy="1892826"/>
          </a:xfrm>
          <a:prstGeom prst="rect">
            <a:avLst/>
          </a:prstGeom>
          <a:noFill/>
        </p:spPr>
        <p:txBody>
          <a:bodyPr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霜降时节是秋冬气候的转折点，也是阳气由收到藏的过渡，养生关键应注意做好“外御寒、内清热”。霜降是秋季到冬季过渡的开始。俗语有“霜降不算冷，霜降变了天”。此时节，昼夜温差变化增大，因此要注意添加衣服，特别要注意脚部和胃部保暖。最好养成睡前用热水泡脚的习惯</a:t>
            </a:r>
          </a:p>
        </p:txBody>
      </p:sp>
      <p:sp>
        <p:nvSpPr>
          <p:cNvPr id="5" name="文本框 4"/>
          <p:cNvSpPr txBox="1"/>
          <p:nvPr/>
        </p:nvSpPr>
        <p:spPr>
          <a:xfrm>
            <a:off x="4548850" y="2028281"/>
            <a:ext cx="7092288" cy="1007199"/>
          </a:xfrm>
          <a:prstGeom prst="rect">
            <a:avLst/>
          </a:prstGeom>
          <a:noFill/>
        </p:spPr>
        <p:txBody>
          <a:bodyPr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r>
              <a:rPr lang="zh-CN" altLang="en-US" sz="1600" dirty="0">
                <a:latin typeface="隶书" panose="02010509060101010101" pitchFamily="49" charset="-122"/>
                <a:ea typeface="隶书" panose="02010509060101010101" pitchFamily="49" charset="-122"/>
              </a:rPr>
              <a:t>秋末时节，是呼吸道疾病的高发期，多吃生津润燥、宣肺止咳作用的梨、苹果、橄榄、白果、洋葱、芥菜、萝卜等食物，搓揉迎香穴鼻翼两侧，练练“嘶”音字功等，都有助于我们预防呼吸道疾病</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79918" y="638673"/>
            <a:ext cx="984885" cy="5580655"/>
          </a:xfrm>
          <a:prstGeom prst="rect">
            <a:avLst/>
          </a:prstGeom>
          <a:noFill/>
        </p:spPr>
        <p:txBody>
          <a:bodyPr vert="eaVert" wrap="square" rtlCol="0">
            <a:spAutoFit/>
          </a:bodyPr>
          <a:lstStyle>
            <a:defPPr>
              <a:defRPr lang="zh-CN"/>
            </a:defPPr>
            <a:lvl1pPr>
              <a:lnSpc>
                <a:spcPct val="130000"/>
              </a:lnSpc>
              <a:defRPr sz="2000">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天气逐渐变冷，身体局部保暖不当或人体为适应寒冷的刺激而有所增加的新陈代谢等原因</a:t>
            </a:r>
          </a:p>
        </p:txBody>
      </p:sp>
      <p:sp>
        <p:nvSpPr>
          <p:cNvPr id="4" name="文本框 3"/>
          <p:cNvSpPr txBox="1"/>
          <p:nvPr/>
        </p:nvSpPr>
        <p:spPr>
          <a:xfrm>
            <a:off x="6973230" y="620417"/>
            <a:ext cx="984885" cy="5617167"/>
          </a:xfrm>
          <a:prstGeom prst="rect">
            <a:avLst/>
          </a:prstGeom>
          <a:noFill/>
        </p:spPr>
        <p:txBody>
          <a:bodyPr vert="eaVert" wrap="square" rtlCol="0">
            <a:spAutoFit/>
          </a:bodyPr>
          <a:lstStyle>
            <a:defPPr>
              <a:defRPr lang="zh-CN"/>
            </a:defPPr>
            <a:lvl1pPr>
              <a:lnSpc>
                <a:spcPct val="130000"/>
              </a:lnSpc>
              <a:defRPr sz="2000">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大家在外出登山、欣赏美景的时候，一定要注意保暖，尤其要保护膝关节，切不可运动过量</a:t>
            </a:r>
          </a:p>
        </p:txBody>
      </p:sp>
      <p:sp>
        <p:nvSpPr>
          <p:cNvPr id="5" name="文本框 4"/>
          <p:cNvSpPr txBox="1"/>
          <p:nvPr/>
        </p:nvSpPr>
        <p:spPr>
          <a:xfrm>
            <a:off x="10166541" y="520308"/>
            <a:ext cx="1384995" cy="5817384"/>
          </a:xfrm>
          <a:prstGeom prst="rect">
            <a:avLst/>
          </a:prstGeom>
          <a:noFill/>
        </p:spPr>
        <p:txBody>
          <a:bodyPr vert="eaVert" wrap="square" rtlCol="0">
            <a:spAutoFit/>
          </a:bodyPr>
          <a:lstStyle>
            <a:defPPr>
              <a:defRPr lang="zh-CN"/>
            </a:defPPr>
            <a:lvl1pPr>
              <a:lnSpc>
                <a:spcPct val="130000"/>
              </a:lnSpc>
              <a:defRPr sz="2000">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“霜叶红于二月花”。霜降过后，枫树、黄栌树等树木在秋霜的抚慰下，开始漫山遍野地变成红黄色，如火似锦，非常壮观</a:t>
            </a:r>
          </a:p>
        </p:txBody>
      </p:sp>
      <p:pic>
        <p:nvPicPr>
          <p:cNvPr id="7" name="图片 6"/>
          <p:cNvPicPr>
            <a:picLocks noChangeAspect="1"/>
          </p:cNvPicPr>
          <p:nvPr/>
        </p:nvPicPr>
        <p:blipFill>
          <a:blip r:embed="rId3" cstate="screen"/>
          <a:stretch>
            <a:fillRect/>
          </a:stretch>
        </p:blipFill>
        <p:spPr>
          <a:xfrm>
            <a:off x="0" y="266216"/>
            <a:ext cx="3696990" cy="2476983"/>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1"/>
            <a:ext cx="12192000" cy="6882212"/>
            <a:chOff x="0" y="-1"/>
            <a:chExt cx="12192000" cy="6882212"/>
          </a:xfrm>
        </p:grpSpPr>
        <p:pic>
          <p:nvPicPr>
            <p:cNvPr id="27" name="图片 26"/>
            <p:cNvPicPr>
              <a:picLocks noChangeAspect="1"/>
            </p:cNvPicPr>
            <p:nvPr/>
          </p:nvPicPr>
          <p:blipFill rotWithShape="1">
            <a:blip r:embed="rId3" cstate="print"/>
            <a:srcRect/>
            <a:stretch>
              <a:fillRect/>
            </a:stretch>
          </p:blipFill>
          <p:spPr>
            <a:xfrm>
              <a:off x="0" y="24210"/>
              <a:ext cx="12192000" cy="6858001"/>
            </a:xfrm>
            <a:prstGeom prst="rect">
              <a:avLst/>
            </a:prstGeom>
          </p:spPr>
        </p:pic>
        <p:sp>
          <p:nvSpPr>
            <p:cNvPr id="28" name="矩形 27"/>
            <p:cNvSpPr/>
            <p:nvPr/>
          </p:nvSpPr>
          <p:spPr>
            <a:xfrm>
              <a:off x="0" y="-1"/>
              <a:ext cx="12192000" cy="6882211"/>
            </a:xfrm>
            <a:prstGeom prst="rect">
              <a:avLst/>
            </a:prstGeom>
            <a:solidFill>
              <a:schemeClr val="bg1">
                <a:alpha val="9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6" name="矩形 5"/>
          <p:cNvSpPr/>
          <p:nvPr/>
        </p:nvSpPr>
        <p:spPr>
          <a:xfrm>
            <a:off x="580575" y="366486"/>
            <a:ext cx="1799770" cy="6125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文本框 12"/>
          <p:cNvSpPr txBox="1"/>
          <p:nvPr/>
        </p:nvSpPr>
        <p:spPr>
          <a:xfrm>
            <a:off x="428175" y="2245411"/>
            <a:ext cx="1204685" cy="1569660"/>
          </a:xfrm>
          <a:prstGeom prst="rect">
            <a:avLst/>
          </a:prstGeom>
          <a:noFill/>
        </p:spPr>
        <p:txBody>
          <a:bodyPr wrap="square" rtlCol="0">
            <a:spAutoFit/>
          </a:bodyPr>
          <a:lstStyle/>
          <a:p>
            <a:pPr algn="ctr"/>
            <a:r>
              <a:rPr lang="zh-CN" altLang="en-US" sz="9600" dirty="0">
                <a:latin typeface="隶书" panose="02010509060101010101" pitchFamily="49" charset="-122"/>
                <a:ea typeface="隶书" panose="02010509060101010101" pitchFamily="49" charset="-122"/>
              </a:rPr>
              <a:t>目</a:t>
            </a:r>
          </a:p>
        </p:txBody>
      </p:sp>
      <p:sp>
        <p:nvSpPr>
          <p:cNvPr id="14" name="文本框 13"/>
          <p:cNvSpPr txBox="1"/>
          <p:nvPr/>
        </p:nvSpPr>
        <p:spPr>
          <a:xfrm>
            <a:off x="1153889" y="2935898"/>
            <a:ext cx="1204685" cy="1569660"/>
          </a:xfrm>
          <a:prstGeom prst="rect">
            <a:avLst/>
          </a:prstGeom>
          <a:noFill/>
        </p:spPr>
        <p:txBody>
          <a:bodyPr wrap="square" rtlCol="0">
            <a:spAutoFit/>
          </a:bodyPr>
          <a:lstStyle/>
          <a:p>
            <a:pPr algn="ctr"/>
            <a:r>
              <a:rPr lang="zh-CN" altLang="en-US" sz="9600" dirty="0">
                <a:latin typeface="隶书" panose="02010509060101010101" pitchFamily="49" charset="-122"/>
                <a:ea typeface="隶书" panose="02010509060101010101" pitchFamily="49" charset="-122"/>
              </a:rPr>
              <a:t>录</a:t>
            </a:r>
          </a:p>
        </p:txBody>
      </p:sp>
      <p:grpSp>
        <p:nvGrpSpPr>
          <p:cNvPr id="16" name="组合 15"/>
          <p:cNvGrpSpPr/>
          <p:nvPr/>
        </p:nvGrpSpPr>
        <p:grpSpPr>
          <a:xfrm>
            <a:off x="3280227" y="1687285"/>
            <a:ext cx="3708400" cy="783772"/>
            <a:chOff x="3280227" y="1554017"/>
            <a:chExt cx="3708400" cy="783772"/>
          </a:xfrm>
        </p:grpSpPr>
        <p:sp>
          <p:nvSpPr>
            <p:cNvPr id="8" name="椭圆 7"/>
            <p:cNvSpPr/>
            <p:nvPr/>
          </p:nvSpPr>
          <p:spPr>
            <a:xfrm>
              <a:off x="3280227" y="155401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壹</a:t>
              </a:r>
            </a:p>
          </p:txBody>
        </p:sp>
        <p:sp>
          <p:nvSpPr>
            <p:cNvPr id="15" name="文本框 14"/>
            <p:cNvSpPr txBox="1"/>
            <p:nvPr/>
          </p:nvSpPr>
          <p:spPr>
            <a:xfrm>
              <a:off x="4187370" y="1653516"/>
              <a:ext cx="2801257" cy="584775"/>
            </a:xfrm>
            <a:prstGeom prst="rect">
              <a:avLst/>
            </a:prstGeom>
            <a:noFill/>
          </p:spPr>
          <p:txBody>
            <a:bodyPr wrap="square" rtlCol="0">
              <a:spAutoFit/>
            </a:bodyPr>
            <a:lstStyle/>
            <a:p>
              <a:r>
                <a:rPr lang="zh-CN" altLang="en-US" sz="3200" dirty="0">
                  <a:latin typeface="隶书" panose="02010509060101010101" pitchFamily="49" charset="-122"/>
                  <a:ea typeface="隶书" panose="02010509060101010101" pitchFamily="49" charset="-122"/>
                </a:rPr>
                <a:t>霜降节气简介</a:t>
              </a:r>
            </a:p>
          </p:txBody>
        </p:sp>
      </p:grpSp>
      <p:grpSp>
        <p:nvGrpSpPr>
          <p:cNvPr id="17" name="组合 16"/>
          <p:cNvGrpSpPr/>
          <p:nvPr/>
        </p:nvGrpSpPr>
        <p:grpSpPr>
          <a:xfrm>
            <a:off x="7590972" y="1687285"/>
            <a:ext cx="3708400" cy="783772"/>
            <a:chOff x="3280227" y="1554017"/>
            <a:chExt cx="3708400" cy="783772"/>
          </a:xfrm>
        </p:grpSpPr>
        <p:sp>
          <p:nvSpPr>
            <p:cNvPr id="18" name="椭圆 17"/>
            <p:cNvSpPr/>
            <p:nvPr/>
          </p:nvSpPr>
          <p:spPr>
            <a:xfrm>
              <a:off x="3280227" y="155401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贰</a:t>
              </a:r>
            </a:p>
          </p:txBody>
        </p:sp>
        <p:sp>
          <p:nvSpPr>
            <p:cNvPr id="19" name="文本框 18"/>
            <p:cNvSpPr txBox="1"/>
            <p:nvPr/>
          </p:nvSpPr>
          <p:spPr>
            <a:xfrm>
              <a:off x="4187370" y="1653516"/>
              <a:ext cx="2801257" cy="584775"/>
            </a:xfrm>
            <a:prstGeom prst="rect">
              <a:avLst/>
            </a:prstGeom>
            <a:noFill/>
          </p:spPr>
          <p:txBody>
            <a:bodyPr wrap="square" rtlCol="0">
              <a:spAutoFit/>
            </a:bodyPr>
            <a:lstStyle/>
            <a:p>
              <a:r>
                <a:rPr lang="zh-CN" altLang="en-US" sz="3200" dirty="0">
                  <a:latin typeface="隶书" panose="02010509060101010101" pitchFamily="49" charset="-122"/>
                  <a:ea typeface="隶书" panose="02010509060101010101" pitchFamily="49" charset="-122"/>
                </a:rPr>
                <a:t>霜降气候特点</a:t>
              </a:r>
            </a:p>
          </p:txBody>
        </p:sp>
      </p:grpSp>
      <p:grpSp>
        <p:nvGrpSpPr>
          <p:cNvPr id="20" name="组合 19"/>
          <p:cNvGrpSpPr/>
          <p:nvPr/>
        </p:nvGrpSpPr>
        <p:grpSpPr>
          <a:xfrm>
            <a:off x="3280227" y="4386943"/>
            <a:ext cx="3708400" cy="783772"/>
            <a:chOff x="3280227" y="1554017"/>
            <a:chExt cx="3708400" cy="783772"/>
          </a:xfrm>
        </p:grpSpPr>
        <p:sp>
          <p:nvSpPr>
            <p:cNvPr id="21" name="椭圆 20"/>
            <p:cNvSpPr/>
            <p:nvPr/>
          </p:nvSpPr>
          <p:spPr>
            <a:xfrm>
              <a:off x="3280227" y="155401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叁</a:t>
              </a:r>
            </a:p>
          </p:txBody>
        </p:sp>
        <p:sp>
          <p:nvSpPr>
            <p:cNvPr id="22" name="文本框 21"/>
            <p:cNvSpPr txBox="1"/>
            <p:nvPr/>
          </p:nvSpPr>
          <p:spPr>
            <a:xfrm>
              <a:off x="4187370" y="1653516"/>
              <a:ext cx="2801257" cy="584775"/>
            </a:xfrm>
            <a:prstGeom prst="rect">
              <a:avLst/>
            </a:prstGeom>
            <a:noFill/>
          </p:spPr>
          <p:txBody>
            <a:bodyPr wrap="square" rtlCol="0">
              <a:spAutoFit/>
            </a:bodyPr>
            <a:lstStyle/>
            <a:p>
              <a:r>
                <a:rPr lang="zh-CN" altLang="en-US" sz="3200" dirty="0">
                  <a:latin typeface="隶书" panose="02010509060101010101" pitchFamily="49" charset="-122"/>
                  <a:ea typeface="隶书" panose="02010509060101010101" pitchFamily="49" charset="-122"/>
                </a:rPr>
                <a:t>霜降节气风俗</a:t>
              </a:r>
            </a:p>
          </p:txBody>
        </p:sp>
      </p:grpSp>
      <p:grpSp>
        <p:nvGrpSpPr>
          <p:cNvPr id="23" name="组合 22"/>
          <p:cNvGrpSpPr/>
          <p:nvPr/>
        </p:nvGrpSpPr>
        <p:grpSpPr>
          <a:xfrm>
            <a:off x="7590972" y="4386943"/>
            <a:ext cx="3708400" cy="783772"/>
            <a:chOff x="3280227" y="1554017"/>
            <a:chExt cx="3708400" cy="783772"/>
          </a:xfrm>
        </p:grpSpPr>
        <p:sp>
          <p:nvSpPr>
            <p:cNvPr id="24" name="椭圆 23"/>
            <p:cNvSpPr/>
            <p:nvPr/>
          </p:nvSpPr>
          <p:spPr>
            <a:xfrm>
              <a:off x="3280227" y="155401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肆</a:t>
              </a:r>
            </a:p>
          </p:txBody>
        </p:sp>
        <p:sp>
          <p:nvSpPr>
            <p:cNvPr id="25" name="文本框 24"/>
            <p:cNvSpPr txBox="1"/>
            <p:nvPr/>
          </p:nvSpPr>
          <p:spPr>
            <a:xfrm>
              <a:off x="4187370" y="1653516"/>
              <a:ext cx="2801257" cy="584775"/>
            </a:xfrm>
            <a:prstGeom prst="rect">
              <a:avLst/>
            </a:prstGeom>
            <a:noFill/>
          </p:spPr>
          <p:txBody>
            <a:bodyPr wrap="square" rtlCol="0">
              <a:spAutoFit/>
            </a:bodyPr>
            <a:lstStyle/>
            <a:p>
              <a:r>
                <a:rPr lang="zh-CN" altLang="en-US" sz="3200" dirty="0">
                  <a:latin typeface="隶书" panose="02010509060101010101" pitchFamily="49" charset="-122"/>
                  <a:ea typeface="隶书" panose="02010509060101010101" pitchFamily="49" charset="-122"/>
                </a:rPr>
                <a:t>霜降节气养生</a:t>
              </a:r>
            </a:p>
          </p:txBody>
        </p:sp>
      </p:grpSp>
      <p:pic>
        <p:nvPicPr>
          <p:cNvPr id="7" name="图片 6"/>
          <p:cNvPicPr>
            <a:picLocks noChangeAspect="1"/>
          </p:cNvPicPr>
          <p:nvPr/>
        </p:nvPicPr>
        <p:blipFill>
          <a:blip r:embed="rId4" cstate="screen"/>
          <a:stretch>
            <a:fillRect/>
          </a:stretch>
        </p:blipFill>
        <p:spPr>
          <a:xfrm>
            <a:off x="852180" y="1841888"/>
            <a:ext cx="1323493" cy="1323493"/>
          </a:xfrm>
          <a:prstGeom prst="rect">
            <a:avLst/>
          </a:prstGeom>
        </p:spPr>
      </p:pic>
      <p:pic>
        <p:nvPicPr>
          <p:cNvPr id="10" name="图片 9"/>
          <p:cNvPicPr>
            <a:picLocks noChangeAspect="1"/>
          </p:cNvPicPr>
          <p:nvPr/>
        </p:nvPicPr>
        <p:blipFill>
          <a:blip r:embed="rId5" cstate="screen"/>
          <a:stretch>
            <a:fillRect/>
          </a:stretch>
        </p:blipFill>
        <p:spPr>
          <a:xfrm>
            <a:off x="1027300" y="5443193"/>
            <a:ext cx="783772" cy="783772"/>
          </a:xfrm>
          <a:prstGeom prst="rect">
            <a:avLst/>
          </a:prstGeom>
        </p:spPr>
      </p:pic>
      <p:pic>
        <p:nvPicPr>
          <p:cNvPr id="12" name="图片 11"/>
          <p:cNvPicPr>
            <a:picLocks noChangeAspect="1"/>
          </p:cNvPicPr>
          <p:nvPr/>
        </p:nvPicPr>
        <p:blipFill>
          <a:blip r:embed="rId6" cstate="screen"/>
          <a:stretch>
            <a:fillRect/>
          </a:stretch>
        </p:blipFill>
        <p:spPr>
          <a:xfrm>
            <a:off x="560617" y="631035"/>
            <a:ext cx="1799770" cy="1349828"/>
          </a:xfrm>
          <a:prstGeom prst="rect">
            <a:avLst/>
          </a:prstGeom>
        </p:spPr>
      </p:pic>
      <p:pic>
        <p:nvPicPr>
          <p:cNvPr id="30" name="图片 29"/>
          <p:cNvPicPr>
            <a:picLocks noChangeAspect="1"/>
          </p:cNvPicPr>
          <p:nvPr/>
        </p:nvPicPr>
        <p:blipFill>
          <a:blip r:embed="rId7" cstate="screen"/>
          <a:stretch>
            <a:fillRect/>
          </a:stretch>
        </p:blipFill>
        <p:spPr>
          <a:xfrm>
            <a:off x="1030719" y="4513229"/>
            <a:ext cx="783773" cy="845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childTnLst>
                                </p:cTn>
                              </p:par>
                            </p:childTnLst>
                          </p:cTn>
                        </p:par>
                        <p:par>
                          <p:cTn id="38" fill="hold">
                            <p:stCondLst>
                              <p:cond delay="3000"/>
                            </p:stCondLst>
                            <p:childTnLst>
                              <p:par>
                                <p:cTn id="39" presetID="1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750"/>
                                        <p:tgtEl>
                                          <p:spTgt spid="16"/>
                                        </p:tgtEl>
                                        <p:attrNameLst>
                                          <p:attrName>ppt_x</p:attrName>
                                        </p:attrNameLst>
                                      </p:cBhvr>
                                      <p:tavLst>
                                        <p:tav tm="0">
                                          <p:val>
                                            <p:strVal val="#ppt_x-#ppt_w*1.125000"/>
                                          </p:val>
                                        </p:tav>
                                        <p:tav tm="100000">
                                          <p:val>
                                            <p:strVal val="#ppt_x"/>
                                          </p:val>
                                        </p:tav>
                                      </p:tavLst>
                                    </p:anim>
                                    <p:animEffect transition="in" filter="wipe(right)">
                                      <p:cBhvr>
                                        <p:cTn id="42" dur="750"/>
                                        <p:tgtEl>
                                          <p:spTgt spid="16"/>
                                        </p:tgtEl>
                                      </p:cBhvr>
                                    </p:animEffect>
                                  </p:childTnLst>
                                </p:cTn>
                              </p:par>
                            </p:childTnLst>
                          </p:cTn>
                        </p:par>
                        <p:par>
                          <p:cTn id="43" fill="hold">
                            <p:stCondLst>
                              <p:cond delay="4000"/>
                            </p:stCondLst>
                            <p:childTnLst>
                              <p:par>
                                <p:cTn id="44" presetID="1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750"/>
                                        <p:tgtEl>
                                          <p:spTgt spid="17"/>
                                        </p:tgtEl>
                                        <p:attrNameLst>
                                          <p:attrName>ppt_x</p:attrName>
                                        </p:attrNameLst>
                                      </p:cBhvr>
                                      <p:tavLst>
                                        <p:tav tm="0">
                                          <p:val>
                                            <p:strVal val="#ppt_x-#ppt_w*1.125000"/>
                                          </p:val>
                                        </p:tav>
                                        <p:tav tm="100000">
                                          <p:val>
                                            <p:strVal val="#ppt_x"/>
                                          </p:val>
                                        </p:tav>
                                      </p:tavLst>
                                    </p:anim>
                                    <p:animEffect transition="in" filter="wipe(right)">
                                      <p:cBhvr>
                                        <p:cTn id="47" dur="750"/>
                                        <p:tgtEl>
                                          <p:spTgt spid="17"/>
                                        </p:tgtEl>
                                      </p:cBhvr>
                                    </p:animEffect>
                                  </p:childTnLst>
                                </p:cTn>
                              </p:par>
                            </p:childTnLst>
                          </p:cTn>
                        </p:par>
                        <p:par>
                          <p:cTn id="48" fill="hold">
                            <p:stCondLst>
                              <p:cond delay="5000"/>
                            </p:stCondLst>
                            <p:childTnLst>
                              <p:par>
                                <p:cTn id="49" presetID="12" presetClass="entr" presetSubtype="8"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750"/>
                                        <p:tgtEl>
                                          <p:spTgt spid="20"/>
                                        </p:tgtEl>
                                        <p:attrNameLst>
                                          <p:attrName>ppt_x</p:attrName>
                                        </p:attrNameLst>
                                      </p:cBhvr>
                                      <p:tavLst>
                                        <p:tav tm="0">
                                          <p:val>
                                            <p:strVal val="#ppt_x-#ppt_w*1.125000"/>
                                          </p:val>
                                        </p:tav>
                                        <p:tav tm="100000">
                                          <p:val>
                                            <p:strVal val="#ppt_x"/>
                                          </p:val>
                                        </p:tav>
                                      </p:tavLst>
                                    </p:anim>
                                    <p:animEffect transition="in" filter="wipe(right)">
                                      <p:cBhvr>
                                        <p:cTn id="52" dur="750"/>
                                        <p:tgtEl>
                                          <p:spTgt spid="20"/>
                                        </p:tgtEl>
                                      </p:cBhvr>
                                    </p:animEffect>
                                  </p:childTnLst>
                                </p:cTn>
                              </p:par>
                            </p:childTnLst>
                          </p:cTn>
                        </p:par>
                        <p:par>
                          <p:cTn id="53" fill="hold">
                            <p:stCondLst>
                              <p:cond delay="6000"/>
                            </p:stCondLst>
                            <p:childTnLst>
                              <p:par>
                                <p:cTn id="54" presetID="12" presetClass="entr" presetSubtype="8"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750"/>
                                        <p:tgtEl>
                                          <p:spTgt spid="23"/>
                                        </p:tgtEl>
                                        <p:attrNameLst>
                                          <p:attrName>ppt_x</p:attrName>
                                        </p:attrNameLst>
                                      </p:cBhvr>
                                      <p:tavLst>
                                        <p:tav tm="0">
                                          <p:val>
                                            <p:strVal val="#ppt_x-#ppt_w*1.125000"/>
                                          </p:val>
                                        </p:tav>
                                        <p:tav tm="100000">
                                          <p:val>
                                            <p:strVal val="#ppt_x"/>
                                          </p:val>
                                        </p:tav>
                                      </p:tavLst>
                                    </p:anim>
                                    <p:animEffect transition="in" filter="wipe(right)">
                                      <p:cBhvr>
                                        <p:cTn id="5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73284"/>
            <a:ext cx="12192000" cy="16551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dirty="0">
                <a:solidFill>
                  <a:schemeClr val="tx1"/>
                </a:solidFill>
                <a:latin typeface="隶书" panose="02010509060101010101" pitchFamily="49" charset="-122"/>
                <a:ea typeface="隶书" panose="02010509060101010101" pitchFamily="49" charset="-122"/>
              </a:rPr>
              <a:t>霜降是秋季的最后一个节气，秋令属金，脾胃为后天之本，此时宜平补，尤其应健脾养胃，以养后天。栗子具有养胃健脾、补肾强筋、活血止血、止咳化痰的功效，是这时的进补佳品。霜遍布在草木土石上，俗称打霜，而经过霜覆盖的蔬菜如菠菜、冬瓜，吃起来味道特别鲜美，霜打过的水果，如葡萄就很甜</a:t>
            </a:r>
          </a:p>
        </p:txBody>
      </p:sp>
      <p:sp>
        <p:nvSpPr>
          <p:cNvPr id="3" name="矩形 2"/>
          <p:cNvSpPr/>
          <p:nvPr/>
        </p:nvSpPr>
        <p:spPr>
          <a:xfrm>
            <a:off x="0" y="2601410"/>
            <a:ext cx="12192000" cy="16551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dirty="0">
                <a:solidFill>
                  <a:schemeClr val="tx1"/>
                </a:solidFill>
                <a:latin typeface="隶书" panose="02010509060101010101" pitchFamily="49" charset="-122"/>
                <a:ea typeface="隶书" panose="02010509060101010101" pitchFamily="49" charset="-122"/>
              </a:rPr>
              <a:t>古人一般秋补既吃羊肉也吃兔肉。闽台民间在霜降这天，要进食补品，闽南有句谚语“一年补通通，不如补霜降”。　一些地方要吃红柿，认为这样可以御寒，能补筋骨。而泉州老人的说法是：霜降吃丁柿，不会流鼻涕。有些地方的说法是：霜降这天要吃杮子，不然整个冬天嘴唇都会裂开</a:t>
            </a:r>
          </a:p>
        </p:txBody>
      </p:sp>
      <p:sp>
        <p:nvSpPr>
          <p:cNvPr id="4" name="矩形 3"/>
          <p:cNvSpPr/>
          <p:nvPr/>
        </p:nvSpPr>
        <p:spPr>
          <a:xfrm>
            <a:off x="0" y="4829536"/>
            <a:ext cx="12192000" cy="16551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逸周书</a:t>
            </a: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周月</a:t>
            </a: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：“秋三月中气：处暑、秋分、霜降。”</a:t>
            </a: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国语</a:t>
            </a: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周语中</a:t>
            </a: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：“火见而清风戒寒。”三国吴韦昭注：“谓霜降之后，清风先至，所以戒人为寒备也。”魏巍</a:t>
            </a: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东方</a:t>
            </a:r>
            <a:r>
              <a:rPr lang="en-US" altLang="zh-CN" dirty="0">
                <a:solidFill>
                  <a:schemeClr val="tx1"/>
                </a:solidFill>
                <a:latin typeface="隶书" panose="02010509060101010101" pitchFamily="49" charset="-122"/>
                <a:ea typeface="隶书" panose="02010509060101010101" pitchFamily="49" charset="-122"/>
              </a:rPr>
              <a:t>》</a:t>
            </a:r>
            <a:r>
              <a:rPr lang="zh-CN" altLang="en-US" dirty="0">
                <a:solidFill>
                  <a:schemeClr val="tx1"/>
                </a:solidFill>
                <a:latin typeface="隶书" panose="02010509060101010101" pitchFamily="49" charset="-122"/>
                <a:ea typeface="隶书" panose="02010509060101010101" pitchFamily="49" charset="-122"/>
              </a:rPr>
              <a:t>第一部第十五章：“论节气，还不到霜降，这里已经下了好几场霜</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75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0"/>
            <a:ext cx="12192000" cy="6882211"/>
            <a:chOff x="0" y="0"/>
            <a:chExt cx="12192000" cy="6882211"/>
          </a:xfrm>
        </p:grpSpPr>
        <p:pic>
          <p:nvPicPr>
            <p:cNvPr id="14" name="图片 13"/>
            <p:cNvPicPr>
              <a:picLocks noChangeAspect="1"/>
            </p:cNvPicPr>
            <p:nvPr/>
          </p:nvPicPr>
          <p:blipFill rotWithShape="1">
            <a:blip r:embed="rId3" cstate="print"/>
            <a:srcRect/>
            <a:stretch>
              <a:fillRect/>
            </a:stretch>
          </p:blipFill>
          <p:spPr>
            <a:xfrm>
              <a:off x="0" y="24210"/>
              <a:ext cx="12192000" cy="6858001"/>
            </a:xfrm>
            <a:prstGeom prst="rect">
              <a:avLst/>
            </a:prstGeom>
          </p:spPr>
        </p:pic>
        <p:sp>
          <p:nvSpPr>
            <p:cNvPr id="15" name="矩形 14"/>
            <p:cNvSpPr/>
            <p:nvPr/>
          </p:nvSpPr>
          <p:spPr>
            <a:xfrm>
              <a:off x="0" y="0"/>
              <a:ext cx="12192000" cy="6858000"/>
            </a:xfrm>
            <a:prstGeom prst="rect">
              <a:avLst/>
            </a:prstGeom>
            <a:solidFill>
              <a:schemeClr val="bg1">
                <a:alpha val="9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10" name="文本框 9"/>
          <p:cNvSpPr txBox="1"/>
          <p:nvPr/>
        </p:nvSpPr>
        <p:spPr>
          <a:xfrm>
            <a:off x="6587073" y="2641604"/>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谢</a:t>
            </a:r>
          </a:p>
        </p:txBody>
      </p:sp>
      <p:sp>
        <p:nvSpPr>
          <p:cNvPr id="11" name="文本框 10"/>
          <p:cNvSpPr txBox="1"/>
          <p:nvPr/>
        </p:nvSpPr>
        <p:spPr>
          <a:xfrm>
            <a:off x="8460621" y="3535494"/>
            <a:ext cx="1915886" cy="2646878"/>
          </a:xfrm>
          <a:prstGeom prst="rect">
            <a:avLst/>
          </a:prstGeom>
          <a:noFill/>
        </p:spPr>
        <p:txBody>
          <a:bodyPr wrap="square" rtlCol="0">
            <a:spAutoFit/>
          </a:bodyPr>
          <a:lstStyle/>
          <a:p>
            <a:pPr algn="ctr"/>
            <a:r>
              <a:rPr lang="zh-CN" altLang="en-US" sz="16600" dirty="0">
                <a:latin typeface="隶书" panose="02010509060101010101" pitchFamily="49" charset="-122"/>
                <a:ea typeface="隶书" panose="02010509060101010101" pitchFamily="49" charset="-122"/>
              </a:rPr>
              <a:t>谢</a:t>
            </a:r>
          </a:p>
        </p:txBody>
      </p:sp>
      <p:sp>
        <p:nvSpPr>
          <p:cNvPr id="12" name="文本框 11"/>
          <p:cNvSpPr txBox="1"/>
          <p:nvPr/>
        </p:nvSpPr>
        <p:spPr>
          <a:xfrm>
            <a:off x="8533169" y="3965043"/>
            <a:ext cx="2144499" cy="400110"/>
          </a:xfrm>
          <a:prstGeom prst="rect">
            <a:avLst/>
          </a:prstGeom>
          <a:noFill/>
        </p:spPr>
        <p:txBody>
          <a:bodyPr wrap="square" rtlCol="0">
            <a:spAutoFit/>
          </a:bodyPr>
          <a:lstStyle/>
          <a:p>
            <a:r>
              <a:rPr lang="zh-CN" altLang="en-US" sz="2000" dirty="0">
                <a:latin typeface="隶书" panose="02010509060101010101" pitchFamily="49" charset="-122"/>
                <a:ea typeface="隶书" panose="02010509060101010101" pitchFamily="49" charset="-122"/>
              </a:rPr>
              <a:t>二十四节气课件</a:t>
            </a:r>
          </a:p>
        </p:txBody>
      </p:sp>
      <p:pic>
        <p:nvPicPr>
          <p:cNvPr id="17" name="图片 16"/>
          <p:cNvPicPr>
            <a:picLocks noChangeAspect="1"/>
          </p:cNvPicPr>
          <p:nvPr/>
        </p:nvPicPr>
        <p:blipFill rotWithShape="1">
          <a:blip r:embed="rId4" cstate="print"/>
          <a:srcRect/>
          <a:stretch>
            <a:fillRect/>
          </a:stretch>
        </p:blipFill>
        <p:spPr>
          <a:xfrm>
            <a:off x="-3034814" y="-1846336"/>
            <a:ext cx="12300988" cy="6026960"/>
          </a:xfrm>
          <a:prstGeom prst="irregularSeal2">
            <a:avLst/>
          </a:prstGeom>
        </p:spPr>
      </p:pic>
      <p:pic>
        <p:nvPicPr>
          <p:cNvPr id="16" name="图片 15"/>
          <p:cNvPicPr>
            <a:picLocks noChangeAspect="1"/>
          </p:cNvPicPr>
          <p:nvPr/>
        </p:nvPicPr>
        <p:blipFill>
          <a:blip r:embed="rId5" cstate="screen"/>
          <a:stretch>
            <a:fillRect/>
          </a:stretch>
        </p:blipFill>
        <p:spPr>
          <a:xfrm>
            <a:off x="3717389" y="2310077"/>
            <a:ext cx="2627247" cy="2627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righ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82211"/>
            <a:chOff x="0" y="0"/>
            <a:chExt cx="12192000" cy="6882211"/>
          </a:xfrm>
        </p:grpSpPr>
        <p:pic>
          <p:nvPicPr>
            <p:cNvPr id="12" name="图片 11"/>
            <p:cNvPicPr>
              <a:picLocks noChangeAspect="1"/>
            </p:cNvPicPr>
            <p:nvPr/>
          </p:nvPicPr>
          <p:blipFill rotWithShape="1">
            <a:blip r:embed="rId3" cstate="print"/>
            <a:srcRect/>
            <a:stretch>
              <a:fillRect/>
            </a:stretch>
          </p:blipFill>
          <p:spPr>
            <a:xfrm>
              <a:off x="0" y="24210"/>
              <a:ext cx="12192000" cy="6858001"/>
            </a:xfrm>
            <a:prstGeom prst="rect">
              <a:avLst/>
            </a:prstGeom>
          </p:spPr>
        </p:pic>
        <p:sp>
          <p:nvSpPr>
            <p:cNvPr id="13" name="矩形 12"/>
            <p:cNvSpPr/>
            <p:nvPr/>
          </p:nvSpPr>
          <p:spPr>
            <a:xfrm>
              <a:off x="0" y="0"/>
              <a:ext cx="12192000" cy="6858000"/>
            </a:xfrm>
            <a:prstGeom prst="rect">
              <a:avLst/>
            </a:prstGeom>
            <a:solidFill>
              <a:schemeClr val="bg1">
                <a:alpha val="9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28" name="椭圆 27"/>
          <p:cNvSpPr/>
          <p:nvPr/>
        </p:nvSpPr>
        <p:spPr>
          <a:xfrm>
            <a:off x="6096000"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第</a:t>
            </a:r>
          </a:p>
        </p:txBody>
      </p:sp>
      <p:sp>
        <p:nvSpPr>
          <p:cNvPr id="29" name="文本框 28"/>
          <p:cNvSpPr txBox="1"/>
          <p:nvPr/>
        </p:nvSpPr>
        <p:spPr>
          <a:xfrm>
            <a:off x="5937250" y="3339237"/>
            <a:ext cx="5369378" cy="1107996"/>
          </a:xfrm>
          <a:prstGeom prst="rect">
            <a:avLst/>
          </a:prstGeom>
          <a:noFill/>
        </p:spPr>
        <p:txBody>
          <a:bodyPr wrap="square" rtlCol="0">
            <a:spAutoFit/>
          </a:bodyPr>
          <a:lstStyle/>
          <a:p>
            <a:r>
              <a:rPr lang="zh-CN" altLang="en-US" sz="6600" dirty="0">
                <a:latin typeface="隶书" panose="02010509060101010101" pitchFamily="49" charset="-122"/>
                <a:ea typeface="隶书" panose="02010509060101010101" pitchFamily="49" charset="-122"/>
              </a:rPr>
              <a:t>霜降节气简介</a:t>
            </a:r>
          </a:p>
        </p:txBody>
      </p:sp>
      <p:sp>
        <p:nvSpPr>
          <p:cNvPr id="30" name="椭圆 29"/>
          <p:cNvSpPr/>
          <p:nvPr/>
        </p:nvSpPr>
        <p:spPr>
          <a:xfrm>
            <a:off x="7097486"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壹</a:t>
            </a:r>
          </a:p>
        </p:txBody>
      </p:sp>
      <p:sp>
        <p:nvSpPr>
          <p:cNvPr id="31" name="椭圆 30"/>
          <p:cNvSpPr/>
          <p:nvPr/>
        </p:nvSpPr>
        <p:spPr>
          <a:xfrm>
            <a:off x="8098972"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章</a:t>
            </a:r>
          </a:p>
        </p:txBody>
      </p:sp>
      <p:sp>
        <p:nvSpPr>
          <p:cNvPr id="32" name="椭圆 31"/>
          <p:cNvSpPr/>
          <p:nvPr/>
        </p:nvSpPr>
        <p:spPr>
          <a:xfrm>
            <a:off x="9100458"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节</a:t>
            </a:r>
          </a:p>
        </p:txBody>
      </p:sp>
      <p:pic>
        <p:nvPicPr>
          <p:cNvPr id="14" name="图片 13"/>
          <p:cNvPicPr>
            <a:picLocks noChangeAspect="1"/>
          </p:cNvPicPr>
          <p:nvPr/>
        </p:nvPicPr>
        <p:blipFill rotWithShape="1">
          <a:blip r:embed="rId4" cstate="screen"/>
          <a:srcRect/>
          <a:stretch>
            <a:fillRect/>
          </a:stretch>
        </p:blipFill>
        <p:spPr>
          <a:xfrm>
            <a:off x="885372" y="2059024"/>
            <a:ext cx="4673897" cy="2290010"/>
          </a:xfrm>
          <a:prstGeom prst="cloudCallou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750"/>
                                        <p:tgtEl>
                                          <p:spTgt spid="30"/>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750"/>
                                        <p:tgtEl>
                                          <p:spTgt spid="31"/>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750"/>
                                        <p:tgtEl>
                                          <p:spTgt spid="32"/>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2296" y="2883317"/>
            <a:ext cx="3227408" cy="584775"/>
          </a:xfrm>
          <a:prstGeom prst="rect">
            <a:avLst/>
          </a:prstGeom>
          <a:noFill/>
        </p:spPr>
        <p:txBody>
          <a:bodyPr wrap="square" rtlCol="0">
            <a:spAutoFit/>
          </a:bodyPr>
          <a:lstStyle/>
          <a:p>
            <a:pPr algn="ctr"/>
            <a:r>
              <a:rPr lang="zh-CN" altLang="en-US" sz="3200" spc="600" dirty="0">
                <a:latin typeface="隶书" panose="02010509060101010101" pitchFamily="49" charset="-122"/>
                <a:ea typeface="隶书" panose="02010509060101010101" pitchFamily="49" charset="-122"/>
              </a:rPr>
              <a:t>霜降节气简介</a:t>
            </a:r>
          </a:p>
        </p:txBody>
      </p:sp>
      <p:sp>
        <p:nvSpPr>
          <p:cNvPr id="4" name="文本框 3"/>
          <p:cNvSpPr txBox="1"/>
          <p:nvPr/>
        </p:nvSpPr>
        <p:spPr>
          <a:xfrm>
            <a:off x="806370" y="3500294"/>
            <a:ext cx="10579260" cy="1532727"/>
          </a:xfrm>
          <a:prstGeom prst="rect">
            <a:avLst/>
          </a:prstGeom>
          <a:noFill/>
        </p:spPr>
        <p:txBody>
          <a:bodyPr wrap="square" rtlCol="0">
            <a:spAutoFit/>
          </a:bodyPr>
          <a:lstStyle/>
          <a:p>
            <a:pPr algn="ctr">
              <a:lnSpc>
                <a:spcPct val="130000"/>
              </a:lnSpc>
            </a:pPr>
            <a:r>
              <a:rPr lang="zh-CN" altLang="en-US" dirty="0">
                <a:latin typeface="隶书" panose="02010509060101010101" pitchFamily="49" charset="-122"/>
                <a:ea typeface="隶书" panose="02010509060101010101" pitchFamily="49" charset="-122"/>
              </a:rPr>
              <a:t>斗指戌；太阳黄经为</a:t>
            </a:r>
            <a:r>
              <a:rPr lang="en-US" altLang="zh-CN" dirty="0">
                <a:latin typeface="隶书" panose="02010509060101010101" pitchFamily="49" charset="-122"/>
                <a:ea typeface="隶书" panose="02010509060101010101" pitchFamily="49" charset="-122"/>
              </a:rPr>
              <a:t>210°</a:t>
            </a:r>
            <a:r>
              <a:rPr lang="zh-CN" altLang="en-US" dirty="0">
                <a:latin typeface="隶书" panose="02010509060101010101" pitchFamily="49" charset="-122"/>
                <a:ea typeface="隶书" panose="02010509060101010101" pitchFamily="49" charset="-122"/>
              </a:rPr>
              <a:t>；每年公历</a:t>
            </a:r>
            <a:r>
              <a:rPr lang="en-US" altLang="zh-CN" dirty="0">
                <a:latin typeface="隶书" panose="02010509060101010101" pitchFamily="49" charset="-122"/>
                <a:ea typeface="隶书" panose="02010509060101010101" pitchFamily="49" charset="-122"/>
              </a:rPr>
              <a:t>10</a:t>
            </a:r>
            <a:r>
              <a:rPr lang="zh-CN" altLang="en-US" dirty="0">
                <a:latin typeface="隶书" panose="02010509060101010101" pitchFamily="49" charset="-122"/>
                <a:ea typeface="隶书" panose="02010509060101010101" pitchFamily="49" charset="-122"/>
              </a:rPr>
              <a:t>月</a:t>
            </a:r>
            <a:r>
              <a:rPr lang="en-US" altLang="zh-CN" dirty="0">
                <a:latin typeface="隶书" panose="02010509060101010101" pitchFamily="49" charset="-122"/>
                <a:ea typeface="隶书" panose="02010509060101010101" pitchFamily="49" charset="-122"/>
              </a:rPr>
              <a:t>23</a:t>
            </a:r>
            <a:r>
              <a:rPr lang="zh-CN" altLang="en-US" dirty="0">
                <a:latin typeface="隶书" panose="02010509060101010101" pitchFamily="49" charset="-122"/>
                <a:ea typeface="隶书" panose="02010509060101010101" pitchFamily="49" charset="-122"/>
              </a:rPr>
              <a:t>－</a:t>
            </a:r>
            <a:r>
              <a:rPr lang="en-US" altLang="zh-CN" dirty="0">
                <a:latin typeface="隶书" panose="02010509060101010101" pitchFamily="49" charset="-122"/>
                <a:ea typeface="隶书" panose="02010509060101010101" pitchFamily="49" charset="-122"/>
              </a:rPr>
              <a:t>24</a:t>
            </a:r>
            <a:r>
              <a:rPr lang="zh-CN" altLang="en-US" dirty="0">
                <a:latin typeface="隶书" panose="02010509060101010101" pitchFamily="49" charset="-122"/>
                <a:ea typeface="隶书" panose="02010509060101010101" pitchFamily="49" charset="-122"/>
              </a:rPr>
              <a:t>日交节。天气渐寒始于霜降，霜降是秋季的最后一个节气，是反映气温变化的节气，是秋季到冬季的过渡，意味着即将进入冬天。俗话有讲“霜降杀百草”，霜降过后，植物渐渐失去生机，大地一片萧索。霜降不是表示“降霜”，而是表示天气渐冷；冻则有霜，大地因冷冻或将会产生初霜的现象。霜降节气后，深秋景象明显，冷空气越来越频繁</a:t>
            </a:r>
          </a:p>
        </p:txBody>
      </p:sp>
      <p:sp>
        <p:nvSpPr>
          <p:cNvPr id="5" name="矩形 4"/>
          <p:cNvSpPr/>
          <p:nvPr/>
        </p:nvSpPr>
        <p:spPr>
          <a:xfrm>
            <a:off x="5006436" y="5160637"/>
            <a:ext cx="2179128" cy="5324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隶书" panose="02010509060101010101" pitchFamily="49" charset="-122"/>
                <a:ea typeface="隶书" panose="02010509060101010101" pitchFamily="49" charset="-122"/>
              </a:rPr>
              <a:t>第十八个节气</a:t>
            </a:r>
          </a:p>
        </p:txBody>
      </p:sp>
      <p:pic>
        <p:nvPicPr>
          <p:cNvPr id="7" name="图片 6"/>
          <p:cNvPicPr>
            <a:picLocks noChangeAspect="1"/>
          </p:cNvPicPr>
          <p:nvPr/>
        </p:nvPicPr>
        <p:blipFill rotWithShape="1">
          <a:blip r:embed="rId3" cstate="screen"/>
          <a:srcRect/>
          <a:stretch>
            <a:fillRect/>
          </a:stretch>
        </p:blipFill>
        <p:spPr>
          <a:xfrm>
            <a:off x="5372582" y="1437131"/>
            <a:ext cx="1446836" cy="1211227"/>
          </a:xfrm>
          <a:prstGeom prst="plaque">
            <a:avLst/>
          </a:prstGeom>
          <a:ln w="57150">
            <a:solidFill>
              <a:srgbClr val="C9915A"/>
            </a:solidFill>
          </a:ln>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1" y="0"/>
            <a:ext cx="6096000" cy="6858000"/>
          </a:xfrm>
          <a:prstGeom prst="rect">
            <a:avLst/>
          </a:prstGeom>
        </p:spPr>
      </p:pic>
      <p:sp>
        <p:nvSpPr>
          <p:cNvPr id="3" name="文本框 2"/>
          <p:cNvSpPr txBox="1"/>
          <p:nvPr/>
        </p:nvSpPr>
        <p:spPr>
          <a:xfrm>
            <a:off x="6324600" y="2675492"/>
            <a:ext cx="5392738" cy="1172629"/>
          </a:xfrm>
          <a:prstGeom prst="rect">
            <a:avLst/>
          </a:prstGeom>
          <a:noFill/>
        </p:spPr>
        <p:txBody>
          <a:bodyPr wrap="square" rtlCol="0">
            <a:spAutoFit/>
          </a:bodyPr>
          <a:lstStyle>
            <a:defPPr>
              <a:defRPr lang="zh-CN"/>
            </a:defPPr>
            <a:lvl1pPr algn="ctr">
              <a:lnSpc>
                <a:spcPct val="130000"/>
              </a:lnSpc>
              <a:defRPr>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在气象学上没有“霜降”的概念，气象学上一般把秋季出现的第一次霜称做“早霜”或“初霜”，而把春季出现的最后一次霜称为“晚霜”或“终霜”；</a:t>
            </a:r>
          </a:p>
        </p:txBody>
      </p:sp>
      <p:sp>
        <p:nvSpPr>
          <p:cNvPr id="4" name="文本框 3"/>
          <p:cNvSpPr txBox="1"/>
          <p:nvPr/>
        </p:nvSpPr>
        <p:spPr>
          <a:xfrm>
            <a:off x="6324600" y="762211"/>
            <a:ext cx="5392738" cy="1172629"/>
          </a:xfrm>
          <a:prstGeom prst="rect">
            <a:avLst/>
          </a:prstGeom>
          <a:noFill/>
        </p:spPr>
        <p:txBody>
          <a:bodyPr wrap="square" rtlCol="0">
            <a:spAutoFit/>
          </a:bodyPr>
          <a:lstStyle>
            <a:defPPr>
              <a:defRPr lang="zh-CN"/>
            </a:defPPr>
            <a:lvl1pPr algn="ctr">
              <a:lnSpc>
                <a:spcPct val="130000"/>
              </a:lnSpc>
              <a:defRPr>
                <a:latin typeface="华文新魏" panose="02010800040101010101" pitchFamily="2" charset="-122"/>
                <a:ea typeface="华文新魏" panose="02010800040101010101" pitchFamily="2" charset="-122"/>
              </a:defRPr>
            </a:lvl1pPr>
          </a:lstStyle>
          <a:p>
            <a:pPr algn="l"/>
            <a:r>
              <a:rPr lang="zh-CN" altLang="en-US" dirty="0">
                <a:latin typeface="隶书" panose="02010509060101010101" pitchFamily="49" charset="-122"/>
                <a:ea typeface="隶书" panose="02010509060101010101" pitchFamily="49" charset="-122"/>
              </a:rPr>
              <a:t>霜降节气后，天气渐渐变冷，昼夜温差变化大</a:t>
            </a:r>
            <a:endParaRPr lang="en-US" altLang="zh-CN" dirty="0">
              <a:latin typeface="隶书" panose="02010509060101010101" pitchFamily="49" charset="-122"/>
              <a:ea typeface="隶书" panose="02010509060101010101" pitchFamily="49" charset="-122"/>
            </a:endParaRPr>
          </a:p>
          <a:p>
            <a:pPr algn="l"/>
            <a:r>
              <a:rPr lang="zh-CN" altLang="en-US" dirty="0">
                <a:latin typeface="隶书" panose="02010509060101010101" pitchFamily="49" charset="-122"/>
                <a:ea typeface="隶书" panose="02010509060101010101" pitchFamily="49" charset="-122"/>
              </a:rPr>
              <a:t> “霜降”反映的是气温骤降，并不是表示进入这个节气就会“降霜”</a:t>
            </a:r>
          </a:p>
        </p:txBody>
      </p:sp>
      <p:sp>
        <p:nvSpPr>
          <p:cNvPr id="5" name="文本框 4"/>
          <p:cNvSpPr txBox="1"/>
          <p:nvPr/>
        </p:nvSpPr>
        <p:spPr>
          <a:xfrm>
            <a:off x="6324600" y="4923160"/>
            <a:ext cx="5392738" cy="1172629"/>
          </a:xfrm>
          <a:prstGeom prst="rect">
            <a:avLst/>
          </a:prstGeom>
          <a:noFill/>
        </p:spPr>
        <p:txBody>
          <a:bodyPr wrap="square" rtlCol="0">
            <a:spAutoFit/>
          </a:bodyPr>
          <a:lstStyle>
            <a:defPPr>
              <a:defRPr lang="zh-CN"/>
            </a:defPPr>
            <a:lvl1pPr algn="ctr">
              <a:lnSpc>
                <a:spcPct val="130000"/>
              </a:lnSpc>
              <a:defRPr>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从终霜到初霜的间隔时期，就是无霜期。“降霜”通常出现在秋季至春季时间段。“霜”是天冷的表现，由于冻则有霜，所以把秋霜和春霜统称霜冻</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p:tgtEl>
                                          <p:spTgt spid="3"/>
                                        </p:tgtEl>
                                        <p:attrNameLst>
                                          <p:attrName>ppt_x</p:attrName>
                                        </p:attrNameLst>
                                      </p:cBhvr>
                                      <p:tavLst>
                                        <p:tav tm="0">
                                          <p:val>
                                            <p:strVal val="#ppt_x-#ppt_w*1.125000"/>
                                          </p:val>
                                        </p:tav>
                                        <p:tav tm="100000">
                                          <p:val>
                                            <p:strVal val="#ppt_x"/>
                                          </p:val>
                                        </p:tav>
                                      </p:tavLst>
                                    </p:anim>
                                    <p:animEffect transition="in" filter="wipe(right)">
                                      <p:cBhvr>
                                        <p:cTn id="14" dur="1000"/>
                                        <p:tgtEl>
                                          <p:spTgt spid="3"/>
                                        </p:tgtEl>
                                      </p:cBhvr>
                                    </p:animEffect>
                                  </p:childTnLst>
                                </p:cTn>
                              </p:par>
                            </p:childTnLst>
                          </p:cTn>
                        </p:par>
                        <p:par>
                          <p:cTn id="15" fill="hold">
                            <p:stCondLst>
                              <p:cond delay="2000"/>
                            </p:stCondLst>
                            <p:childTnLst>
                              <p:par>
                                <p:cTn id="16" presetID="1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p:tgtEl>
                                          <p:spTgt spid="4"/>
                                        </p:tgtEl>
                                        <p:attrNameLst>
                                          <p:attrName>ppt_x</p:attrName>
                                        </p:attrNameLst>
                                      </p:cBhvr>
                                      <p:tavLst>
                                        <p:tav tm="0">
                                          <p:val>
                                            <p:strVal val="#ppt_x-#ppt_w*1.125000"/>
                                          </p:val>
                                        </p:tav>
                                        <p:tav tm="100000">
                                          <p:val>
                                            <p:strVal val="#ppt_x"/>
                                          </p:val>
                                        </p:tav>
                                      </p:tavLst>
                                    </p:anim>
                                    <p:animEffect transition="in" filter="wipe(right)">
                                      <p:cBhvr>
                                        <p:cTn id="19" dur="1000"/>
                                        <p:tgtEl>
                                          <p:spTgt spid="4"/>
                                        </p:tgtEl>
                                      </p:cBhvr>
                                    </p:animEffect>
                                  </p:childTnLst>
                                </p:cTn>
                              </p:par>
                            </p:childTnLst>
                          </p:cTn>
                        </p:par>
                        <p:par>
                          <p:cTn id="20" fill="hold">
                            <p:stCondLst>
                              <p:cond delay="3000"/>
                            </p:stCondLst>
                            <p:childTnLst>
                              <p:par>
                                <p:cTn id="21" presetID="1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p:tgtEl>
                                          <p:spTgt spid="5"/>
                                        </p:tgtEl>
                                        <p:attrNameLst>
                                          <p:attrName>ppt_x</p:attrName>
                                        </p:attrNameLst>
                                      </p:cBhvr>
                                      <p:tavLst>
                                        <p:tav tm="0">
                                          <p:val>
                                            <p:strVal val="#ppt_x-#ppt_w*1.125000"/>
                                          </p:val>
                                        </p:tav>
                                        <p:tav tm="100000">
                                          <p:val>
                                            <p:strVal val="#ppt_x"/>
                                          </p:val>
                                        </p:tav>
                                      </p:tavLst>
                                    </p:anim>
                                    <p:animEffect transition="in" filter="wipe(right)">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4840" y="5420576"/>
            <a:ext cx="11064240" cy="892552"/>
          </a:xfrm>
          <a:prstGeom prst="rect">
            <a:avLst/>
          </a:prstGeom>
          <a:noFill/>
        </p:spPr>
        <p:txBody>
          <a:bodyPr wrap="square" rtlCol="0">
            <a:spAutoFit/>
          </a:bodyPr>
          <a:lstStyle>
            <a:defPPr>
              <a:defRPr lang="zh-CN"/>
            </a:defPPr>
            <a:lvl1pPr algn="ctr">
              <a:lnSpc>
                <a:spcPct val="130000"/>
              </a:lnSpc>
              <a:defRPr>
                <a:latin typeface="华文新魏" panose="02010800040101010101" pitchFamily="2" charset="-122"/>
                <a:ea typeface="华文新魏" panose="02010800040101010101" pitchFamily="2" charset="-122"/>
              </a:defRPr>
            </a:lvl1pPr>
          </a:lstStyle>
          <a:p>
            <a:pPr algn="l"/>
            <a:r>
              <a:rPr lang="zh-CN" altLang="en-US" sz="2000" dirty="0">
                <a:latin typeface="隶书" panose="02010509060101010101" pitchFamily="49" charset="-122"/>
                <a:ea typeface="隶书" panose="02010509060101010101" pitchFamily="49" charset="-122"/>
              </a:rPr>
              <a:t>从终霜到初霜的间隔时期，就是无霜期。霜是天冷的表现，由于冻则有霜，所以把秋霜和春霜统称为霜冻。霜降节气后，深秋景象明显，冷空气越来越频繁</a:t>
            </a:r>
          </a:p>
        </p:txBody>
      </p:sp>
      <p:sp>
        <p:nvSpPr>
          <p:cNvPr id="4" name="文本框 3"/>
          <p:cNvSpPr txBox="1"/>
          <p:nvPr/>
        </p:nvSpPr>
        <p:spPr>
          <a:xfrm>
            <a:off x="3383719" y="1996440"/>
            <a:ext cx="4981258" cy="646331"/>
          </a:xfrm>
          <a:prstGeom prst="rect">
            <a:avLst/>
          </a:prstGeom>
          <a:noFill/>
        </p:spPr>
        <p:txBody>
          <a:bodyPr wrap="square" rtlCol="0">
            <a:spAutoFit/>
          </a:bodyPr>
          <a:lstStyle/>
          <a:p>
            <a:r>
              <a:rPr lang="zh-CN" altLang="en-US" sz="3600" dirty="0">
                <a:latin typeface="隶书" panose="02010509060101010101" pitchFamily="49" charset="-122"/>
                <a:ea typeface="隶书" panose="02010509060101010101" pitchFamily="49" charset="-122"/>
              </a:rPr>
              <a:t>气肃而霜降，阴始凝也</a:t>
            </a:r>
          </a:p>
        </p:txBody>
      </p:sp>
      <p:sp>
        <p:nvSpPr>
          <p:cNvPr id="5" name="文本框 4"/>
          <p:cNvSpPr txBox="1"/>
          <p:nvPr/>
        </p:nvSpPr>
        <p:spPr>
          <a:xfrm>
            <a:off x="624840" y="3838545"/>
            <a:ext cx="11064240" cy="892552"/>
          </a:xfrm>
          <a:prstGeom prst="rect">
            <a:avLst/>
          </a:prstGeom>
          <a:noFill/>
        </p:spPr>
        <p:txBody>
          <a:bodyPr wrap="square" rtlCol="0">
            <a:spAutoFit/>
          </a:bodyPr>
          <a:lstStyle>
            <a:defPPr>
              <a:defRPr lang="zh-CN"/>
            </a:defPPr>
            <a:lvl1pPr algn="ctr">
              <a:lnSpc>
                <a:spcPct val="130000"/>
              </a:lnSpc>
              <a:defRPr>
                <a:latin typeface="华文新魏" panose="02010800040101010101" pitchFamily="2" charset="-122"/>
                <a:ea typeface="华文新魏" panose="02010800040101010101" pitchFamily="2" charset="-122"/>
              </a:defRPr>
            </a:lvl1pPr>
          </a:lstStyle>
          <a:p>
            <a:pPr algn="l"/>
            <a:r>
              <a:rPr lang="zh-CN" altLang="en-US" sz="2000" dirty="0">
                <a:latin typeface="隶书" panose="02010509060101010101" pitchFamily="49" charset="-122"/>
                <a:ea typeface="隶书" panose="02010509060101010101" pitchFamily="49" charset="-122"/>
              </a:rPr>
              <a:t>可见“霜降”表示天气逐渐变冷，阴气始凝。霜降节气后，常有冷空气侵袭，而使气温骤降</a:t>
            </a:r>
            <a:r>
              <a:rPr lang="en-US" altLang="zh-CN" sz="2000" dirty="0">
                <a:latin typeface="隶书" panose="02010509060101010101" pitchFamily="49" charset="-122"/>
                <a:ea typeface="隶书" panose="02010509060101010101" pitchFamily="49" charset="-122"/>
              </a:rPr>
              <a:t>,</a:t>
            </a:r>
            <a:r>
              <a:rPr lang="zh-CN" altLang="en-US" sz="2000" dirty="0">
                <a:latin typeface="隶书" panose="02010509060101010101" pitchFamily="49" charset="-122"/>
                <a:ea typeface="隶书" panose="02010509060101010101" pitchFamily="49" charset="-122"/>
              </a:rPr>
              <a:t>，昼夜温差变化大</a:t>
            </a:r>
            <a:endParaRPr lang="en-US" altLang="zh-CN" sz="2000" dirty="0">
              <a:latin typeface="隶书" panose="02010509060101010101" pitchFamily="49" charset="-122"/>
              <a:ea typeface="隶书" panose="02010509060101010101" pitchFamily="49" charset="-122"/>
            </a:endParaRPr>
          </a:p>
        </p:txBody>
      </p:sp>
      <p:pic>
        <p:nvPicPr>
          <p:cNvPr id="7" name="图片 6"/>
          <p:cNvPicPr>
            <a:picLocks noChangeAspect="1"/>
          </p:cNvPicPr>
          <p:nvPr/>
        </p:nvPicPr>
        <p:blipFill>
          <a:blip r:embed="rId3"/>
          <a:stretch>
            <a:fillRect/>
          </a:stretch>
        </p:blipFill>
        <p:spPr>
          <a:xfrm rot="1587886">
            <a:off x="-1039023" y="-167082"/>
            <a:ext cx="3327723" cy="3327723"/>
          </a:xfrm>
          <a:prstGeom prst="rect">
            <a:avLst/>
          </a:prstGeom>
        </p:spPr>
      </p:pic>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0"/>
            <a:ext cx="12192000" cy="6882211"/>
            <a:chOff x="0" y="0"/>
            <a:chExt cx="12192000" cy="6882211"/>
          </a:xfrm>
        </p:grpSpPr>
        <p:pic>
          <p:nvPicPr>
            <p:cNvPr id="12" name="图片 11"/>
            <p:cNvPicPr>
              <a:picLocks noChangeAspect="1"/>
            </p:cNvPicPr>
            <p:nvPr/>
          </p:nvPicPr>
          <p:blipFill rotWithShape="1">
            <a:blip r:embed="rId3" cstate="print"/>
            <a:srcRect/>
            <a:stretch>
              <a:fillRect/>
            </a:stretch>
          </p:blipFill>
          <p:spPr>
            <a:xfrm>
              <a:off x="0" y="24210"/>
              <a:ext cx="12192000" cy="6858001"/>
            </a:xfrm>
            <a:prstGeom prst="rect">
              <a:avLst/>
            </a:prstGeom>
          </p:spPr>
        </p:pic>
        <p:sp>
          <p:nvSpPr>
            <p:cNvPr id="13" name="矩形 12"/>
            <p:cNvSpPr/>
            <p:nvPr/>
          </p:nvSpPr>
          <p:spPr>
            <a:xfrm>
              <a:off x="0" y="0"/>
              <a:ext cx="12192000" cy="6858000"/>
            </a:xfrm>
            <a:prstGeom prst="rect">
              <a:avLst/>
            </a:prstGeom>
            <a:solidFill>
              <a:schemeClr val="bg1">
                <a:alpha val="90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28" name="椭圆 27"/>
          <p:cNvSpPr/>
          <p:nvPr/>
        </p:nvSpPr>
        <p:spPr>
          <a:xfrm>
            <a:off x="6096000"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第</a:t>
            </a:r>
          </a:p>
        </p:txBody>
      </p:sp>
      <p:sp>
        <p:nvSpPr>
          <p:cNvPr id="29" name="文本框 28"/>
          <p:cNvSpPr txBox="1"/>
          <p:nvPr/>
        </p:nvSpPr>
        <p:spPr>
          <a:xfrm>
            <a:off x="5937250" y="3339237"/>
            <a:ext cx="5369378" cy="1107996"/>
          </a:xfrm>
          <a:prstGeom prst="rect">
            <a:avLst/>
          </a:prstGeom>
          <a:noFill/>
        </p:spPr>
        <p:txBody>
          <a:bodyPr wrap="square" rtlCol="0">
            <a:spAutoFit/>
          </a:bodyPr>
          <a:lstStyle/>
          <a:p>
            <a:r>
              <a:rPr lang="zh-CN" altLang="en-US" sz="6600" dirty="0">
                <a:latin typeface="隶书" panose="02010509060101010101" pitchFamily="49" charset="-122"/>
                <a:ea typeface="隶书" panose="02010509060101010101" pitchFamily="49" charset="-122"/>
              </a:rPr>
              <a:t>霜降气候特点</a:t>
            </a:r>
          </a:p>
        </p:txBody>
      </p:sp>
      <p:sp>
        <p:nvSpPr>
          <p:cNvPr id="30" name="椭圆 29"/>
          <p:cNvSpPr/>
          <p:nvPr/>
        </p:nvSpPr>
        <p:spPr>
          <a:xfrm>
            <a:off x="7097486"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贰</a:t>
            </a:r>
          </a:p>
        </p:txBody>
      </p:sp>
      <p:sp>
        <p:nvSpPr>
          <p:cNvPr id="31" name="椭圆 30"/>
          <p:cNvSpPr/>
          <p:nvPr/>
        </p:nvSpPr>
        <p:spPr>
          <a:xfrm>
            <a:off x="8098972"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章</a:t>
            </a:r>
          </a:p>
        </p:txBody>
      </p:sp>
      <p:sp>
        <p:nvSpPr>
          <p:cNvPr id="32" name="椭圆 31"/>
          <p:cNvSpPr/>
          <p:nvPr/>
        </p:nvSpPr>
        <p:spPr>
          <a:xfrm>
            <a:off x="9100458" y="2420257"/>
            <a:ext cx="783772" cy="783772"/>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隶书" panose="02010509060101010101" pitchFamily="49" charset="-122"/>
                <a:ea typeface="隶书" panose="02010509060101010101" pitchFamily="49" charset="-122"/>
              </a:rPr>
              <a:t>节</a:t>
            </a:r>
          </a:p>
        </p:txBody>
      </p:sp>
      <p:pic>
        <p:nvPicPr>
          <p:cNvPr id="15" name="图片 14"/>
          <p:cNvPicPr>
            <a:picLocks noChangeAspect="1"/>
          </p:cNvPicPr>
          <p:nvPr/>
        </p:nvPicPr>
        <p:blipFill rotWithShape="1">
          <a:blip r:embed="rId4" cstate="screen"/>
          <a:srcRect/>
          <a:stretch>
            <a:fillRect/>
          </a:stretch>
        </p:blipFill>
        <p:spPr>
          <a:xfrm>
            <a:off x="885372" y="2059024"/>
            <a:ext cx="4673897" cy="2290010"/>
          </a:xfrm>
          <a:prstGeom prst="cloudCallou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750"/>
                                        <p:tgtEl>
                                          <p:spTgt spid="30"/>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50"/>
                                        <p:tgtEl>
                                          <p:spTgt spid="31"/>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750"/>
                                        <p:tgtEl>
                                          <p:spTgt spid="32"/>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srcRect/>
          <a:stretch>
            <a:fillRect/>
          </a:stretch>
        </p:blipFill>
        <p:spPr>
          <a:xfrm>
            <a:off x="0" y="3477236"/>
            <a:ext cx="12192000" cy="3380764"/>
          </a:xfrm>
          <a:prstGeom prst="rect">
            <a:avLst/>
          </a:prstGeom>
        </p:spPr>
      </p:pic>
      <p:sp>
        <p:nvSpPr>
          <p:cNvPr id="3" name="文本框 2"/>
          <p:cNvSpPr txBox="1"/>
          <p:nvPr/>
        </p:nvSpPr>
        <p:spPr>
          <a:xfrm>
            <a:off x="570055" y="1373075"/>
            <a:ext cx="11090275" cy="1507016"/>
          </a:xfrm>
          <a:prstGeom prst="rect">
            <a:avLst/>
          </a:prstGeom>
          <a:noFill/>
        </p:spPr>
        <p:txBody>
          <a:bodyPr wrap="square" rtlCol="0">
            <a:spAutoFit/>
          </a:bodyPr>
          <a:lstStyle>
            <a:defPPr>
              <a:defRPr lang="zh-CN"/>
            </a:defPPr>
            <a:lvl1pPr>
              <a:lnSpc>
                <a:spcPct val="130000"/>
              </a:lnSpc>
              <a:defRPr sz="2000">
                <a:latin typeface="华文新魏" panose="02010800040101010101" pitchFamily="2" charset="-122"/>
                <a:ea typeface="华文新魏" panose="02010800040101010101" pitchFamily="2" charset="-122"/>
              </a:defRPr>
            </a:lvl1pPr>
          </a:lstStyle>
          <a:p>
            <a:r>
              <a:rPr lang="zh-CN" altLang="en-US" sz="1800" dirty="0">
                <a:latin typeface="隶书" panose="02010509060101010101" pitchFamily="49" charset="-122"/>
                <a:ea typeface="隶书" panose="02010509060101010101" pitchFamily="49" charset="-122"/>
              </a:rPr>
              <a:t>秋天的主要气候特点是干燥，气温渐渐转冷。霜降后，昼夜温差更大，早晚天气很冷，中午则比较热。秋燥明显。霜降过后，植物渐渐失去生机，大地一片萧索。用科学的眼光来看，“露结为霜”的说法是不准确的。露滴冻结而成的冻露，是坚硬的小冰珠。而霜冻是指由于温度剧降而引起的作物冻害现象，其致害温度因作物、品种和生育期的不同而异</a:t>
            </a:r>
          </a:p>
        </p:txBody>
      </p:sp>
      <p:sp>
        <p:nvSpPr>
          <p:cNvPr id="4" name="文本框 3"/>
          <p:cNvSpPr txBox="1"/>
          <p:nvPr/>
        </p:nvSpPr>
        <p:spPr>
          <a:xfrm>
            <a:off x="570055" y="788300"/>
            <a:ext cx="3227408" cy="584775"/>
          </a:xfrm>
          <a:prstGeom prst="rect">
            <a:avLst/>
          </a:prstGeom>
          <a:noFill/>
        </p:spPr>
        <p:txBody>
          <a:bodyPr wrap="square" rtlCol="0">
            <a:spAutoFit/>
          </a:bodyPr>
          <a:lstStyle/>
          <a:p>
            <a:r>
              <a:rPr lang="zh-CN" altLang="en-US" sz="3200" spc="600" dirty="0">
                <a:latin typeface="隶书" panose="02010509060101010101" pitchFamily="49" charset="-122"/>
                <a:ea typeface="隶书" panose="02010509060101010101" pitchFamily="49" charset="-122"/>
              </a:rPr>
              <a:t>霜降节气特点</a:t>
            </a: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34242" y="0"/>
            <a:ext cx="4056185" cy="4056185"/>
          </a:xfrm>
          <a:prstGeom prst="rect">
            <a:avLst/>
          </a:prstGeom>
        </p:spPr>
      </p:pic>
      <p:sp>
        <p:nvSpPr>
          <p:cNvPr id="3" name="文本框 2"/>
          <p:cNvSpPr txBox="1"/>
          <p:nvPr/>
        </p:nvSpPr>
        <p:spPr>
          <a:xfrm>
            <a:off x="550863" y="4618299"/>
            <a:ext cx="11090275" cy="1172629"/>
          </a:xfrm>
          <a:prstGeom prst="rect">
            <a:avLst/>
          </a:prstGeom>
          <a:noFill/>
        </p:spPr>
        <p:txBody>
          <a:bodyPr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r>
              <a:rPr lang="zh-CN" altLang="en-US" dirty="0">
                <a:latin typeface="隶书" panose="02010509060101010101" pitchFamily="49" charset="-122"/>
                <a:ea typeface="隶书" panose="02010509060101010101" pitchFamily="49" charset="-122"/>
              </a:rPr>
              <a:t>霜降节气一般是在每年公历的</a:t>
            </a:r>
            <a:r>
              <a:rPr lang="en-US" altLang="zh-CN" dirty="0">
                <a:latin typeface="隶书" panose="02010509060101010101" pitchFamily="49" charset="-122"/>
                <a:ea typeface="隶书" panose="02010509060101010101" pitchFamily="49" charset="-122"/>
              </a:rPr>
              <a:t>10</a:t>
            </a:r>
            <a:r>
              <a:rPr lang="zh-CN" altLang="en-US" dirty="0">
                <a:latin typeface="隶书" panose="02010509060101010101" pitchFamily="49" charset="-122"/>
                <a:ea typeface="隶书" panose="02010509060101010101" pitchFamily="49" charset="-122"/>
              </a:rPr>
              <a:t>月</a:t>
            </a:r>
            <a:r>
              <a:rPr lang="en-US" altLang="zh-CN" dirty="0">
                <a:latin typeface="隶书" panose="02010509060101010101" pitchFamily="49" charset="-122"/>
                <a:ea typeface="隶书" panose="02010509060101010101" pitchFamily="49" charset="-122"/>
              </a:rPr>
              <a:t>23</a:t>
            </a:r>
            <a:r>
              <a:rPr lang="zh-CN" altLang="en-US" dirty="0">
                <a:latin typeface="隶书" panose="02010509060101010101" pitchFamily="49" charset="-122"/>
                <a:ea typeface="隶书" panose="02010509060101010101" pitchFamily="49" charset="-122"/>
              </a:rPr>
              <a:t>日前后。这时节冷空气南下，天气越来越冻，我国南方地区昼夜温差变化较大；而北方部分地区温度已降到</a:t>
            </a:r>
            <a:r>
              <a:rPr lang="en-US" altLang="zh-CN" dirty="0">
                <a:latin typeface="隶书" panose="02010509060101010101" pitchFamily="49" charset="-122"/>
                <a:ea typeface="隶书" panose="02010509060101010101" pitchFamily="49" charset="-122"/>
              </a:rPr>
              <a:t>0</a:t>
            </a:r>
            <a:r>
              <a:rPr lang="zh-CN" altLang="en-US" dirty="0">
                <a:latin typeface="隶书" panose="02010509060101010101" pitchFamily="49" charset="-122"/>
                <a:ea typeface="隶书" panose="02010509060101010101" pitchFamily="49" charset="-122"/>
              </a:rPr>
              <a:t>摄氏度以下，如东北地区的北部、内蒙古东部和西北地区大部平均气温已在</a:t>
            </a:r>
            <a:r>
              <a:rPr lang="en-US" altLang="zh-CN" dirty="0">
                <a:latin typeface="隶书" panose="02010509060101010101" pitchFamily="49" charset="-122"/>
                <a:ea typeface="隶书" panose="02010509060101010101" pitchFamily="49" charset="-122"/>
              </a:rPr>
              <a:t>0℃</a:t>
            </a:r>
            <a:r>
              <a:rPr lang="zh-CN" altLang="en-US" dirty="0">
                <a:latin typeface="隶书" panose="02010509060101010101" pitchFamily="49" charset="-122"/>
                <a:ea typeface="隶书" panose="02010509060101010101" pitchFamily="49" charset="-122"/>
              </a:rPr>
              <a:t>以下</a:t>
            </a:r>
          </a:p>
        </p:txBody>
      </p:sp>
      <p:sp>
        <p:nvSpPr>
          <p:cNvPr id="4" name="文本框 3"/>
          <p:cNvSpPr txBox="1"/>
          <p:nvPr/>
        </p:nvSpPr>
        <p:spPr>
          <a:xfrm>
            <a:off x="8510287" y="1547984"/>
            <a:ext cx="3227408" cy="584775"/>
          </a:xfrm>
          <a:prstGeom prst="rect">
            <a:avLst/>
          </a:prstGeom>
          <a:noFill/>
        </p:spPr>
        <p:txBody>
          <a:bodyPr wrap="square" rtlCol="0">
            <a:spAutoFit/>
          </a:bodyPr>
          <a:lstStyle/>
          <a:p>
            <a:pPr algn="r"/>
            <a:r>
              <a:rPr lang="zh-CN" altLang="en-US" sz="3200" spc="600" dirty="0">
                <a:latin typeface="隶书" panose="02010509060101010101" pitchFamily="49" charset="-122"/>
                <a:ea typeface="隶书" panose="02010509060101010101" pitchFamily="49" charset="-122"/>
              </a:rPr>
              <a:t>霜降节气特点</a:t>
            </a:r>
          </a:p>
        </p:txBody>
      </p:sp>
      <p:sp>
        <p:nvSpPr>
          <p:cNvPr id="6" name="文本框 5"/>
          <p:cNvSpPr txBox="1"/>
          <p:nvPr/>
        </p:nvSpPr>
        <p:spPr>
          <a:xfrm>
            <a:off x="1979270" y="2094830"/>
            <a:ext cx="9688976" cy="1172629"/>
          </a:xfrm>
          <a:prstGeom prst="rect">
            <a:avLst/>
          </a:prstGeom>
          <a:noFill/>
        </p:spPr>
        <p:txBody>
          <a:bodyPr wrap="square" rtlCol="0">
            <a:spAutoFit/>
          </a:bodyPr>
          <a:lstStyle>
            <a:defPPr>
              <a:defRPr lang="zh-CN"/>
            </a:defPPr>
            <a:lvl1pPr>
              <a:lnSpc>
                <a:spcPct val="130000"/>
              </a:lnSpc>
              <a:defRPr>
                <a:latin typeface="华文新魏" panose="02010800040101010101" pitchFamily="2" charset="-122"/>
                <a:ea typeface="华文新魏" panose="02010800040101010101" pitchFamily="2" charset="-122"/>
              </a:defRPr>
            </a:lvl1pPr>
          </a:lstStyle>
          <a:p>
            <a:pPr algn="r"/>
            <a:r>
              <a:rPr lang="zh-CN" altLang="en-US" dirty="0">
                <a:latin typeface="隶书" panose="02010509060101010101" pitchFamily="49" charset="-122"/>
                <a:ea typeface="隶书" panose="02010509060101010101" pitchFamily="49" charset="-122"/>
              </a:rPr>
              <a:t>而形成霜，则必须地面或地物的温度降到</a:t>
            </a:r>
            <a:r>
              <a:rPr lang="en-US" altLang="zh-CN" dirty="0">
                <a:latin typeface="隶书" panose="02010509060101010101" pitchFamily="49" charset="-122"/>
                <a:ea typeface="隶书" panose="02010509060101010101" pitchFamily="49" charset="-122"/>
              </a:rPr>
              <a:t>0 ℃</a:t>
            </a:r>
            <a:r>
              <a:rPr lang="zh-CN" altLang="en-US" dirty="0">
                <a:latin typeface="隶书" panose="02010509060101010101" pitchFamily="49" charset="-122"/>
                <a:ea typeface="隶书" panose="02010509060101010101" pitchFamily="49" charset="-122"/>
              </a:rPr>
              <a:t>以下，并且贴地层中空气中的水汽含量要达到一定程度。因此，发生霜冻时不一定出现霜，出现霜时也不一定就有霜冻发生；但是，因为见霜时的温度已经比较低，要是继续冷却，便很容易导致霜冻的发生</a:t>
            </a:r>
          </a:p>
        </p:txBody>
      </p:sp>
      <p:sp>
        <p:nvSpPr>
          <p:cNvPr id="9" name="TextBox 8"/>
          <p:cNvSpPr txBox="1"/>
          <p:nvPr/>
        </p:nvSpPr>
        <p:spPr>
          <a:xfrm>
            <a:off x="10228087" y="6699943"/>
            <a:ext cx="1440159" cy="121920"/>
          </a:xfrm>
          <a:prstGeom prst="rect">
            <a:avLst/>
          </a:prstGeom>
          <a:noFill/>
        </p:spPr>
        <p:txBody>
          <a:bodyPr wrap="square" rtlCol="0">
            <a:spAutoFit/>
          </a:bodyPr>
          <a:lstStyle/>
          <a:p>
            <a:pPr>
              <a:lnSpc>
                <a:spcPct val="200000"/>
              </a:lnSpc>
            </a:pPr>
            <a:r>
              <a:rPr lang="zh-CN" altLang="en-US" sz="100" smtClean="0">
                <a:solidFill>
                  <a:schemeClr val="bg1"/>
                </a:solidFill>
                <a:latin typeface="微软雅黑" panose="020B0503020204020204" pitchFamily="34" charset="-122"/>
                <a:ea typeface="微软雅黑" panose="020B0503020204020204" pitchFamily="34" charset="-122"/>
              </a:rPr>
              <a:t>节日</a:t>
            </a: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 www.PPT818.com/jieri/</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4E1D6B-9A4C-4D17-A9C6-5BB03F43463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OqbRUss20W9RjIAAElGAAAXAAAAdW5pdmVyc2FsL3VuaXZlcnNhbC5wbmftfHlYk9e6L63bbeuA2xZrkakVFQEBCyozqa0amSuIyJiKYEQmAQFDSGJt1QoIZUrKlFQZojJE5jGJLWUMEiFCgJBEhBAhCQFCEpKQcL/gsHfv7nPvOeePe8+9T/8AnrW+9b3rXe/8W2t93PnGA7xt8+7NGhoa25xPHffS0Ngg0dB4H/XB34GeoWenFoA/78V7gb/SqB7QnQUaf4Mecz+moVGTuWX1/Eag/eGVU37xGhofXVX/vMe6aHBNQ+MEy/n4sTPXggXMKEIlNMgJGfyxxfVdXw4ZqfYcdboKNvhHnbObm/fnN7xoH31/wjtk9MvNp120dh/8weXePZPfokMMa79+dCog8sA3zm0RwqNl9f1rqMp54fxYHfdIxIiyKMIJvNRb0DIPHemvtK3mFfgJzx2RiQkoYrKggX6WvMqxkLYv9ZlWQFZf7gIYfKKdLONgYq6KT6EIEwckBLKqdc92oP/jUyjPTE9JKqKA5KVui05leuLYphICST53ZQ/Q8S2cuDzkWpFUysw8+T7QZgj1ZLXtgx+oHymIU75k+fCVvwGNx0othVkOKmBBEIOC22SIngr1NTRstnYiKQeS2ijrjfQLxhJjwyRmAn2blAUXsh4bYa+F2DhSPEomlKtcEATBtWfD0sD6sFAxak2K6piFJnH68u4apCWwQ7GDKzlXd5MVE9thGRkjddETSEtPrLQk9nZeWCPBtKqkuiK45OQUwNPRbi++6KSCKURK71ozkyZiu+d+u7kF3uEkyqdu5Z7n1/cxu0GqRZ0ylSlE1jdXh1Py53Jwq9NzZBWPfEtU1Bh5oTHi8PwvXi/j7MFTyS3b9a+9+O5u0t908bQVJlQmTOHa+wphVDjrqDmVkU6JbzZowvXncFcvTZxv6CQFe87JT6ch0BhOetd7Gk8iM6pGM1nPfX8V3q7jH05DgBxOyO/d1k9mLNT9tAcZCL5ubSZxlVLCbZ+G4LInhO2nxghLE5rs34cinsTaznNMASMsMjLy58dPW+27T1SppGRUzPglVzc9s/4FN+8yQxBbSpIyfzaauowNjGEXNTGyKPmEmafGI7bEVvTHY1i3woTp/hu7WdWGolL+8S4937HAOHQnyYyWcBxE5x1WTuwyXtNG4zwdxc9Z9doYnu14caxg4LsJYT6oo2Re5A+upjcXEBotLB06aqvTCeGM+6yYiG0WguWWwKbPa1WRF9oGesRbhXgBBlHkUTfKlY1g3XMYhSG47muO+DgFz1ZcnUSMENp+Y3C65/F4LIZ7TjFBSfE765hZyy/j+pKLdrMiMOy+Wkywwchdiri1WEackYQVWimd1zQ1NF40F/c8XNkXgxaVO9JKP+UksyK5ycR8jw97mvtxky1Ya+YRCHFsYKEVG8aNU8w4xNl2zMVtdkMXW8/5xYz40nx/7Y2rm/eH1PN6mg8aYuqeHvF0h08MPBrFF3Gvrpo80cYxisPj4fGMeGI0PI8fONDcw0mP8ZylWjLur8moKJUZ71TsgF2tqt+3syY12Ryan9/YFTZuwm4oSgywqsyLjaqhHh22iyc2OnbUVhZYMAoElKsJRHT8R4As6JoVu7Evgzht+gpZPjeYSW0J5tjQOLIz1Kp0yuOJNZiq3n7biCNZznl+mOiPBKUweR2tsQn2dQMTBg3zkdBySpiGxs+dNTsV7bbUQk678YAOp/1e9Z5PWrCLsA0QS8/NX/b5mOO/beg8KJLG1EYEtQTGDDBixTPkYvPaDKRfg94YK53Ag8VDROW5pf31TZy9xRdrhA37jtIZJWxjpvGrfOs4VGiBXTZ2KIDzIDSwvLf+CKT8aa2l09Q4zKugwqap04mRBbusnRU7xvIfeHUK0VsfVRNDgZlVmEP9WoqiqFGPZveIhhtxP9AOSlqKuhMdq0XtvQIhzrtKIsvDwTyappZWUxNVB1FMUQVkIDuRuY8SnIw4Z22O4SXOiPczMPR7E6rEZPUy7xSl4qyHYRuCwF8ZTnnvXarzKTMBiU46xNRaBc24f9hzuCH9UppzVxjzSDUzA1ko55WhMbHEdGohEHUmsG4YimDg9lTiWTAfjpgdEGsxV7H+CXZIl5iMH6CtW6mIM7xZ7p1Bu9p0E6bMj+Zzbx5zGvr+MmU2bNw/Gm5rCbk1zDlYYcDyCJjy/C18l8IB7V0rauuLN+9YaiZwz2C7tbHdyFt0URPOPM6W4u5MFTVjDRWO5KW6oIHsQZE1RX8bRQ4YMCeR2FI8Np9OiYqiHtXQuK5dNArle/eL9rds9mXZNOGnTrK+8X2vctayMuOVT80lbm9cxDn0GPpGor08qq9QrPog+FYYDPY1Gy0OHGiNtw375RZnyZm8yB4JwYUwUReQdz1bCIZKbfRXRYqGjFE6YK7j2s8IhjfbXJKQZ2sGBldUr2BIA7E9D0OLoKTAbS/DeXFMi7Eu/oMHs3uayAaJRR5to/R440xucnTjzaau4XZB/KPi6MPVaAx3sFXtj/sES5RW+m1lsP1loqDx+YXPGW3zi0B4Z8wcJzsQMlicONYhrnsC8Vdq4WzudCBhKCim3Cpq5imn3xvHe1qfX5365UyFeKS5lRXjDfgh3+dlrSp5Ay6hfmM58/yzXTK3gBMv9kZG1HgaP/Jml5ixtLGL4ranHLsjTieaHd2daGdrgn35Ff34b6Et+Y2JH4RyvywuAPl7WDD8KFEW4JkKIMAJlNmA6fVyKq0YtAH4BLAisD674WMzesUCMG+MnOtrH1RPbUqOHo7yk67OYepKg5AR687VwErWe8SO19/QgqVoaBxKA9IRTMQ2uJvZHj6g8yqZVmQ9BOswQBwbWD1iHlNZsfdiQfvnhFhB8tzT5Ke06O5LhbV6+dXFTh30KsOp2qoj1am/OtvejcPcCGxCOHf5ZmVoMXKXtNg9K3I9DhQInJJXyegs3pFq5R4iUq+FwPviNKWy+ENbf6wlLmwa2lb3C8TDglfJacQYioaPcuLQwxkB45KcK+okJ2n8jLsYaD+4J1PZun2pDmsB05xOdmd4+NIaqYVasoKjvMBkpJjiN2RBrgyQlPOeNo4I0pOJ72tc99N1reGuFJ1suWAvY27Q0Lh9bzRGmxOd9OeNfN9gWJiYKETE/EvGBn5r7C8fBYY8+V0LDjR+/jlkvVTw5r8HJNiQVEeg4cbXo1cHBQQRk3eqRzyzV0lRa0lipRBloG7/9CdvuNVsAnzijjGQ1DQOffEfmibyO7AB4qr49489Nexf1XTr65DMI10AMtetlvutqJXBcEFD3o89rhbEqw+yCQCpJ9qwuYf4anLxrh0wQ4A/hv330OWCmuPrr/xkPb9nT8m0G3aQ1/WRevqBL518TfdYunj0GhCjD54Gpn2x9YBkT62W+uH+X0bTerzUjP18PcRij6v68bfvpxJ/PHhCTe3Dvwb+bwbGA7WbKXy+TUgadpRO1Pnopyz8SoyCry52E2Kq+vXfEKFm5c4UxpBgCTR3a/dJoFLbrLL9UW0HH3/DbwJhLCD6aG4URm+HJ0i5LA743OrkG+oMXNouC8000VbzoNaryrO6By1IKy/FrnHoN4woJdAzP0NjeVVNweSdhUYG9j1QCYdforaRv2kpBNQHh6h7oDq6e43F+Z417IwDgFEeeq8TqaBhONkWDyg7FiWFs54BHg3UowcRNexjGaO+DzMPBgw4qa3S7csatqr+REuDO+5riPwG2T0NETD39R+ofMLKNpxm5K5GtA0mRnvxFV4GqcrE4+94Jy2jowDp+N5iNENqDPLkwFoN31FOT42J9Nb05mNcEMDYHW8EFYM62WndaLzJTML7035jieLP6Bw1kxTm/lm/saQQ/Sf9ElPJJmMxEBrAb3RLVmrvZI+WVwL9Zn/Sf3CnQq0+mxTQHxZ4evFuVJ9XDehgJ9L+/j+FvtJ19EQNCPcvOkq5UHh/FEd9JzkrE1KN+2k+Ffpv02zZZa47t2UZoPNP+yh5qcPILQvBoZKkK1OZBs0Tpv8mGF4qIu5ZHOHfGOf78nO+z4X/G39hOSG4SP/5nf82DaDlWucW33/XlBc/R9lHDCHr/XFZcc9CcIGkFJiN579r67axpPf77U42RX+wvfW120bWeJ7kBP/RJlnZlkQz5x0GUVP7O51mKX+YDG/WXpUiC0wVHf00ChI6UR7+Pz/uq7M9VeP56I+yMQ9sXmj8zSHNXtgukleNOhhL/6C/3KnT4dhjLvLzSy/TLILJe6Ha797EIuWzRCotE5iw7driS3HAZ3VvnTJ+L/s6yLvF8yFV88N8+zdiwpkarzDmF7sNyKQGS/j/Q1ENlQKTz+J9pRPx1G3bnVZezAEeS+/GCqcTZ45a7JOeeI6ozw1qpV58ayeZFsal1syrtLmXnWkVATFE8a2tAb4XqSbGY0ksGFccAXZF5zFgsiUO72tWf5oFqdm62gVuDlCiH2X5tu1+M78B5FG9BFzkfcnKgZNUmC1wy3KqDvUr0dvYorRmp4iCf2VbAJp6y3c3BrD+0BWElNmUZMs5Qit9Ur68P4HooFqZgnfkaL3UmulpRsr8Tj7FJNTb/6O2ejeKEdVUBcTMemsHCjV/o/FEVAukSa9EEO29keQ5EnATRImgY3gN1f242JZAvyZH5+iI6PgucVNQhv47Br2+AneSbvlqD3AAn+TnjeYO5g5vrVgq2FN0I3DfEdrFc11lP0PHd2Nk3s8iWIEZLgCouIz/0hyK5R98AIuASxkZyDZw73LULLU9n7AZxtzl3Pg5jS6vvdugCiULehFZgl5qOjWx4Q+TPqovDywPRecO2oUUhxZI6l7l7y9rcEefFoXKE6HHzPETZ7+Idk28FSZPNPoqoL5Cw8jPI8jj6FjGIPQVozS0ifKgeFNe46ivX4z3CRCwLqXm96XzmRJJ3+Bb959yzRvRoubShjCTJo15gQTDyX0bj4ByDhrSSqdn4vRqqsUNohO3wlr3YqyC9nVEtABpIcbeEkk+M+nR6+H1O+M+8xNFq2NUbXUiA9OID/IoTETaJr8zpYe1Y5/MnpZ/VcCzrS2W+QsGX2nNmHAaMi5ZND1alTLqIDWAGrTJzrX9ubLIr1Ov5a3upVRw0l2u2UcyJfWUcCv/ct23yQdEOjPWT02Y3RKecVkadhhc553hHcJYKp5Ov/6ANs8Ql7lB5Y3pTVP0nYoERlZ66vKBfBLaB7/oO+fkYkkCDTvZv39ZZyTKkylJ5IK3MYRT79fC/sno0Lia0RtFewrOJ1y14xzZ2JTRyr26vJXS7FYY6xMsype06ht3nJ5tMjrRYibRxoXtVUSByUxetuy+Gcu5ysp5B/XwWPlWqsf19ApLMlsS2hYfYBXUJf2jCdl4u1RcMy8DbS4u/bn8CnhzZMCP8bZl1lNLVrRG58UqGO8UsoyN7Q8Av8hJzyyAMhPTG+HGxoyxaqcEA59xBvo+Nioiht0qcB5nYGUMhjk4840Xngg1fiOmXVllb0Jo8HH0Gy3Dd/il/jXwv8vA77r14Xx5wLUdWU0zMi7OgPSmCk8PbEsUyBlAv7VoOsdTE2KFVo+/cjLuuaqBHtymOht8PLShNVk8tyAO0Vsv5Z+VZDq1ymc9Ua19irhvm8Kg7FcJIaD/MvD4s5can1zIdGxMfnnH6Kynk2zaRDgI6/D2dGxIIv++Hbnw/SQi6dx20OrC3K+bDAIRk1sg5xDz8Tj7JHUFTGTsaqkqUVwXHVtHIrl71uYqCNWhdasvd5FHTRWZTvJXC6oJKnlNQRbmsbanvNhQERDdEoafiO3Wq1AIyahr5EPW6+s85ULUNbcgLg8tOAUZgauTap5Jay9cuLp2yGL98Y+GYjBli0X7oXYI2GsOvC/Jlwnkhg7FHVv1Qq78fSk/2Tb56KyVrZKVJW+K91fJ7q3Dph7Mr72DIjmPIFTAFCm2rAej860gJQ2kx4L0g9d5fiESd2NwSj60Q9G82glZ7Xw8GkdhgbVOSrXjX0MnGyB69CbtTJ+f6iHDdHb6sxbueKaEXCN/sWudNSC4tPcqbVtxom0LJV9RdJaYG2SaNwYR3Q5qJdhsMPLh44DSYhgoiyXIxvDb5JWXaXAMRp3K6Fx/HDIo34Jet3pUudDqVDvbqnAA8nKHwhZnaLBzPMFJUpMp0OtVvdgEah5cUD5Pca1tX82UDTZb+s/HtghJiltSPdE361zqlo/irwNZ2j1GDQ6qzSGkFETq8BwWPj+mg8VFjU8aPxNYJvtd9KJjhgimIo68OInVkkT06qhjSeSnqhSHZsnHLdhyJ5NaxcPiLZkOSz1XrgXUe/eglnJw/G0EwHKjxFUxCF6X5nVl4tlQGHuly7oaooMfkY5RkYkxsqha1ffzkZc4R+ulOqLXgtOtH4W0Xg0nrAS3X4slnAJva5MBmCi3mxTpOz5p+xsWl/URdnIXULF9cRDyAB167eA+WiPv8hZ43krow1Eos2HAi+fkhk2ee9g00X3bcYj5yWKiNqLG8/Pq7OI9uDh9n+WI7ifsNSWb/WmSeG5YZ+ryOXQOznnkdEdAA2kvhTDZ4C7zY8A+lZnfkJAumKvNv+i777UUulmeOzy+I9BYpj7zvAOwvthqLrSwbDJhGXm11KHjgrHSkhGC0/tHXlkIG7021QNY3QJasfJ4rY1kJjEeVC6YSHxeeM9FFFzagjJvmpKH5eYul7qs9mDIqxxiuFwclg82k8gw1wWI7sDXFgBgmCZmIiN4x7xnrKfXshWQHvxMFlw7PO+Pcl+hkCODUqDYyfwk9FzFWorqmDd+CjpW8n7bHRN2wlVH8ARj0pgjm0gpsxBmGS45912zTyGH4GSW1T4UauLesfCfZmv5keC2oo4lkIBbvm70NqdqCHsmMEsuXSdqz7zA3MK7QVdiP1FoyfmXftQSl4WAvGi6RxPsVEFJzCMHHxc+WCreU/yRnmwrPKCvxNK/a2jHijJVeUBgGVdP8hzQ/VQQaPMAJcOgYIypXNv1ePX3gfgaqiUvTbV0+ruyENRHYH68HVKFYDxojn5kxhbMCvGn+XS9GosW7GxdpV3FZ/YG4+GaU0DA0Hc6O4Z8pwi5rvJBCn4rNBBRjnj4hG7pUTFqNFYeSPAWRVwDMWO5FRDl3GOApAVb7Cc3GdTGGq7kFUTXp6ekKS9dA1GHMq6fRXwIAcVEsU97UpLsVO3vxC22lV8iH3ECN1U4+LZEky8RMpBcKKTa1MiPHzFWdgt3tQbim2E9iBGuRnp38OKXjUcE5MII0Bb2mk5riZbCbhuIV3HeDym4YpNBZdjroTze8bz3JmlzXGrsGT/PlhjP854PY/BVs0t11P2dyL1jhFGjhPIv7dvLdbSjuo/lKJLO+FsfMWELoIyIay4J8MMg0XC7M2I2OIIcQs51y/FeqKv7rDe5rtJEHDUG2oyfojqvR6QrAMAq7fFxtjAeQHgt8dZomEDhmk9wdli5WyY6Z9I1mx/Zw7FL+4zSI26cuBhwGbs7mHY3vXHq0GxmrsFxBJbk+D6WE3YO1F4ek1NLvLqcUs/v8bjurzrljpHFEd0HdM/5s4/ZvltUhxZ8zAElTUJZH6zmC1UKoYHTxbHg9WfvdapCcxTXzviPQZz2PwMFj0W/7Z6Oz6UtJo1tclr4bvICWlC2bnff8IH8YbBc8rJPpU4Ok1NoQem7B91i98W2V9Vt87udosc83tK5GqcQNG1PM1XAVyZv384Malwvd6BALVicouRBDNBnJdIWKiJ6ZTRM8dr0tBQ0ZxV+9UF9LWiNhtR/S2h5qSYTEXkucAy3Fg7a9DYwJ8tGmkhHDlbxqWv1uO/XSb94iMe2BttzSkXjEYQqfdRqrOZsGSb45Q+Oa6uiiqsi/oIOMZj/OjcsgNZEIHoE/seeQls3sO/rbLATchy9tJ69rdFvWAKKARePp3/cbMtNmUcut77ZovsP47THkBqUoIEuYU2QF37bUlHhS3if+ySe6tgkbSclCsbFULnNeq3xbVANSimm+4LWZFSpi5JiQW6XcyxQHxZtILQv9QWHoyRjUCnS/DX5SlOJsYZtq9EerpXCsXunmo0nrSG4kmTbMN/jA9BghHiYWCJ5w1XGaBo/Wlf9XjxQ0Iwx15eoCXDYprMuVaAICk1a32+yBVbVXwzFwi6KewwzJ65w+vKIqNMtzuteuMmjdRT/7eq0EajlPO232I965aiF7w0Cyfstk5YgpqSlPEIlgNYOLxcLU7jyXMq63HRtekNwhrfVwDRY9mOgqh/qVJf0w+LBpScbtkeeSTx+sefr7Y71vi9EE/LBTOTVC1y/xGBOCzpWIejxevf+b4O70opMVjstkIvyBpp7n0fi0R/7sVoyLWkZ12sgvdej/lwSOl1tCtwnzp8oclNJo/jQ0gnfOLvY8ofUTdJ9e0+0d53Y7L4PzI7/obZrXz45KLjLyM8z9ZsZQth80mHv0ICcr3DdotYhLBdc7peETn1HSyvVRGo8gvCqtXICS3gASEUXNHb5OhO85abGZrZEJ/xe6Hg/pmTJL8Ydt+iMxs1aRXWFyZWpWT2N+zOZkpZDLo4zdHf8umyvDEGwmI+K4/SNh6N+9bxDfXzU+PN8o94ssd1L7JnTzku2ysBoEAEX5pPlWVttJyY1lrjPxGAsLF3V0n9xK8dc4rw5MaML/+1z6I34UocyQ7pV+/Md8r1ljmHEruHZbmc0Hb2yV2S+U+wWQKk6ILGMmEs7QN9n37D0aZKJE+BT8Uan+d493r8rSl/gL5Xm0gd/X+WHtR407Cwrdx83XGqZ+ERsd4Ocq3XP3yObwivfNTYzXYPrjiHXPXIXfBBhIEW8MYNHo5mbT+iVUbkMXpxCWyo5kJIKh5d+EUZ2LMANZc+a+jwHYCctVD5+71kGZWFwYFOWthf1tkO1yCHcgAFTcWC5sVncIa831ObOrNpVkUg95nHPHcLasinGnxlzbKNsaPSB67lZrfp+wS4ud6kcrZ+PNpDccjgXZcYOQA5ihMIacj57aEGLwOQvNpTcyw4flx0fMIFVztjmdU8j0X3ENyrcqdCa03qh9SrbkC/I6gz02EFt1nql0pljxBp/IQ5Lzo8+U807FTbjnPUwIQwreYXMljHEYQXIfEG3RrZ/DLl4DzTPoUt0LsY1pQ8JOqje7VK70YvDJAfP4x6gsS+GMYpEsM/9t85TxK7nkEAR+14bPwAkBpKWduRJ2gzH/9dOx49+LQ0teBbz7jrrQFSpbXtN5pwvHwKEBh8Wniyfq6Df/rEH1qcOIMmTN3dVQ+CvN6rU7q+u6AgTG7jUOqpTW9OGmNcg5lsyEKBez/p/c7/qsXMNGYBBc2mQ1Zdz3jj587kOA9XCnFKIAh16qI7KbLg5SsFgBwepEVVdiu7b6LnGkpKaWq8t7rmiiZg2NPAjri5R6DhBzGsYPUoYRb362mD3J++/SLkGZBwCiMF+Dd4fV4+urXSD9D9578XqChC1YErtNclrMJfQqVIDmNsnNGxAqjmCak5upRK8Yd2Rf3T99aSfQ9Z0yIs6RfElbHtujnqyHPvImrVXYFBrMhCLbW+ro90qMd5JjVcO2XZisSHkgHVJFIV4etawzdal71GDx48KP1kniR+lefOT0tZJefNnjSVt60LqNZYsaymY60Y0rQVPTlVGr/MSl+ro2IlsOvAX+f9z5MHGEgP5s9tnmybiKFcCTWml30guqzJTpg07ZBmubRmrgeMzkbRLK/vR0eDoC8sdVJfoqbfW7yl83Om0T8LBQFgPtkIL3Aq7z/Fi1iQx0i4zRwk6FNtvv9t6qNoQhGm01d4GGYoGt2UkriilbDJ+xjZirPHthgSWdT5VaQSS9RLvI38KQT1bIg0coyyV8zxPdmAORoHtU8IL6t6xe9tYogbyrB0Kh4sZ/nxGrAwmJEpZK/l6H1AdRP1z6vtDLDurqAA38E0ZnK1g3a3bcDmFnBFI5bRuayCVonPEw82B1ZNl7Ax/MKg9FFuUjRNE0McspKUNDDr4jQsvZyxpK0xqS2Kr3Gi41LVnX29nfuqbSVx1A5JY7otcudwhxeXKUxqac9YDRQi3hKAxSyxCSWPLSB7FL9iL0ntVPLaSXsFpHBdcog9qxlhANx1rK3LDFe9KUB4Otce83X9JxvvwvYcqprte1c3K/Dp4yRlXoOcUN5Oi/KLD/Ma++ylWsGtMzOsR50p2f+KH9KKFEhuwWku76ZebSoLA9u3EotJR+mM3dnRHeE+i+dvwswxAEAtH0niscsmrsULDyOenik/pV6t036M277X/2OsFmPdplLcXrbSfnoweoWvGYIAfC6MEYr29pcfXjfFv94HwTVWdTjcdOpsynnM/SMmm+KTGt+RlT2DHg8FMzEhWieJI1IgvBQAPW5LKDXYuJNqPJ9R3MCgNJZ9jDCmVUbZmfux/2olNGqLa905UQ1kSsxkJk21NMasjXTXviHfc12LBMBY7583KR1RlCaVPoHoN7Xs76j6+p3z1JdpKfjDlqe9GRD2iIX0rVewP8eilxjEyPy26Fcn9J+0DnU4bm83KW1j6Web55cp+xRAwRUtgpw0E6zu1ZLUxob7fbifo0RNCADhPuJUwG4FF2hJfsxuPqpc63xqOA0uHnSmJZu8kmOHFz8/8K6r8/0deneIKybLCCvW5qBhIs5j4V0kAbrxNThowejtie5HB+ovRQTWe0S0c9HltjYHbt/WTX8nrlG9ypmKnQr3zd+7v12Vh3UwAuaQox1RvUq0yFREHhCRN1/cOEXLltw2QK//M7c41nljYTD6RCtQsHftf0yr8BL5jjPif3Jzt0FKgFE2oACUNpPyY+5xDwRDWysPor8/QNb353iqkuAJShUWpYAP3CAggwqFotbzXE942W79BOjcGxXF05XO+5GSltVnb2/1/QP5l7+JTKvHMWz/zrMG85QdQi9fb2sGxM9jkbcTAj7q+cyEt+MO34R0bYrHzL+KviQOqiWkTNA5XNbGSO9IsSNcQ/XHqyxfD7tbMqx1lrpjqTNu2UHvN7AKVetfTymU+09S3OpB81PddvPulU0VSzAcEtV+LFS/TPIVBZNGAvbTStdzdODpJIxRbFpfibxtZQxU8ZLDV+UzDI3f9LScwi/EyWbbEIRqu8LKL31NvWiIFd9ePIykuXitW7nofxmBwsUccHn0DVRUYgSLwx9Bj5qb0iMC2yn7yGT7vaFhrYHXCyLLfxSi4F4/yuHGUC60iMLui7r6VgJ7YSmL8xJis2AeWeSd7X1EYjhuTfH40pJVfM/JDejCoC6v9VxP+/uU26uGEkS/RCaKn1sI8vv/ZvAUT3hHqg1F8CtToePmdwIGjRkcQeeK9U7WVboXn8/dj6ooS7S2jyVY6A3ZvxZqUG0LuDV/J02LmTrjhanV9mhnv6+bvD7MVlf7c1LuSO5tI9Fmus/psY6tyFZm3gPQ74onbjS3emY9/+mAUmi+42uD9GWN0vvLH8X9dQPmorzOr/jm+X7LPttNmn43zpPuH0cODK4HztE94LuisWUVsAqK+0mQOUZvzOe1iSuKhZfzLJt4rTJbssn2cIo6o3kbSAN8fpdm71XiORWWmCjFuDE/cfUiZDZjPeIlbKrQsxil3KHKnygwlsjH0fGk1VNZg+Hk4nb2fcuoLz1pVJX7kiInE7+LOtb2MQlndXUHUgPxyC+PtITTN/lKN5z33HYQ4nQQXRGpkUHTOy8L3i2oL43TGbP/hPOMKG1goeh/HoWcJtDjp1OZK004S2hcvhLL8z0Z5lxFZ5qa0zFREV9i1xhJ00EbEGb6VOeWRgHK4JZAxao5vjA0oeWvnm8wkxlyfSNc8mcl4yfSPCX1RqbDN0eQNvzjl6Aswi2EkN9xkPoieo7VW4CQaWagkM29Jktu2JdifDG8qC4K6swkl5Z69VMEjwxWZ7bjkX8TMoYimU/4zLgfUfWLOFdn7bfKuldDw5v4d/yINatOv3ABWjpZMnqhIvAb3m7nzbp76US67cXjtp5g0hH27hcT2Bu58jWBtKQrzbo1A/Rv1HWQ3lqcdvCZSvexM61OiT74rBOJMVPsx3nPxxGwqC2p0PRLyzg1L05SAzy4fPeLRaPrOJHd3Bs/8+C+2xI1fEt+8FpVvsI0saGSclTKT2CxOSqMTfgZCSoEJWyP/1a2d2D/ghrC/sVRkedmksUj7LH5SsSZh6PzLSjEinb8i6X8v4k/OpymtybKnwxu2OzyxXRYTUEp5jH+i4zrZF4eAjJ5o+NeB8l8D/xr4/8LAa/ya7mryzV07YBFA7SybfHsbuachgl5Nvgv0W6nvFywcubCeY6B7wQIIXNDAi+GcOH5WfdShCbEYeX2A4ih/VVKBUy3jK9otNiUGJEruBhtJSv7zVxv+/D4EvBvg6KwvIVj9hdv+5QyIcs733fdkP/yX6GsG8XHw+ZZh9QGFvBu12j0MWRNDYorbhCR4DMMcQnKYQKo/nCiFl9FTZl0huxNx2qGMChxHkh7NzTZQvgLDRSeTWZdkjGp5eDTl1VH94XupCKS2weqLTb7q7SWtaLJS8nHbBoAdD5fk/uIkli3fts7uFIii+d2g5UX0DVBrFTj2RQiOaGqVJ88m7i1hxJ8Bql8/hILB1s/gIWascH6Oi79/HKMtEeHWUmJUZ+2xOT5SGDJTsLCKvRyIBAuaR1pnL18j8/epvy67sjIUN54gzawYQTbt65gnSllN20AeIMUYVRL8JOOCRbxAsDqfRLYPpNutyXBrLdZCLmhNNlm7fQ/Fhh9M5+s+be+u6baVhg9g+xAO/rs0DhHaqT/XwKP22JuebGrJk8JLYNTv2zG6zJkOuys1VJ2hwVtPXzSzV8ovEXlBQn9mAj2oY5G4ZZd5e9S5zcNtbOU8Mew4uqm6NDZF/emaDpksJQoRcHrEBJwlwhLPa1vLiXllsyNm8L0cO5q4g25mZP9+rcpfOjR1kRnVm2yFZEY5PMqZoBSAPigs6ssL97oBpthoFpIOcTPjJd9komN1l+QO/hYah3CiwDkKctOpuH+EHmbDYos4qicAAsg/qXPke90qHWZ5x4OvgjsvH3Y33ajekF5j3IJqCwaHTL4VHC5K15qxu1GMkwVNxw1UXsrEcuOUGV5YXo+sdRaNJu4VhcGUC2WcUJ2l0YpZrxXeYsPs0ZkPkHnyHBMJbOAuNq3b2F7zJC+6uIs3sh/6j6LpgZtxz6iV72kwZg+zrIsalPJ8xbfxqcrPy3TLviz7IcbrdyvEzkcJXgNH8zNKnJ3nKZHV+H/gV8uXRxYCq0tmBaeFaoG06Y30CYmgl6RoW1j6cmYb/289VPfGGnOon2yMwG0OtZh+1XKtKO5vKfXzI876+ywUgtin2l+XyDIKSyQah8g0G5vabRL7Q3EsUsC3oTmZeyO/qgHdd09TPmgWe42MlzwuKjqd/1S8G4vjld8tmz1Jk9IkJymQpqLBqXn18V5ANZjMGrQEd2RQwgVhelVtRwq4zZzGjJEgD972q8ElYN4mjZlDvKQCvS6kMnJXxiiYZBF+VbH9zSzITmPKqYcEWrWtH88lXhloHXXQ3bqAhGv0gX64DGgZXIOqGGwNKIFlMM6nKrudJDXDU5kgp9xY5XLhN/z3vo1u87r4dQ3q68Rp3Zkt+QGpyh1RXnxMakDvqvFZF+Vsr7AUZL+HbuWAf9QE8cJQEuTJEeGtCZTo23kpmqQgD7+mIlWdCMZ//nClyj2a4rdL0f6TUsleU87psFe6WNTBwwrt10sCalbUy49x5+7GjSo+B6LIz74ZExkqEs43VVl4VOn1ah/0LJ8sroox0y/2t54/MPBoFLr6oPnELXylsRhvcaK5LxF59gsPwPtjzOm7GGKIW9Nh5lAtWH6f6e/vYc5NW56LpUVTyhnnBmpHUTIKZP3sI7k4SODIBtMEUEB5l7DK0qvSjrkP4CCHjIpRg7Lnt4EwFt+3gzHIlojcAEGVpLiq8tWf3kXTSHeCX3NhkVdu11fg/SBAYZY5lSU83KPEsT2RZyefCvfZB7gE/CJqe8jmqu3Xsbb6DCHAg9T0Oa8y1mfGmtkVdxZwjFeK5TJb6D6HpR5DBenv6SPM3U/rPKICQO2p19bZ4EokNL0fAEZEvVnjHcjTgQPIfnjqObvPCiaPuKeX9yqqEwvOjpymvAKtQXig/l9Hcw5IGooFj8e7JroC2cuNI8tlxO3jsGQl4uo/biv3hHaqtM5Mhiimk3JCGGsZXkgrB/meCX9rQFYB+VCyhU9gU5G/tDUsMjnA47ehtNgMF9/qYGLriq4QTxEPbuFcYlYh5fv8EhVy7w7RHqzVndpiwcLI6TRENIRzQH1kd12mywF92CA0Gp92dN9JI0F8kEs5uImfL159VpadME38JtvKnCHmJmcvChbci47XEBjj2I1+0tPRF6qFSQHqCDkfNKCo8z/J2t7YMbKP8kCmaSIEbxfB4J36Nl+U7JpqPzc8K5WNCT+MQqwp2OzCaveZh7s4lv5JFcWNGHrhEPLgZw/Dl3bnLsrGNGP0ykbpmmmrsVW6jROmgDtiVilNg+xl92HFnfakHniqFt/u22/2tct9yu9q0QvKN1/JY/Z70/LaPR+GFEpNBXKe0rWrqcM6NrvTScirZWqjGT8tdyJnGy8WJBv4i54L+g839D/Q09FmW0w91hRZLGjBX/yeHpzO67ToNchDplRQh8JlJQlN8tkAXvaizysedJtQr3G0CZ7DiMPhbstKfhnd8CRQnZwm15nKkTwBsyB7jfEtwcpHXWC9vIHmQEKtfTLBZw7hovdzL3VvhyJ8nZuHdR/IFZdyGAXS8wD2Tmj8iomr8k9kZnZzfsFPm0qe3NEmfkoXtTk2hJeqRuu13XcBXJwU5SY8XIRt60ukb0kip9u41Rj0GmTxn9jwscFAPp6J1YX87Cv0HA+BdDZYSPIbp5UnvaAfjji0YClV/tF6v/RSB8Xf2/WGQEC8+EVnJnrVbYQ5comd2QjVqL885gcBzR+YJynmJxG1x2sgU7dBq5NzQ2WucPh9f210bAnsunWVqURBXBlOi1DcaF32P+SfFHHY0w+zGye+COfdbIOc1PWtAZm85kS4fU7ZeyAhOYVNMDFW+ZwVkSKMG6pVHyBQf1v7xaN2lA7eNC694jNh3VJV5vTI1s7foIGvZDH0nyOFZvBU5ZcucP2iXRbBgevHmEoORMUJWB3DKcfmgKwnZHGgOERi89YXlzpJ9ahKdPAWIGvcnTHmeU3VsSJjolwB4TwMwYEaZSVj2Fp2Bu82ULUcylTfc4xRBCC/Eav2Cn3mnpyqFxbOKX1vDZ+WND4H5zETSVkmogZWB/aWgZEfP74l2ru4+CeeYEEZHeHuq+0OkXaUC6OsE56hEPjRJK/nawvb164Q2rmnJrM9UXJaBUheAho3lZZwNKZ2TcnTvSxNyonu5Qbq8IivdO3iio2WWs9YTCgtX5amIhSbylSfnpB8lSnRXbfrjlz6WSIonG20PF6rI9ZebcwFoGBE95drGxG3Y4c6nS7b57RmHm2pSvgdJMqcJ3hJUSOMTPtU99YI1xrh9CnEZsWDfqnXfPwZEH4mE72xLXo5JNAC6Yy415vtYMBbxidYoF9bUKTnLAQ+Hm5Z3UgsJhedqckcpxRNx6meTSO1mUZApde/b60DmfO9niugv2OpCPvKgc2VtfbyCdjIaVFYAEM3jOFZMkpX5kw3hp5D7ndtOtL0MPGD51EEzsUC/8S21UFFbYddv8K2k5S19jHWmw/eh+zFO4kfDscoR2KqVJMGqvNig7VFA7fpLZCV31gZ2l1LN9AvHZOrIy/PdjYjMiwEHPeHBG9idgJhwzrDB3vTEspucUin8qt3zSfK4wDfGVfct5RvAArwJykZS073WLjlm3U+QuL4+YTjdpu2LJEqENuf4yGJA7vd0E5JpIe0A5LTjICmC2SGPzS9fIVuGWewLwE1vNC6BhZSNC+QpbmuWoqTHhVU6BzjpcoaJbKGd07hgLLOd01OWGuVzwAgHb24OLkddU1shFoy6ljqSVRfhM3tVr1qqX1YtmvK7mVgb1oU1hVWDR5hZMRAzoDX7dHPiPGTOPOWkXLBZjYEV7wF0WKgfA8o8b/16B6uuxj3USfyIoyMEQZ9ytylsK0LgYDJLtG/75/KCCFvGhCuqYTCKoKZQF2es8/+3dtuPHzpukLAVgma3LslOnl+rKtenU5LDgZ6N+dpws/119MwFFRCL95KiTgOcvBoHZXaf63GIAMY9edAUSgG1apTVUVSMIWawtvuRX41oC0KxyvqT4bQv+ljLCDIAO3+LAWydU26pmIzyi8o7vYdjAHChYFxX8LlM7hclQOgDvH6ymyjAQcBlzkBi3mR0js4PmX3wHZDp8p9k5IsduwkfWEiKbF8MIozKLGkFAKMYOw+CvYKBdPM3tQKxVdrYoS4BKn6pkA85TRDJVTAykbJkxJGDFvxUecg4rExYD+oeIw1Jeq85x0h5QWdJGlocsvZNCFcHRC2R9k1sh/0L5WXfKLgw3Qdd2V6J24GMq/dXUe2QhCmHMxEHi4SNjsuP/u6Q7xBQ7QyhCEdXrVHsQ5IYkaFyNEfQtg9GK54jewEwWIsBir22MiX2lfhDhCsNf50PsddfYP1AEVdFTqtyajb6cy+wyWwTO9oHpA8+Xf1nsKLNBU3TTWeSGzmyE8Kb4agUqAB+s2j3EvPLn1/8SfDiyWMM6ttbcxs1IUvTOrajSGB1snVur87oz7s339CUgoioH9z8o8RlnpWMUKNNmkcuk2zYwgPCqRO84c1B4rKSpDVpAQAytij6k8zomnWLNvLOMOFko/YimU8iOiLjDuDqj/44q7jgNHi/SK9v2+SzTxbjXW4QyTBjrFi8OdNGSkT4Pk62h7p4mlQ4UaNSAzNRrFYGTlEHRAJqPCxqRRh4osQAyvkzAXa+wv8Omq1aiVz7Zp4E2phE7wTcebV1JTB2gprUOmKMd+GAeDdlTNWuC+IA+VKvoNqy5OJ8inVyjSAzqbrNKxS5g3hNzTjzhBKH+ObUcslBgjXe55jVO4CSihFUjFnALhmNL93YMXedJMAapQg4frZPqw7uD2In3TMKR7VrZfEV+q0n72lXLgN0h0AptLAO/8JyJRk0IPhUTbqf1Myisx4jThZNfI10VwFQRO8/t9LeDIuDlUyuiank4OJS32mHXeA3usC0cs0i2okUCySTvNzchWDP6ghbmJvljxXPn2yhvD8b29QcKObHZz0wdrdyrNrBoFPaz/3GT3WAHRrOJ/wOF791bc3/gdQSwMEFAACAAgA6ptFS3yF9/FeAAAAagAAABsAAAB1bml2ZXJzYWwvdW5pdmVyc2FsLnBuZy54bWwtjFsKgCAQAP+D7iB7gE1xzYTMyyQp9KLE7PZFNH8zH9O7ssws++OM22pBIAc31FW/Hz5Hf7HyNoGGfwC7LZDAVv16xTEFC1oQEjdGagMs+DiFZEFJhR3XpCRB8y4fUEsBAgAAFAACAAgARJRXRyO0Tvv7AgAAsAgAABQAAAAAAAAAAQAAAAAAAAAAAHVuaXZlcnNhbC9wbGF5ZXIueG1sUEsBAgAAFAACAAgA6ptFSyzbRb1GMgAASUYAABcAAAAAAAAAAAAAAAAALQMAAHVuaXZlcnNhbC91bml2ZXJzYWwucG5nUEsBAgAAFAACAAgA6ptFS3yF9/FeAAAAagAAABsAAAAAAAAAAQAAAAAAqDUAAHVuaXZlcnNhbC91bml2ZXJzYWwucG5nLnhtbFBLBQYAAAAAAwADANAAAAA/NgAAAAA="/>
  <p:tag name="ISPRING_PRESENTATION_TITLE" val="PPT霜降--(1570899437399).pptx"/>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1562</Words>
  <Application>Microsoft Office PowerPoint</Application>
  <PresentationFormat>宽屏</PresentationFormat>
  <Paragraphs>107</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21</vt:i4>
      </vt:variant>
    </vt:vector>
  </HeadingPairs>
  <TitlesOfParts>
    <vt:vector size="30" baseType="lpstr">
      <vt:lpstr>等线</vt:lpstr>
      <vt:lpstr>等线 Light</vt:lpstr>
      <vt:lpstr>隶书</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2022-03-10T06:09:09Z</dcterms:created>
  <dcterms:modified xsi:type="dcterms:W3CDTF">2023-01-10T10:08:55Z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AA9C753D6A124FA99858C1AD6B0FBCF1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