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1" r:id="rId3"/>
    <p:sldId id="276" r:id="rId4"/>
    <p:sldId id="259" r:id="rId5"/>
    <p:sldId id="260" r:id="rId6"/>
    <p:sldId id="265" r:id="rId7"/>
    <p:sldId id="264" r:id="rId8"/>
    <p:sldId id="266" r:id="rId9"/>
    <p:sldId id="295" r:id="rId10"/>
    <p:sldId id="307" r:id="rId11"/>
    <p:sldId id="277" r:id="rId12"/>
    <p:sldId id="282" r:id="rId13"/>
    <p:sldId id="278" r:id="rId14"/>
    <p:sldId id="286" r:id="rId15"/>
    <p:sldId id="287" r:id="rId16"/>
    <p:sldId id="288" r:id="rId17"/>
    <p:sldId id="296" r:id="rId18"/>
    <p:sldId id="308" r:id="rId19"/>
    <p:sldId id="290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1">
          <p15:clr>
            <a:srgbClr val="A4A3A4"/>
          </p15:clr>
        </p15:guide>
        <p15:guide id="2" pos="28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6600"/>
    <a:srgbClr val="FF9966"/>
    <a:srgbClr val="FFFF00"/>
    <a:srgbClr val="FF3300"/>
    <a:srgbClr val="FF3399"/>
    <a:srgbClr val="CC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51"/>
        <p:guide pos="28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F8E80-5E5A-4A23-A4FD-F99B6F5E9F3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20EB3-80C5-4984-9DBF-430C9E84F8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20EB3-80C5-4984-9DBF-430C9E84F84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740FF08-9694-43D3-A617-5BB3FF270360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F8FB-AC32-43BA-96E7-A8CEC7CB1B55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C228-56F9-49A2-B43C-67DCF8033ED4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E14993C-5642-4047-AD34-C1F8359C70F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AF2F-B61E-40DB-A2EB-3F74D3E442F9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3A13-036D-44D9-950A-FBB48F6C7B89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9CAB6-F6B2-4335-9726-53879D6507AE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FFCDD-7484-4F29-9225-65442F62DC40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85-6F4D-4619-BE80-CA6BE6AD71F9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F66C-EE2A-4481-A62F-F510B4E8D869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F122472-DD81-4948-895E-84CE28E8A1DD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49D92AB-6A55-427A-A764-F1D67DF5E240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file:///H:\&#20809;&#30340;&#33394;&#25955;.MPG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8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94383" y="515719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15146" y="1628800"/>
            <a:ext cx="628409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8000" b="0" kern="10" dirty="0" smtClean="0">
                <a:ln w="19050">
                  <a:solidFill>
                    <a:schemeClr val="bg2">
                      <a:lumMod val="50000"/>
                    </a:schemeClr>
                  </a:solidFill>
                  <a:rou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康海报体W12(P)" pitchFamily="82" charset="-122"/>
                <a:ea typeface="华康海报体W12(P)" pitchFamily="82" charset="-122"/>
              </a:rPr>
              <a:t>14.4 </a:t>
            </a:r>
            <a:r>
              <a:rPr lang="zh-CN" altLang="en-US" sz="8000" b="0" kern="10" dirty="0" smtClean="0">
                <a:ln w="19050">
                  <a:solidFill>
                    <a:schemeClr val="bg2">
                      <a:lumMod val="50000"/>
                    </a:schemeClr>
                  </a:solidFill>
                  <a:rou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康海报体W12(P)" pitchFamily="82" charset="-122"/>
                <a:ea typeface="华康海报体W12(P)" pitchFamily="82" charset="-122"/>
              </a:rPr>
              <a:t>近似数</a:t>
            </a:r>
            <a:endParaRPr lang="zh-CN" altLang="en-US" sz="8000" b="0" kern="10" dirty="0">
              <a:ln w="19050">
                <a:solidFill>
                  <a:schemeClr val="bg2">
                    <a:lumMod val="50000"/>
                  </a:schemeClr>
                </a:solidFill>
                <a:rou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康海报体W12(P)" pitchFamily="82" charset="-122"/>
              <a:ea typeface="华康海报体W12(P)" pitchFamily="8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79388" y="909638"/>
            <a:ext cx="8713787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sz="3200" dirty="0">
                <a:latin typeface="Times New Roman" panose="02020603050405020304" pitchFamily="18" charset="0"/>
              </a:rPr>
              <a:t>2、下列近似数由四舍五入法取得，填空：</a:t>
            </a:r>
          </a:p>
          <a:p>
            <a:r>
              <a:rPr lang="zh-CN" sz="3200" dirty="0">
                <a:latin typeface="Times New Roman" panose="02020603050405020304" pitchFamily="18" charset="0"/>
              </a:rPr>
              <a:t>（1）0. 0３0精确到（       ）位，有（  ）个有效数字，有效数字是（         ）。</a:t>
            </a:r>
          </a:p>
          <a:p>
            <a:r>
              <a:rPr lang="zh-CN" sz="3200" dirty="0">
                <a:latin typeface="Times New Roman" panose="02020603050405020304" pitchFamily="18" charset="0"/>
              </a:rPr>
              <a:t>（2）2000精确到（ 　），有（  ）个有效数字，有效数字是（   </a:t>
            </a:r>
            <a:r>
              <a:rPr lang="zh-CN" altLang="en-US" sz="3200" dirty="0">
                <a:latin typeface="Times New Roman" panose="02020603050405020304" pitchFamily="18" charset="0"/>
              </a:rPr>
              <a:t>     </a:t>
            </a:r>
            <a:r>
              <a:rPr lang="zh-CN" sz="3200" dirty="0">
                <a:latin typeface="Times New Roman" panose="02020603050405020304" pitchFamily="18" charset="0"/>
              </a:rPr>
              <a:t>                   ）</a:t>
            </a:r>
          </a:p>
          <a:p>
            <a:r>
              <a:rPr lang="zh-CN" sz="3200" dirty="0">
                <a:latin typeface="Times New Roman" panose="02020603050405020304" pitchFamily="18" charset="0"/>
              </a:rPr>
              <a:t>3、用四舍五入法取近似数：</a:t>
            </a:r>
          </a:p>
          <a:p>
            <a:r>
              <a:rPr lang="zh-CN" sz="3200" dirty="0">
                <a:latin typeface="Times New Roman" panose="02020603050405020304" pitchFamily="18" charset="0"/>
              </a:rPr>
              <a:t>（１）４.０４８（精确到０. １）</a:t>
            </a:r>
          </a:p>
          <a:p>
            <a:r>
              <a:rPr lang="zh-CN" sz="3200" dirty="0">
                <a:latin typeface="Times New Roman" panose="02020603050405020304" pitchFamily="18" charset="0"/>
              </a:rPr>
              <a:t>（２）７２.８６（保留２个有效数字）</a:t>
            </a:r>
          </a:p>
          <a:p>
            <a:endParaRPr lang="zh-CN" sz="3200" dirty="0">
              <a:latin typeface="Times New Roman" panose="02020603050405020304" pitchFamily="18" charset="0"/>
            </a:endParaRPr>
          </a:p>
          <a:p>
            <a:endParaRPr lang="zh-CN" sz="3200" dirty="0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924300" y="1412875"/>
            <a:ext cx="1511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CC00FF"/>
                </a:solidFill>
              </a:rPr>
              <a:t>千分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661150" y="1341438"/>
            <a:ext cx="533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CC00FF"/>
                </a:solidFill>
              </a:rPr>
              <a:t>２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708400" y="1844675"/>
            <a:ext cx="1655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CC00FF"/>
                </a:solidFill>
              </a:rPr>
              <a:t>３、０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708400" y="2349500"/>
            <a:ext cx="381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CC00FF"/>
                </a:solidFill>
              </a:rPr>
              <a:t>１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5653088" y="2349500"/>
            <a:ext cx="5334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CC00FF"/>
                </a:solidFill>
              </a:rPr>
              <a:t>４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3419475" y="2852738"/>
            <a:ext cx="4248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CC00FF"/>
                </a:solidFill>
              </a:rPr>
              <a:t>２、０、０、０。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755650" y="4797425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CC00FF"/>
                </a:solidFill>
              </a:rPr>
              <a:t>(1)   </a:t>
            </a:r>
            <a:r>
              <a:rPr lang="zh-CN" sz="3200">
                <a:solidFill>
                  <a:srgbClr val="CC00FF"/>
                </a:solidFill>
              </a:rPr>
              <a:t>４.０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755650" y="5300663"/>
            <a:ext cx="2819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CC00FF"/>
                </a:solidFill>
              </a:rPr>
              <a:t>(2)   </a:t>
            </a:r>
            <a:r>
              <a:rPr lang="zh-CN" sz="3200">
                <a:solidFill>
                  <a:srgbClr val="CC00FF"/>
                </a:solidFill>
              </a:rPr>
              <a:t>７３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 autoUpdateAnimBg="0"/>
      <p:bldP spid="24580" grpId="0" animBg="1" autoUpdateAnimBg="0"/>
      <p:bldP spid="24581" grpId="0" animBg="1" autoUpdateAnimBg="0"/>
      <p:bldP spid="24582" grpId="0" animBg="1" autoUpdateAnimBg="0"/>
      <p:bldP spid="24583" grpId="0" animBg="1" autoUpdateAnimBg="0"/>
      <p:bldP spid="24584" grpId="0" animBg="1" autoUpdateAnimBg="0"/>
      <p:bldP spid="24585" grpId="0" animBg="1" autoUpdateAnimBg="0"/>
      <p:bldP spid="24586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533400" y="2057400"/>
            <a:ext cx="83169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/>
              <a:t>近似数</a:t>
            </a:r>
            <a:r>
              <a:rPr lang="en-US" altLang="zh-CN" sz="4000"/>
              <a:t>3.14×10</a:t>
            </a:r>
            <a:r>
              <a:rPr lang="en-US" altLang="zh-CN" sz="4000" baseline="30000"/>
              <a:t>4   </a:t>
            </a:r>
            <a:r>
              <a:rPr lang="zh-CN" altLang="en-US" sz="4000"/>
              <a:t>有几个有效数字</a:t>
            </a:r>
            <a:r>
              <a:rPr lang="en-US" altLang="zh-CN" sz="4000"/>
              <a:t>?</a:t>
            </a:r>
            <a:endParaRPr lang="en-US" altLang="zh-CN" sz="4000" baseline="3000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827088" y="4868863"/>
            <a:ext cx="6480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>
                <a:solidFill>
                  <a:srgbClr val="3333CC"/>
                </a:solidFill>
              </a:rPr>
              <a:t>3.14  </a:t>
            </a:r>
            <a:r>
              <a:rPr lang="zh-CN" altLang="en-US" sz="4000">
                <a:solidFill>
                  <a:srgbClr val="3333CC"/>
                </a:solidFill>
              </a:rPr>
              <a:t>万 有几个有效数字</a:t>
            </a:r>
            <a:r>
              <a:rPr lang="en-US" altLang="zh-CN" sz="4000">
                <a:solidFill>
                  <a:srgbClr val="3333CC"/>
                </a:solidFill>
              </a:rPr>
              <a:t>?</a:t>
            </a:r>
          </a:p>
        </p:txBody>
      </p:sp>
      <p:sp>
        <p:nvSpPr>
          <p:cNvPr id="25604" name="WordArt 4"/>
          <p:cNvSpPr>
            <a:spLocks noChangeArrowheads="1" noChangeShapeType="1"/>
          </p:cNvSpPr>
          <p:nvPr/>
        </p:nvSpPr>
        <p:spPr bwMode="auto">
          <a:xfrm>
            <a:off x="1979613" y="908050"/>
            <a:ext cx="2952750" cy="576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660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你知道吗</a:t>
            </a:r>
            <a:r>
              <a:rPr lang="en-US" altLang="zh-CN" sz="660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  <a:endParaRPr lang="zh-CN" altLang="en-US" sz="6600" dirty="0">
              <a:ln w="9525">
                <a:rou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09600" y="2971800"/>
            <a:ext cx="8135938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/>
              <a:t>对用科学记数法表示的数  </a:t>
            </a:r>
            <a:r>
              <a:rPr lang="en-US" altLang="zh-CN" sz="4000">
                <a:solidFill>
                  <a:srgbClr val="FF3300"/>
                </a:solidFill>
              </a:rPr>
              <a:t>a</a:t>
            </a:r>
            <a:r>
              <a:rPr lang="en-US" altLang="zh-CN" sz="4000"/>
              <a:t>×10</a:t>
            </a:r>
            <a:r>
              <a:rPr lang="en-US" altLang="zh-CN" sz="4000" baseline="30000"/>
              <a:t>n</a:t>
            </a:r>
          </a:p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CC00FF"/>
                </a:solidFill>
              </a:rPr>
              <a:t>有效数字的个数</a:t>
            </a:r>
            <a:r>
              <a:rPr lang="zh-CN" altLang="en-US" sz="4000"/>
              <a:t>只与</a:t>
            </a:r>
            <a:r>
              <a:rPr lang="en-US" altLang="zh-CN" sz="4000">
                <a:solidFill>
                  <a:srgbClr val="FF3300"/>
                </a:solidFill>
              </a:rPr>
              <a:t>a</a:t>
            </a:r>
            <a:r>
              <a:rPr lang="zh-CN" altLang="en-US" sz="4000"/>
              <a:t>有关</a:t>
            </a:r>
          </a:p>
          <a:p>
            <a:pPr>
              <a:spcBef>
                <a:spcPct val="50000"/>
              </a:spcBef>
            </a:pPr>
            <a:endParaRPr lang="zh-CN" altLang="en-US" sz="4000"/>
          </a:p>
        </p:txBody>
      </p:sp>
      <p:pic>
        <p:nvPicPr>
          <p:cNvPr id="25606" name="Picture 6" descr="信鸟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-454025"/>
            <a:ext cx="219868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  <p:bldP spid="2560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11188" y="765175"/>
            <a:ext cx="7848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400">
                <a:solidFill>
                  <a:srgbClr val="3333CC"/>
                </a:solidFill>
              </a:rPr>
              <a:t>按要求取</a:t>
            </a:r>
            <a:r>
              <a:rPr lang="en-US" altLang="zh-CN" sz="4400"/>
              <a:t>1304520</a:t>
            </a:r>
            <a:r>
              <a:rPr lang="zh-CN" altLang="en-US" sz="4400">
                <a:solidFill>
                  <a:srgbClr val="3333CC"/>
                </a:solidFill>
              </a:rPr>
              <a:t>的近似值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50913" y="9144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b="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ea typeface="黑体" panose="02010609060101010101" pitchFamily="49" charset="-122"/>
              </a:rPr>
              <a:t>保留三个有效数字：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419600" y="1905000"/>
            <a:ext cx="22336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/>
              <a:t>130</a:t>
            </a:r>
            <a:endParaRPr lang="en-US" altLang="zh-CN" sz="3600">
              <a:solidFill>
                <a:srgbClr val="CC00FF"/>
              </a:solidFill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562600" y="1828800"/>
            <a:ext cx="6937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>
                <a:solidFill>
                  <a:srgbClr val="FF3300"/>
                </a:solidFill>
              </a:rPr>
              <a:t>？</a:t>
            </a:r>
          </a:p>
        </p:txBody>
      </p:sp>
      <p:grpSp>
        <p:nvGrpSpPr>
          <p:cNvPr id="26631" name="Group 7"/>
          <p:cNvGrpSpPr/>
          <p:nvPr/>
        </p:nvGrpSpPr>
        <p:grpSpPr bwMode="auto">
          <a:xfrm>
            <a:off x="6553200" y="1905000"/>
            <a:ext cx="503238" cy="500063"/>
            <a:chOff x="0" y="0"/>
            <a:chExt cx="317" cy="318"/>
          </a:xfrm>
        </p:grpSpPr>
        <p:sp>
          <p:nvSpPr>
            <p:cNvPr id="26632" name="Line 8"/>
            <p:cNvSpPr>
              <a:spLocks noChangeShapeType="1"/>
            </p:cNvSpPr>
            <p:nvPr/>
          </p:nvSpPr>
          <p:spPr bwMode="auto">
            <a:xfrm flipH="1">
              <a:off x="45" y="0"/>
              <a:ext cx="272" cy="31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>
              <a:off x="0" y="0"/>
              <a:ext cx="317" cy="31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886200" y="2819400"/>
            <a:ext cx="4608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ea typeface="黑体" panose="02010609060101010101" pitchFamily="49" charset="-122"/>
              </a:rPr>
              <a:t>有没有更好的方法呢？</a:t>
            </a:r>
          </a:p>
        </p:txBody>
      </p:sp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4419600" y="4191000"/>
          <a:ext cx="2743200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9" r:id="rId3" imgW="661035" imgH="279400" progId="Equation.3">
                  <p:embed/>
                </p:oleObj>
              </mc:Choice>
              <mc:Fallback>
                <p:oleObj r:id="rId3" imgW="661035" imgH="279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191000"/>
                        <a:ext cx="2743200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92138" y="54514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b="0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685800" y="5486400"/>
            <a:ext cx="5759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/>
              <a:t>若是保留两个有效数字呢？</a:t>
            </a:r>
          </a:p>
        </p:txBody>
      </p:sp>
      <p:grpSp>
        <p:nvGrpSpPr>
          <p:cNvPr id="26638" name="Group 14"/>
          <p:cNvGrpSpPr/>
          <p:nvPr/>
        </p:nvGrpSpPr>
        <p:grpSpPr bwMode="auto">
          <a:xfrm>
            <a:off x="0" y="2667000"/>
            <a:ext cx="3673475" cy="2316163"/>
            <a:chOff x="0" y="0"/>
            <a:chExt cx="2314" cy="1459"/>
          </a:xfrm>
        </p:grpSpPr>
        <p:pic>
          <p:nvPicPr>
            <p:cNvPr id="26639" name="Picture 15" descr="多多-0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2268" cy="1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40" name="Text Box 16"/>
            <p:cNvSpPr txBox="1">
              <a:spLocks noChangeArrowheads="1"/>
            </p:cNvSpPr>
            <p:nvPr/>
          </p:nvSpPr>
          <p:spPr bwMode="auto">
            <a:xfrm>
              <a:off x="862" y="91"/>
              <a:ext cx="1452" cy="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200">
                  <a:latin typeface="黑体" panose="02010609060101010101" pitchFamily="49" charset="-122"/>
                  <a:ea typeface="黑体" panose="02010609060101010101" pitchFamily="49" charset="-122"/>
                </a:rPr>
                <a:t>我认为是</a:t>
              </a:r>
              <a:r>
                <a:rPr lang="en-US" altLang="zh-CN" sz="3200">
                  <a:solidFill>
                    <a:srgbClr val="FF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130</a:t>
              </a:r>
              <a:r>
                <a:rPr lang="zh-CN" altLang="en-US" sz="3200">
                  <a:solidFill>
                    <a:srgbClr val="CC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万</a:t>
              </a:r>
              <a:r>
                <a:rPr lang="zh-CN" altLang="en-US" sz="3200">
                  <a:latin typeface="黑体" panose="02010609060101010101" pitchFamily="49" charset="-122"/>
                  <a:ea typeface="黑体" panose="02010609060101010101" pitchFamily="49" charset="-122"/>
                </a:rPr>
                <a:t>，你觉得呢？</a:t>
              </a:r>
            </a:p>
          </p:txBody>
        </p:sp>
      </p:grp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3962400" y="3657600"/>
            <a:ext cx="464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3300"/>
                </a:solidFill>
              </a:rPr>
              <a:t>可以用科学记数法表示呀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 autoUpdateAnimBg="0"/>
      <p:bldP spid="26630" grpId="0" animBg="1" autoUpdateAnimBg="0"/>
      <p:bldP spid="26634" grpId="0" animBg="1" autoUpdateAnimBg="0"/>
      <p:bldP spid="26637" grpId="0" animBg="1" autoUpdateAnimBg="0"/>
      <p:bldP spid="26641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685800" y="1981200"/>
            <a:ext cx="800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dirty="0"/>
              <a:t>近似数</a:t>
            </a:r>
            <a:r>
              <a:rPr lang="en-US" altLang="zh-CN" sz="4000" dirty="0"/>
              <a:t>3.1</a:t>
            </a:r>
            <a:r>
              <a:rPr lang="en-US" altLang="zh-CN" sz="4000" dirty="0">
                <a:solidFill>
                  <a:srgbClr val="FF3399"/>
                </a:solidFill>
              </a:rPr>
              <a:t>4</a:t>
            </a:r>
            <a:r>
              <a:rPr lang="en-US" altLang="zh-CN" sz="4000" dirty="0"/>
              <a:t>×10</a:t>
            </a:r>
            <a:r>
              <a:rPr lang="en-US" altLang="zh-CN" sz="4000" baseline="30000" dirty="0"/>
              <a:t>4  </a:t>
            </a:r>
            <a:r>
              <a:rPr lang="zh-CN" altLang="en-US" sz="4000" dirty="0"/>
              <a:t>精确到哪一位</a:t>
            </a:r>
            <a:r>
              <a:rPr lang="en-US" altLang="zh-CN" sz="4000" dirty="0"/>
              <a:t>?</a:t>
            </a:r>
            <a:endParaRPr lang="en-US" altLang="zh-CN" sz="4000" baseline="30000" dirty="0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403350" y="5516563"/>
            <a:ext cx="3384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>
                <a:solidFill>
                  <a:srgbClr val="3333CC"/>
                </a:solidFill>
              </a:rPr>
              <a:t>3.14 </a:t>
            </a:r>
            <a:r>
              <a:rPr lang="zh-CN" altLang="en-US" sz="4000">
                <a:solidFill>
                  <a:srgbClr val="3333CC"/>
                </a:solidFill>
              </a:rPr>
              <a:t>万呢</a:t>
            </a:r>
            <a:r>
              <a:rPr lang="en-US" altLang="zh-CN" sz="4000">
                <a:solidFill>
                  <a:srgbClr val="3333CC"/>
                </a:solidFill>
              </a:rPr>
              <a:t>?</a:t>
            </a:r>
          </a:p>
        </p:txBody>
      </p:sp>
      <p:sp>
        <p:nvSpPr>
          <p:cNvPr id="27652" name="WordArt 4"/>
          <p:cNvSpPr>
            <a:spLocks noChangeArrowheads="1" noChangeShapeType="1"/>
          </p:cNvSpPr>
          <p:nvPr/>
        </p:nvSpPr>
        <p:spPr bwMode="auto">
          <a:xfrm>
            <a:off x="1368326" y="903288"/>
            <a:ext cx="2808288" cy="6492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5551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660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你又知道吗</a:t>
            </a:r>
            <a:r>
              <a:rPr lang="en-US" altLang="zh-CN" sz="660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  <a:endParaRPr lang="zh-CN" altLang="en-US" sz="6600" dirty="0">
              <a:ln w="9525">
                <a:rou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79388" y="2708275"/>
            <a:ext cx="9361487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dirty="0"/>
              <a:t>对用科学记数法表示的数  </a:t>
            </a:r>
            <a:r>
              <a:rPr lang="en-US" altLang="zh-CN" sz="4000" dirty="0"/>
              <a:t>a×10</a:t>
            </a:r>
            <a:r>
              <a:rPr lang="en-US" altLang="zh-CN" sz="4000" baseline="30000" dirty="0"/>
              <a:t>n</a:t>
            </a:r>
          </a:p>
          <a:p>
            <a:pPr>
              <a:spcBef>
                <a:spcPct val="50000"/>
              </a:spcBef>
            </a:pPr>
            <a:r>
              <a:rPr lang="zh-CN" altLang="en-US" sz="5400" baseline="30000" dirty="0">
                <a:solidFill>
                  <a:srgbClr val="FF3300"/>
                </a:solidFill>
              </a:rPr>
              <a:t>先将这个数还原，</a:t>
            </a:r>
            <a:r>
              <a:rPr lang="zh-CN" altLang="en-US" sz="4000" dirty="0"/>
              <a:t>精确度只与还原后</a:t>
            </a:r>
            <a:r>
              <a:rPr lang="en-US" altLang="zh-CN" sz="4000" dirty="0">
                <a:solidFill>
                  <a:srgbClr val="FF3300"/>
                </a:solidFill>
              </a:rPr>
              <a:t>a</a:t>
            </a:r>
            <a:r>
              <a:rPr lang="zh-CN" altLang="en-US" sz="4000" dirty="0"/>
              <a:t>的</a:t>
            </a:r>
          </a:p>
          <a:p>
            <a:pPr>
              <a:spcBef>
                <a:spcPct val="50000"/>
              </a:spcBef>
            </a:pPr>
            <a:r>
              <a:rPr lang="zh-CN" altLang="en-US" sz="4000" dirty="0">
                <a:solidFill>
                  <a:srgbClr val="CC00FF"/>
                </a:solidFill>
              </a:rPr>
              <a:t>最后一个数字所处的数位</a:t>
            </a:r>
            <a:r>
              <a:rPr lang="zh-CN" altLang="en-US" sz="4000" dirty="0"/>
              <a:t>有关</a:t>
            </a:r>
          </a:p>
        </p:txBody>
      </p:sp>
      <p:pic>
        <p:nvPicPr>
          <p:cNvPr id="27654" name="Picture 6" descr="信鸟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-238125"/>
            <a:ext cx="1862138" cy="21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  <p:bldP spid="2765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533400" y="3733800"/>
            <a:ext cx="7994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3333CC"/>
                </a:solidFill>
              </a:rPr>
              <a:t>地球上七大洲的总面积为</a:t>
            </a:r>
            <a:r>
              <a:rPr lang="en-US" altLang="zh-CN" sz="2800">
                <a:solidFill>
                  <a:srgbClr val="3333CC"/>
                </a:solidFill>
              </a:rPr>
              <a:t>149480000km</a:t>
            </a:r>
            <a:r>
              <a:rPr lang="en-US" altLang="zh-CN" sz="2800" baseline="30000">
                <a:solidFill>
                  <a:srgbClr val="3333CC"/>
                </a:solidFill>
              </a:rPr>
              <a:t>2</a:t>
            </a:r>
          </a:p>
        </p:txBody>
      </p:sp>
      <p:pic>
        <p:nvPicPr>
          <p:cNvPr id="28675" name="Picture 3" descr="bsd3110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24400" y="152400"/>
            <a:ext cx="3962400" cy="231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09600" y="2514600"/>
            <a:ext cx="6194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FF3399"/>
                </a:solidFill>
                <a:ea typeface="隶书" panose="02010509060101010101" pitchFamily="49" charset="-122"/>
              </a:rPr>
              <a:t>你知道地球上有几个大洲吗？</a:t>
            </a:r>
            <a:endParaRPr lang="zh-CN" altLang="en-US" sz="3200">
              <a:solidFill>
                <a:srgbClr val="CC00FF"/>
              </a:solidFill>
              <a:ea typeface="隶书" panose="02010509060101010101" pitchFamily="49" charset="-122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85800" y="4495800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3300"/>
                </a:solidFill>
              </a:rPr>
              <a:t>将这个数据保留</a:t>
            </a:r>
            <a:r>
              <a:rPr lang="en-US" altLang="zh-CN" sz="2400">
                <a:solidFill>
                  <a:srgbClr val="FF3300"/>
                </a:solidFill>
              </a:rPr>
              <a:t>2</a:t>
            </a:r>
            <a:r>
              <a:rPr lang="zh-CN" altLang="en-US" sz="2400">
                <a:solidFill>
                  <a:srgbClr val="FF3300"/>
                </a:solidFill>
              </a:rPr>
              <a:t>个有效数字，你能吗？</a:t>
            </a:r>
          </a:p>
        </p:txBody>
      </p:sp>
      <p:sp>
        <p:nvSpPr>
          <p:cNvPr id="28678" name="WordArt 6"/>
          <p:cNvSpPr>
            <a:spLocks noChangeArrowheads="1" noChangeShapeType="1"/>
          </p:cNvSpPr>
          <p:nvPr/>
        </p:nvSpPr>
        <p:spPr bwMode="auto">
          <a:xfrm>
            <a:off x="609600" y="304800"/>
            <a:ext cx="2879725" cy="720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Flat1" dir="r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zh-CN" altLang="en-US" sz="3600" dirty="0">
                <a:ln w="9525">
                  <a:rou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隶书" panose="02010509060101010101" pitchFamily="49" charset="-122"/>
                <a:ea typeface="隶书" panose="02010509060101010101" pitchFamily="49" charset="-122"/>
              </a:rPr>
              <a:t>学科小链接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6705600" y="23622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grpSp>
        <p:nvGrpSpPr>
          <p:cNvPr id="28680" name="Group 8"/>
          <p:cNvGrpSpPr/>
          <p:nvPr/>
        </p:nvGrpSpPr>
        <p:grpSpPr bwMode="auto">
          <a:xfrm>
            <a:off x="3124200" y="5105400"/>
            <a:ext cx="2438400" cy="773113"/>
            <a:chOff x="0" y="0"/>
            <a:chExt cx="1536" cy="487"/>
          </a:xfrm>
        </p:grpSpPr>
        <p:graphicFrame>
          <p:nvGraphicFramePr>
            <p:cNvPr id="28681" name="Object 9"/>
            <p:cNvGraphicFramePr>
              <a:graphicFrameLocks noChangeAspect="1"/>
            </p:cNvGraphicFramePr>
            <p:nvPr/>
          </p:nvGraphicFramePr>
          <p:xfrm>
            <a:off x="0" y="0"/>
            <a:ext cx="1008" cy="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91" r:id="rId4" imgW="584835" imgH="279400" progId="Equation.3">
                    <p:embed/>
                  </p:oleObj>
                </mc:Choice>
                <mc:Fallback>
                  <p:oleObj r:id="rId4" imgW="584835" imgH="2794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1008" cy="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864" y="14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rgbClr val="3333CC"/>
                  </a:solidFill>
                </a:rPr>
                <a:t>km</a:t>
              </a:r>
              <a:r>
                <a:rPr lang="en-US" altLang="zh-CN" sz="2800" baseline="30000">
                  <a:solidFill>
                    <a:srgbClr val="3333CC"/>
                  </a:solidFill>
                </a:rPr>
                <a:t>2</a:t>
              </a:r>
            </a:p>
          </p:txBody>
        </p:sp>
      </p:grp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685800" y="3048000"/>
            <a:ext cx="335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CC00FF"/>
                </a:solidFill>
                <a:ea typeface="隶书" panose="02010509060101010101" pitchFamily="49" charset="-122"/>
              </a:rPr>
              <a:t>总面积呢？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6" grpId="0" autoUpdateAnimBg="0"/>
      <p:bldP spid="28676" grpId="1" autoUpdateAnimBg="0"/>
      <p:bldP spid="2867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114800" y="1143000"/>
            <a:ext cx="48006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3333CC"/>
                </a:solidFill>
              </a:rPr>
              <a:t>     人的眼睛可看见的光分为</a:t>
            </a:r>
            <a:r>
              <a:rPr lang="zh-CN" altLang="en-US" sz="3200" dirty="0">
                <a:solidFill>
                  <a:srgbClr val="FF3300"/>
                </a:solidFill>
              </a:rPr>
              <a:t>红</a:t>
            </a:r>
            <a:r>
              <a:rPr lang="zh-CN" altLang="en-US" sz="3200" dirty="0"/>
              <a:t>、</a:t>
            </a:r>
            <a:r>
              <a:rPr lang="zh-CN" altLang="en-US" sz="3200" dirty="0">
                <a:solidFill>
                  <a:srgbClr val="FFFF00"/>
                </a:solidFill>
              </a:rPr>
              <a:t>黄</a:t>
            </a:r>
            <a:r>
              <a:rPr lang="zh-CN" altLang="en-US" sz="3200" dirty="0"/>
              <a:t>、</a:t>
            </a:r>
            <a:r>
              <a:rPr lang="zh-CN" altLang="en-US" sz="3200" dirty="0">
                <a:solidFill>
                  <a:srgbClr val="FF6600"/>
                </a:solidFill>
              </a:rPr>
              <a:t>橙</a:t>
            </a:r>
            <a:r>
              <a:rPr lang="zh-CN" altLang="en-US" sz="3200" dirty="0"/>
              <a:t>、</a:t>
            </a:r>
            <a:r>
              <a:rPr lang="zh-CN" altLang="en-US" sz="3200" dirty="0">
                <a:solidFill>
                  <a:srgbClr val="33CC33"/>
                </a:solidFill>
              </a:rPr>
              <a:t>绿</a:t>
            </a:r>
            <a:r>
              <a:rPr lang="zh-CN" altLang="en-US" sz="3200" dirty="0"/>
              <a:t>、靛、</a:t>
            </a:r>
            <a:r>
              <a:rPr lang="zh-CN" altLang="en-US" sz="3200" dirty="0">
                <a:solidFill>
                  <a:srgbClr val="3333CC"/>
                </a:solidFill>
              </a:rPr>
              <a:t>蓝</a:t>
            </a:r>
            <a:r>
              <a:rPr lang="zh-CN" altLang="en-US" sz="3200" dirty="0"/>
              <a:t>、</a:t>
            </a:r>
            <a:r>
              <a:rPr lang="zh-CN" altLang="en-US" sz="3200" dirty="0">
                <a:solidFill>
                  <a:srgbClr val="CC00FF"/>
                </a:solidFill>
              </a:rPr>
              <a:t>紫</a:t>
            </a:r>
            <a:r>
              <a:rPr lang="zh-CN" altLang="en-US" sz="3200" dirty="0">
                <a:solidFill>
                  <a:srgbClr val="3333CC"/>
                </a:solidFill>
              </a:rPr>
              <a:t>七种颜色，其中红光的波长为</a:t>
            </a:r>
            <a:r>
              <a:rPr lang="en-US" altLang="zh-CN" sz="3200" dirty="0">
                <a:solidFill>
                  <a:srgbClr val="3333CC"/>
                </a:solidFill>
              </a:rPr>
              <a:t>0.000077</a:t>
            </a:r>
            <a:r>
              <a:rPr lang="zh-CN" altLang="en-US" sz="3200" dirty="0">
                <a:solidFill>
                  <a:srgbClr val="3333CC"/>
                </a:solidFill>
              </a:rPr>
              <a:t>厘米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3352800"/>
            <a:ext cx="4343400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FF3300"/>
                </a:solidFill>
              </a:rPr>
              <a:t>你能将这个数据精确到</a:t>
            </a:r>
            <a:r>
              <a:rPr lang="en-US" altLang="zh-CN" sz="3200">
                <a:solidFill>
                  <a:srgbClr val="FF3300"/>
                </a:solidFill>
              </a:rPr>
              <a:t>0.00001</a:t>
            </a:r>
            <a:r>
              <a:rPr lang="zh-CN" altLang="en-US" sz="3200">
                <a:solidFill>
                  <a:srgbClr val="FF3300"/>
                </a:solidFill>
              </a:rPr>
              <a:t>厘米吗？</a:t>
            </a:r>
          </a:p>
          <a:p>
            <a:r>
              <a:rPr lang="zh-CN" altLang="en-US" sz="3200">
                <a:solidFill>
                  <a:srgbClr val="FF3300"/>
                </a:solidFill>
              </a:rPr>
              <a:t>并用科学记数法表示</a:t>
            </a:r>
          </a:p>
          <a:p>
            <a:r>
              <a:rPr lang="zh-CN" altLang="en-US" sz="3200">
                <a:solidFill>
                  <a:srgbClr val="FF3300"/>
                </a:solidFill>
              </a:rPr>
              <a:t>尝试一下吧！</a:t>
            </a:r>
          </a:p>
          <a:p>
            <a:endParaRPr lang="zh-CN" altLang="en-US" sz="3200"/>
          </a:p>
        </p:txBody>
      </p:sp>
      <p:pic>
        <p:nvPicPr>
          <p:cNvPr id="29700" name="Picture 4" descr="棱镜的色散　b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3886200" cy="312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WordArt 5"/>
          <p:cNvSpPr>
            <a:spLocks noChangeArrowheads="1" noChangeShapeType="1"/>
          </p:cNvSpPr>
          <p:nvPr/>
        </p:nvSpPr>
        <p:spPr bwMode="auto">
          <a:xfrm>
            <a:off x="6084888" y="260350"/>
            <a:ext cx="2879725" cy="720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Flat1" dir="r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zh-CN" altLang="en-US" sz="3600">
                <a:ln w="9525">
                  <a:rou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隶书" panose="02010509060101010101" pitchFamily="49" charset="-122"/>
                <a:ea typeface="隶书" panose="02010509060101010101" pitchFamily="49" charset="-122"/>
              </a:rPr>
              <a:t>学科小链接</a:t>
            </a:r>
          </a:p>
        </p:txBody>
      </p:sp>
      <p:grpSp>
        <p:nvGrpSpPr>
          <p:cNvPr id="29702" name="Group 6"/>
          <p:cNvGrpSpPr/>
          <p:nvPr/>
        </p:nvGrpSpPr>
        <p:grpSpPr bwMode="auto">
          <a:xfrm>
            <a:off x="5715000" y="4648200"/>
            <a:ext cx="2286000" cy="914400"/>
            <a:chOff x="0" y="0"/>
            <a:chExt cx="1200" cy="505"/>
          </a:xfrm>
        </p:grpSpPr>
        <p:graphicFrame>
          <p:nvGraphicFramePr>
            <p:cNvPr id="29703" name="Object 7"/>
            <p:cNvGraphicFramePr>
              <a:graphicFrameLocks noChangeAspect="1"/>
            </p:cNvGraphicFramePr>
            <p:nvPr/>
          </p:nvGraphicFramePr>
          <p:xfrm>
            <a:off x="0" y="0"/>
            <a:ext cx="819" cy="5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12" r:id="rId5" imgW="534035" imgH="279400" progId="Equation.3">
                    <p:embed/>
                  </p:oleObj>
                </mc:Choice>
                <mc:Fallback>
                  <p:oleObj r:id="rId5" imgW="534035" imgH="2794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819" cy="5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704" name="Text Box 8"/>
            <p:cNvSpPr txBox="1">
              <a:spLocks noChangeArrowheads="1"/>
            </p:cNvSpPr>
            <p:nvPr/>
          </p:nvSpPr>
          <p:spPr bwMode="auto">
            <a:xfrm>
              <a:off x="672" y="144"/>
              <a:ext cx="52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>
                  <a:solidFill>
                    <a:srgbClr val="0000CC"/>
                  </a:solidFill>
                </a:rPr>
                <a:t>厘米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2"/>
          <p:cNvSpPr>
            <a:spLocks noChangeArrowheads="1" noChangeShapeType="1"/>
          </p:cNvSpPr>
          <p:nvPr/>
        </p:nvSpPr>
        <p:spPr bwMode="auto">
          <a:xfrm>
            <a:off x="6084888" y="260350"/>
            <a:ext cx="2879725" cy="720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Flat1" dir="r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zh-CN" altLang="en-US" sz="3600">
                <a:ln w="9525">
                  <a:rou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隶书" panose="02010509060101010101" pitchFamily="49" charset="-122"/>
                <a:ea typeface="隶书" panose="02010509060101010101" pitchFamily="49" charset="-122"/>
              </a:rPr>
              <a:t>学科小链接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68313" y="1412875"/>
            <a:ext cx="76327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3333CC"/>
                </a:solidFill>
              </a:rPr>
              <a:t>营养专家建议，一个从事轻体力劳动的成年人，每天需要糖类物质约</a:t>
            </a:r>
            <a:r>
              <a:rPr lang="en-US" altLang="zh-CN" sz="3200">
                <a:solidFill>
                  <a:srgbClr val="3333CC"/>
                </a:solidFill>
              </a:rPr>
              <a:t>325</a:t>
            </a:r>
            <a:r>
              <a:rPr lang="zh-CN" altLang="en-US" sz="3200">
                <a:solidFill>
                  <a:srgbClr val="3333CC"/>
                </a:solidFill>
              </a:rPr>
              <a:t>千克，脂肪约</a:t>
            </a:r>
            <a:r>
              <a:rPr lang="en-US" altLang="zh-CN" sz="3200">
                <a:solidFill>
                  <a:srgbClr val="3333CC"/>
                </a:solidFill>
              </a:rPr>
              <a:t>75</a:t>
            </a:r>
            <a:r>
              <a:rPr lang="zh-CN" altLang="en-US" sz="3200">
                <a:solidFill>
                  <a:srgbClr val="3333CC"/>
                </a:solidFill>
              </a:rPr>
              <a:t>千克，蛋白质约</a:t>
            </a:r>
            <a:r>
              <a:rPr lang="en-US" altLang="zh-CN" sz="3200">
                <a:solidFill>
                  <a:srgbClr val="3333CC"/>
                </a:solidFill>
              </a:rPr>
              <a:t>90</a:t>
            </a:r>
            <a:r>
              <a:rPr lang="zh-CN" altLang="en-US" sz="3200">
                <a:solidFill>
                  <a:srgbClr val="3333CC"/>
                </a:solidFill>
              </a:rPr>
              <a:t>千克，需要饮水</a:t>
            </a:r>
            <a:r>
              <a:rPr lang="en-US" altLang="zh-CN" sz="3200">
                <a:solidFill>
                  <a:srgbClr val="3333CC"/>
                </a:solidFill>
              </a:rPr>
              <a:t>1890</a:t>
            </a:r>
            <a:r>
              <a:rPr lang="zh-CN" altLang="en-US" sz="3200">
                <a:solidFill>
                  <a:srgbClr val="3333CC"/>
                </a:solidFill>
              </a:rPr>
              <a:t>毫升</a:t>
            </a:r>
            <a:endParaRPr lang="zh-CN" altLang="en-US" sz="3200">
              <a:solidFill>
                <a:srgbClr val="FF3300"/>
              </a:solidFill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68313" y="3573463"/>
            <a:ext cx="688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3300"/>
                </a:solidFill>
              </a:rPr>
              <a:t>你能把</a:t>
            </a:r>
            <a:r>
              <a:rPr lang="en-US" altLang="zh-CN" sz="3200">
                <a:solidFill>
                  <a:srgbClr val="FF3300"/>
                </a:solidFill>
              </a:rPr>
              <a:t>1890</a:t>
            </a:r>
            <a:r>
              <a:rPr lang="zh-CN" altLang="en-US" sz="3200">
                <a:solidFill>
                  <a:srgbClr val="FF3300"/>
                </a:solidFill>
              </a:rPr>
              <a:t>毫升精确到</a:t>
            </a:r>
            <a:r>
              <a:rPr lang="en-US" altLang="zh-CN" sz="3200">
                <a:solidFill>
                  <a:srgbClr val="FF3300"/>
                </a:solidFill>
              </a:rPr>
              <a:t>1000</a:t>
            </a:r>
            <a:r>
              <a:rPr lang="zh-CN" altLang="en-US" sz="3200">
                <a:solidFill>
                  <a:srgbClr val="FF3300"/>
                </a:solidFill>
              </a:rPr>
              <a:t>毫升吗？</a:t>
            </a:r>
          </a:p>
          <a:p>
            <a:endParaRPr lang="zh-CN" altLang="en-US" sz="3200"/>
          </a:p>
        </p:txBody>
      </p:sp>
      <p:pic>
        <p:nvPicPr>
          <p:cNvPr id="30725" name="Picture 5" descr="drp_view_gam06_1"/>
          <p:cNvPicPr>
            <a:picLocks noChangeAspect="1" noChangeArrowheads="1"/>
          </p:cNvPicPr>
          <p:nvPr/>
        </p:nvPicPr>
        <p:blipFill>
          <a:blip r:embed="rId3" cstate="email"/>
          <a:srcRect l="48227" t="38414" r="26028" b="31482"/>
          <a:stretch>
            <a:fillRect/>
          </a:stretch>
        </p:blipFill>
        <p:spPr bwMode="auto">
          <a:xfrm>
            <a:off x="5181600" y="4216400"/>
            <a:ext cx="3343275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26" name="Group 6"/>
          <p:cNvGrpSpPr/>
          <p:nvPr/>
        </p:nvGrpSpPr>
        <p:grpSpPr bwMode="auto">
          <a:xfrm>
            <a:off x="1355725" y="4648200"/>
            <a:ext cx="2987675" cy="944563"/>
            <a:chOff x="0" y="0"/>
            <a:chExt cx="1882" cy="595"/>
          </a:xfrm>
        </p:grpSpPr>
        <p:graphicFrame>
          <p:nvGraphicFramePr>
            <p:cNvPr id="30727" name="Object 7"/>
            <p:cNvGraphicFramePr>
              <a:graphicFrameLocks noChangeAspect="1"/>
            </p:cNvGraphicFramePr>
            <p:nvPr/>
          </p:nvGraphicFramePr>
          <p:xfrm>
            <a:off x="0" y="0"/>
            <a:ext cx="1018" cy="5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6" r:id="rId4" imgW="483235" imgH="280035" progId="Equation.3">
                    <p:embed/>
                  </p:oleObj>
                </mc:Choice>
                <mc:Fallback>
                  <p:oleObj r:id="rId4" imgW="483235" imgH="280035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1018" cy="5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28" name="Text Box 8"/>
            <p:cNvSpPr txBox="1">
              <a:spLocks noChangeArrowheads="1"/>
            </p:cNvSpPr>
            <p:nvPr/>
          </p:nvSpPr>
          <p:spPr bwMode="auto">
            <a:xfrm>
              <a:off x="874" y="144"/>
              <a:ext cx="10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>
                  <a:solidFill>
                    <a:srgbClr val="FF3300"/>
                  </a:solidFill>
                </a:rPr>
                <a:t>毫升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WordArt 2"/>
          <p:cNvSpPr>
            <a:spLocks noChangeArrowheads="1" noChangeShapeType="1"/>
          </p:cNvSpPr>
          <p:nvPr/>
        </p:nvSpPr>
        <p:spPr bwMode="auto">
          <a:xfrm>
            <a:off x="457200" y="304800"/>
            <a:ext cx="3048000" cy="762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dirty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提高与拓展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37939" y="1371600"/>
            <a:ext cx="762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85539" y="1219200"/>
            <a:ext cx="800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39552" y="1123950"/>
            <a:ext cx="7705725" cy="521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/>
              <a:t>1</a:t>
            </a:r>
            <a:r>
              <a:rPr lang="zh-CN" altLang="en-US" sz="3200" dirty="0"/>
              <a:t>、下列说法正确的是（  ）</a:t>
            </a:r>
          </a:p>
          <a:p>
            <a:r>
              <a:rPr lang="zh-CN" altLang="en-US" sz="3200" dirty="0"/>
              <a:t>（</a:t>
            </a:r>
            <a:r>
              <a:rPr lang="en-US" altLang="zh-CN" sz="3200" dirty="0"/>
              <a:t>A</a:t>
            </a:r>
            <a:r>
              <a:rPr lang="zh-CN" altLang="en-US" sz="3200" dirty="0"/>
              <a:t>）近似数</a:t>
            </a:r>
            <a:r>
              <a:rPr lang="en-US" altLang="zh-CN" sz="3200" dirty="0"/>
              <a:t>28.0</a:t>
            </a:r>
            <a:r>
              <a:rPr lang="zh-CN" altLang="en-US" sz="3200" dirty="0"/>
              <a:t>与近似数</a:t>
            </a:r>
            <a:r>
              <a:rPr lang="en-US" altLang="zh-CN" sz="3200" dirty="0"/>
              <a:t>28.00</a:t>
            </a:r>
            <a:r>
              <a:rPr lang="zh-CN" altLang="en-US" sz="3200" dirty="0"/>
              <a:t>的精确度一样；</a:t>
            </a:r>
          </a:p>
          <a:p>
            <a:pPr>
              <a:spcBef>
                <a:spcPct val="50000"/>
              </a:spcBef>
            </a:pPr>
            <a:r>
              <a:rPr lang="zh-CN" altLang="en-US" sz="3200" dirty="0"/>
              <a:t>（</a:t>
            </a:r>
            <a:r>
              <a:rPr lang="en-US" altLang="zh-CN" sz="3200" dirty="0"/>
              <a:t>B</a:t>
            </a:r>
            <a:r>
              <a:rPr lang="zh-CN" altLang="en-US" sz="3200" dirty="0"/>
              <a:t>）近似数</a:t>
            </a:r>
            <a:r>
              <a:rPr lang="en-US" altLang="zh-CN" sz="3200" dirty="0"/>
              <a:t>0.32</a:t>
            </a:r>
            <a:r>
              <a:rPr lang="zh-CN" altLang="en-US" sz="3200" dirty="0"/>
              <a:t>与近似数</a:t>
            </a:r>
            <a:r>
              <a:rPr lang="en-US" altLang="zh-CN" sz="3200" dirty="0"/>
              <a:t>0.302</a:t>
            </a:r>
            <a:r>
              <a:rPr lang="zh-CN" altLang="en-US" sz="3200" dirty="0"/>
              <a:t>的有效数字一样；</a:t>
            </a:r>
          </a:p>
          <a:p>
            <a:pPr>
              <a:spcBef>
                <a:spcPct val="50000"/>
              </a:spcBef>
            </a:pPr>
            <a:r>
              <a:rPr lang="zh-CN" altLang="en-US" sz="3200" dirty="0"/>
              <a:t>（</a:t>
            </a:r>
            <a:r>
              <a:rPr lang="en-US" altLang="zh-CN" sz="3200" dirty="0"/>
              <a:t>C</a:t>
            </a:r>
            <a:r>
              <a:rPr lang="zh-CN" altLang="en-US" sz="3200" dirty="0"/>
              <a:t>）近似数                 与近似数</a:t>
            </a:r>
            <a:r>
              <a:rPr lang="en-US" altLang="zh-CN" sz="3200" dirty="0"/>
              <a:t>240</a:t>
            </a:r>
            <a:r>
              <a:rPr lang="zh-CN" altLang="en-US" sz="3200" dirty="0"/>
              <a:t>的精确度一样；</a:t>
            </a:r>
          </a:p>
          <a:p>
            <a:pPr>
              <a:spcBef>
                <a:spcPct val="50000"/>
              </a:spcBef>
            </a:pPr>
            <a:r>
              <a:rPr lang="zh-CN" altLang="en-US" sz="3200" dirty="0"/>
              <a:t>（</a:t>
            </a:r>
            <a:r>
              <a:rPr lang="en-US" altLang="zh-CN" sz="3200" dirty="0"/>
              <a:t>D</a:t>
            </a:r>
            <a:r>
              <a:rPr lang="zh-CN" altLang="en-US" sz="3200" dirty="0"/>
              <a:t>）近似数</a:t>
            </a:r>
            <a:r>
              <a:rPr lang="en-US" altLang="zh-CN" sz="3200" dirty="0"/>
              <a:t>230</a:t>
            </a:r>
            <a:r>
              <a:rPr lang="zh-CN" altLang="en-US" sz="3200" dirty="0"/>
              <a:t>与近似数</a:t>
            </a:r>
            <a:r>
              <a:rPr lang="en-US" altLang="zh-CN" sz="3200" dirty="0"/>
              <a:t>0.102</a:t>
            </a:r>
            <a:r>
              <a:rPr lang="zh-CN" altLang="en-US" sz="3200" dirty="0"/>
              <a:t>都有三个有效数字。</a:t>
            </a:r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3131939" y="3933825"/>
          <a:ext cx="1655763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5" r:id="rId3" imgW="610235" imgH="280035" progId="Equation.3">
                  <p:embed/>
                </p:oleObj>
              </mc:Choice>
              <mc:Fallback>
                <p:oleObj r:id="rId3" imgW="610235" imgH="28003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939" y="3933825"/>
                        <a:ext cx="1655763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4821039" y="1123950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CC00FF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683568" y="552450"/>
            <a:ext cx="7416800" cy="545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sz="3200" dirty="0">
                <a:latin typeface="Times New Roman" panose="02020603050405020304" pitchFamily="18" charset="0"/>
              </a:rPr>
              <a:t>2、由四舍五入得到的近似数361，下列哪个数不可能是原数（   ）</a:t>
            </a:r>
          </a:p>
          <a:p>
            <a:r>
              <a:rPr lang="zh-CN" sz="3200" dirty="0">
                <a:latin typeface="Times New Roman" panose="02020603050405020304" pitchFamily="18" charset="0"/>
              </a:rPr>
              <a:t>（A）360.91       </a:t>
            </a:r>
            <a:r>
              <a:rPr lang="zh-CN" altLang="zh-CN" sz="3200" dirty="0">
                <a:latin typeface="Times New Roman" panose="02020603050405020304" pitchFamily="18" charset="0"/>
              </a:rPr>
              <a:t>         </a:t>
            </a:r>
            <a:r>
              <a:rPr lang="zh-CN" sz="3200" dirty="0">
                <a:latin typeface="Times New Roman" panose="02020603050405020304" pitchFamily="18" charset="0"/>
              </a:rPr>
              <a:t>（B） 360.5      （C） 361.34     </a:t>
            </a:r>
            <a:r>
              <a:rPr lang="zh-CN" altLang="zh-CN" sz="3200" dirty="0">
                <a:latin typeface="Times New Roman" panose="02020603050405020304" pitchFamily="18" charset="0"/>
              </a:rPr>
              <a:t>       </a:t>
            </a:r>
            <a:r>
              <a:rPr lang="zh-CN" sz="3200" dirty="0">
                <a:latin typeface="Times New Roman" panose="02020603050405020304" pitchFamily="18" charset="0"/>
              </a:rPr>
              <a:t>   （D）361.52</a:t>
            </a:r>
          </a:p>
          <a:p>
            <a:endParaRPr lang="zh-CN" sz="3200" dirty="0">
              <a:latin typeface="Times New Roman" panose="02020603050405020304" pitchFamily="18" charset="0"/>
            </a:endParaRPr>
          </a:p>
          <a:p>
            <a:r>
              <a:rPr lang="zh-CN" sz="3200" dirty="0">
                <a:latin typeface="Times New Roman" panose="02020603050405020304" pitchFamily="18" charset="0"/>
              </a:rPr>
              <a:t>3 、根据要求，用四舍五入法取近似数，并用科学记数法表示出来：</a:t>
            </a:r>
          </a:p>
          <a:p>
            <a:r>
              <a:rPr lang="zh-CN" sz="3200" dirty="0">
                <a:latin typeface="Times New Roman" panose="02020603050405020304" pitchFamily="18" charset="0"/>
              </a:rPr>
              <a:t>（1）20549（保留3个有效数字）</a:t>
            </a:r>
          </a:p>
          <a:p>
            <a:endParaRPr lang="zh-CN" sz="3200" dirty="0">
              <a:latin typeface="Times New Roman" panose="02020603050405020304" pitchFamily="18" charset="0"/>
            </a:endParaRPr>
          </a:p>
          <a:p>
            <a:r>
              <a:rPr lang="zh-CN" sz="3200" dirty="0">
                <a:latin typeface="Times New Roman" panose="02020603050405020304" pitchFamily="18" charset="0"/>
              </a:rPr>
              <a:t>（2）0.0000000237（精确到0.000000001）</a:t>
            </a:r>
          </a:p>
          <a:p>
            <a:endParaRPr lang="zh-CN" sz="3200" dirty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4787256" y="1055688"/>
            <a:ext cx="381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CC00FF"/>
                </a:solidFill>
              </a:rPr>
              <a:t>D</a:t>
            </a: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907531" y="4295775"/>
          <a:ext cx="2362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0" r:id="rId3" imgW="673735" imgH="279400" progId="Equation.3">
                  <p:embed/>
                </p:oleObj>
              </mc:Choice>
              <mc:Fallback>
                <p:oleObj r:id="rId3" imgW="673735" imgH="279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531" y="4295775"/>
                        <a:ext cx="23622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1907531" y="5448300"/>
          <a:ext cx="22098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1" r:id="rId5" imgW="648335" imgH="280035" progId="Equation.3">
                  <p:embed/>
                </p:oleObj>
              </mc:Choice>
              <mc:Fallback>
                <p:oleObj r:id="rId5" imgW="648335" imgH="28003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531" y="5448300"/>
                        <a:ext cx="22098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WordArt 3"/>
          <p:cNvSpPr>
            <a:spLocks noChangeArrowheads="1" noChangeShapeType="1"/>
          </p:cNvSpPr>
          <p:nvPr/>
        </p:nvSpPr>
        <p:spPr bwMode="auto">
          <a:xfrm>
            <a:off x="914400" y="685800"/>
            <a:ext cx="6477000" cy="16557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总结一下本节课的收获吧！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219200" y="2133600"/>
            <a:ext cx="6593160" cy="31115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/>
              <a:t>1</a:t>
            </a:r>
            <a:r>
              <a:rPr lang="zh-CN" altLang="en-US" sz="2800" dirty="0"/>
              <a:t>、</a:t>
            </a:r>
            <a:r>
              <a:rPr lang="zh-CN" altLang="en-US" sz="2800" dirty="0">
                <a:solidFill>
                  <a:schemeClr val="accent2"/>
                </a:solidFill>
              </a:rPr>
              <a:t>生活中精确数与近似数</a:t>
            </a:r>
          </a:p>
          <a:p>
            <a:pPr>
              <a:spcBef>
                <a:spcPct val="50000"/>
              </a:spcBef>
            </a:pPr>
            <a:r>
              <a:rPr lang="en-US" altLang="zh-CN" sz="2800" dirty="0"/>
              <a:t>2</a:t>
            </a:r>
            <a:r>
              <a:rPr lang="zh-CN" altLang="en-US" sz="2800" dirty="0"/>
              <a:t>、</a:t>
            </a:r>
            <a:r>
              <a:rPr lang="zh-CN" altLang="en-US" sz="2800" dirty="0">
                <a:solidFill>
                  <a:schemeClr val="accent2"/>
                </a:solidFill>
              </a:rPr>
              <a:t>精确度的两种形式：精确到哪一位；有效数字</a:t>
            </a:r>
          </a:p>
          <a:p>
            <a:pPr>
              <a:spcBef>
                <a:spcPct val="50000"/>
              </a:spcBef>
            </a:pPr>
            <a:r>
              <a:rPr lang="en-US" altLang="zh-CN" sz="2800" dirty="0"/>
              <a:t>3</a:t>
            </a:r>
            <a:r>
              <a:rPr lang="zh-CN" altLang="en-US" sz="2800" dirty="0"/>
              <a:t>、</a:t>
            </a:r>
            <a:r>
              <a:rPr lang="zh-CN" altLang="en-US" sz="2800" dirty="0">
                <a:solidFill>
                  <a:schemeClr val="accent2"/>
                </a:solidFill>
              </a:rPr>
              <a:t>根据精确度用</a:t>
            </a:r>
            <a:r>
              <a:rPr lang="zh-CN" altLang="en-US" sz="2800" dirty="0">
                <a:solidFill>
                  <a:srgbClr val="CC00FF"/>
                </a:solidFill>
              </a:rPr>
              <a:t>四舍五入法</a:t>
            </a:r>
            <a:r>
              <a:rPr lang="zh-CN" altLang="en-US" sz="2800" dirty="0">
                <a:solidFill>
                  <a:schemeClr val="accent2"/>
                </a:solidFill>
              </a:rPr>
              <a:t>取近似数。特别注意大数或较小数取近似数时</a:t>
            </a:r>
            <a:r>
              <a:rPr lang="zh-CN" altLang="en-US" sz="2800" dirty="0">
                <a:solidFill>
                  <a:srgbClr val="CC00FF"/>
                </a:solidFill>
              </a:rPr>
              <a:t>科学记数法</a:t>
            </a:r>
            <a:r>
              <a:rPr lang="zh-CN" altLang="en-US" sz="2800" dirty="0">
                <a:solidFill>
                  <a:schemeClr val="accent2"/>
                </a:solidFill>
              </a:rPr>
              <a:t>的灵活应用</a:t>
            </a:r>
            <a:r>
              <a:rPr lang="zh-CN" altLang="en-US" sz="2800" dirty="0" smtClean="0">
                <a:solidFill>
                  <a:schemeClr val="accent2"/>
                </a:solidFill>
              </a:rPr>
              <a:t>。 </a:t>
            </a:r>
            <a:endParaRPr lang="zh-CN" altLang="en-US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800600" y="1143000"/>
            <a:ext cx="4191000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/>
              <a:t>记者</a:t>
            </a:r>
            <a:r>
              <a:rPr lang="en-US" altLang="zh-CN" sz="3200"/>
              <a:t>2006</a:t>
            </a:r>
            <a:r>
              <a:rPr lang="zh-CN" altLang="en-US" sz="3200"/>
              <a:t>年</a:t>
            </a:r>
            <a:r>
              <a:rPr lang="en-US" altLang="zh-CN" sz="3200"/>
              <a:t>8</a:t>
            </a:r>
            <a:r>
              <a:rPr lang="zh-CN" altLang="en-US" sz="3200"/>
              <a:t>月</a:t>
            </a:r>
            <a:r>
              <a:rPr lang="en-US" altLang="zh-CN" sz="3200"/>
              <a:t>1</a:t>
            </a:r>
            <a:r>
              <a:rPr lang="zh-CN" altLang="en-US" sz="3200"/>
              <a:t>日从北京新影联和星美院线获悉，徐克的武侠巨制</a:t>
            </a:r>
            <a:r>
              <a:rPr lang="en-US" altLang="zh-CN" sz="3200"/>
              <a:t>《</a:t>
            </a:r>
            <a:r>
              <a:rPr lang="zh-CN" altLang="en-US" sz="3200"/>
              <a:t>七剑</a:t>
            </a:r>
            <a:r>
              <a:rPr lang="en-US" altLang="zh-CN" sz="3200"/>
              <a:t>》</a:t>
            </a:r>
            <a:r>
              <a:rPr lang="zh-CN" altLang="en-US" sz="3200"/>
              <a:t>上映</a:t>
            </a:r>
            <a:r>
              <a:rPr lang="en-US" altLang="zh-CN" sz="3200"/>
              <a:t>3</a:t>
            </a:r>
            <a:r>
              <a:rPr lang="zh-CN" altLang="en-US" sz="3200"/>
              <a:t>天，已在北京地区获得了</a:t>
            </a:r>
            <a:r>
              <a:rPr lang="zh-CN" altLang="en-US" sz="3200">
                <a:solidFill>
                  <a:srgbClr val="FF3300"/>
                </a:solidFill>
              </a:rPr>
              <a:t>约</a:t>
            </a:r>
            <a:r>
              <a:rPr lang="en-US" altLang="zh-CN" sz="3200">
                <a:solidFill>
                  <a:schemeClr val="accent2"/>
                </a:solidFill>
              </a:rPr>
              <a:t>430</a:t>
            </a:r>
            <a:r>
              <a:rPr lang="zh-CN" altLang="en-US" sz="3200">
                <a:solidFill>
                  <a:schemeClr val="accent2"/>
                </a:solidFill>
              </a:rPr>
              <a:t>万</a:t>
            </a:r>
            <a:r>
              <a:rPr lang="zh-CN" altLang="en-US" sz="3200"/>
              <a:t>元人民币的票房。</a:t>
            </a:r>
          </a:p>
        </p:txBody>
      </p:sp>
      <p:pic>
        <p:nvPicPr>
          <p:cNvPr id="16387" name="Picture 3" descr="《七剑》首款海报曝光七柄兵器现真身(附图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6609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多多-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1" name="Group 3"/>
          <p:cNvGrpSpPr/>
          <p:nvPr/>
        </p:nvGrpSpPr>
        <p:grpSpPr bwMode="auto">
          <a:xfrm>
            <a:off x="0" y="2819400"/>
            <a:ext cx="8991600" cy="4038600"/>
            <a:chOff x="0" y="0"/>
            <a:chExt cx="2722" cy="1729"/>
          </a:xfrm>
        </p:grpSpPr>
        <p:pic>
          <p:nvPicPr>
            <p:cNvPr id="17412" name="Picture 4" descr="F001-1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2722" cy="1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3" name="Text Box 5"/>
            <p:cNvSpPr txBox="1">
              <a:spLocks noChangeArrowheads="1"/>
            </p:cNvSpPr>
            <p:nvPr/>
          </p:nvSpPr>
          <p:spPr bwMode="auto">
            <a:xfrm>
              <a:off x="91" y="544"/>
              <a:ext cx="2404" cy="5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dirty="0">
                  <a:solidFill>
                    <a:srgbClr val="3333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  </a:t>
              </a:r>
              <a:r>
                <a:rPr lang="zh-CN" altLang="en-US" sz="3200" dirty="0">
                  <a:solidFill>
                    <a:srgbClr val="3333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生活中不仅需要准确数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3200" dirty="0">
                  <a:solidFill>
                    <a:srgbClr val="3333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     同时也需要近似数</a:t>
              </a:r>
              <a:r>
                <a:rPr lang="en-US" altLang="zh-CN" sz="3200" dirty="0">
                  <a:solidFill>
                    <a:srgbClr val="3333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!!</a:t>
              </a:r>
            </a:p>
          </p:txBody>
        </p:sp>
      </p:grp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219200" y="914400"/>
            <a:ext cx="792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/>
              <a:t>2006</a:t>
            </a:r>
            <a:r>
              <a:rPr lang="zh-CN" altLang="en-US" sz="3200" dirty="0"/>
              <a:t>年</a:t>
            </a:r>
            <a:r>
              <a:rPr lang="en-US" altLang="zh-CN" sz="3200" dirty="0"/>
              <a:t>8</a:t>
            </a:r>
            <a:r>
              <a:rPr lang="zh-CN" altLang="en-US" sz="3200" dirty="0"/>
              <a:t>月</a:t>
            </a:r>
            <a:r>
              <a:rPr lang="en-US" altLang="zh-CN" sz="3200" dirty="0"/>
              <a:t>1</a:t>
            </a:r>
            <a:r>
              <a:rPr lang="zh-CN" altLang="en-US" sz="3200" dirty="0"/>
              <a:t>日， </a:t>
            </a:r>
            <a:r>
              <a:rPr lang="en-US" altLang="zh-CN" sz="3200" dirty="0"/>
              <a:t>3</a:t>
            </a:r>
            <a:r>
              <a:rPr lang="zh-CN" altLang="en-US" sz="3200" dirty="0"/>
              <a:t>天，</a:t>
            </a:r>
            <a:r>
              <a:rPr lang="zh-CN" altLang="en-US" sz="3200" dirty="0">
                <a:solidFill>
                  <a:srgbClr val="FF3300"/>
                </a:solidFill>
              </a:rPr>
              <a:t>约</a:t>
            </a:r>
            <a:r>
              <a:rPr lang="en-US" altLang="zh-CN" sz="3200" dirty="0">
                <a:solidFill>
                  <a:schemeClr val="accent2"/>
                </a:solidFill>
              </a:rPr>
              <a:t>430</a:t>
            </a:r>
            <a:r>
              <a:rPr lang="zh-CN" altLang="en-US" sz="3200" dirty="0">
                <a:solidFill>
                  <a:schemeClr val="accent2"/>
                </a:solidFill>
              </a:rPr>
              <a:t>万</a:t>
            </a:r>
            <a:r>
              <a:rPr lang="zh-CN" altLang="en-US" sz="3200" dirty="0"/>
              <a:t>元人民币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676400" y="2057400"/>
            <a:ext cx="693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762000" y="2209800"/>
            <a:ext cx="8382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sz="3200" dirty="0">
                <a:solidFill>
                  <a:srgbClr val="FF3399"/>
                </a:solidFill>
                <a:ea typeface="黑体" panose="02010609060101010101" pitchFamily="49" charset="-122"/>
              </a:rPr>
              <a:t>你觉得生活中出现的这些数有什么不同吗？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51520" y="764704"/>
            <a:ext cx="896461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800" dirty="0">
                <a:solidFill>
                  <a:srgbClr val="FF3399"/>
                </a:solidFill>
                <a:ea typeface="隶书" panose="02010509060101010101" pitchFamily="49" charset="-122"/>
              </a:rPr>
              <a:t>我们学过哪些取近似数的方法？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79388" y="2060848"/>
            <a:ext cx="8856662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dirty="0">
                <a:solidFill>
                  <a:srgbClr val="3333CC"/>
                </a:solidFill>
              </a:rPr>
              <a:t>“</a:t>
            </a:r>
            <a:r>
              <a:rPr lang="zh-CN" altLang="en-US" sz="3600" dirty="0">
                <a:solidFill>
                  <a:srgbClr val="FF3300"/>
                </a:solidFill>
              </a:rPr>
              <a:t>四舍五入</a:t>
            </a:r>
            <a:r>
              <a:rPr lang="zh-CN" altLang="en-US" sz="3600" dirty="0">
                <a:solidFill>
                  <a:srgbClr val="3333CC"/>
                </a:solidFill>
              </a:rPr>
              <a:t>”是我们常用的取近似数的方法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95536" y="3429000"/>
            <a:ext cx="8136904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3600" dirty="0">
                <a:solidFill>
                  <a:srgbClr val="3333CC"/>
                </a:solidFill>
                <a:ea typeface="黑体" panose="02010609060101010101" pitchFamily="49" charset="-122"/>
              </a:rPr>
              <a:t>通常情况下，我们用“</a:t>
            </a:r>
            <a:r>
              <a:rPr lang="zh-CN" altLang="en-US" sz="3600" dirty="0">
                <a:solidFill>
                  <a:srgbClr val="FF3300"/>
                </a:solidFill>
                <a:ea typeface="黑体" panose="02010609060101010101" pitchFamily="49" charset="-122"/>
              </a:rPr>
              <a:t>四舍五入法</a:t>
            </a:r>
            <a:r>
              <a:rPr lang="zh-CN" altLang="en-US" sz="3600" dirty="0">
                <a:solidFill>
                  <a:srgbClr val="3333CC"/>
                </a:solidFill>
                <a:ea typeface="黑体" panose="02010609060101010101" pitchFamily="49" charset="-122"/>
              </a:rPr>
              <a:t>”</a:t>
            </a:r>
          </a:p>
          <a:p>
            <a:r>
              <a:rPr lang="zh-CN" altLang="en-US" sz="3600" dirty="0">
                <a:solidFill>
                  <a:srgbClr val="3333CC"/>
                </a:solidFill>
                <a:ea typeface="黑体" panose="02010609060101010101" pitchFamily="49" charset="-122"/>
              </a:rPr>
              <a:t>取一个数的近似数时，</a:t>
            </a:r>
            <a:r>
              <a:rPr lang="zh-CN" altLang="en-US" sz="3600" dirty="0">
                <a:solidFill>
                  <a:srgbClr val="FF3300"/>
                </a:solidFill>
                <a:ea typeface="黑体" panose="02010609060101010101" pitchFamily="49" charset="-122"/>
              </a:rPr>
              <a:t>四舍五入到哪一位</a:t>
            </a:r>
            <a:r>
              <a:rPr lang="zh-CN" altLang="en-US" sz="3600" dirty="0">
                <a:solidFill>
                  <a:srgbClr val="3333CC"/>
                </a:solidFill>
                <a:ea typeface="黑体" panose="02010609060101010101" pitchFamily="49" charset="-122"/>
              </a:rPr>
              <a:t>，就说这个近似数</a:t>
            </a:r>
            <a:r>
              <a:rPr lang="zh-CN" altLang="en-US" sz="3600" dirty="0">
                <a:solidFill>
                  <a:srgbClr val="FF3300"/>
                </a:solidFill>
                <a:ea typeface="黑体" panose="02010609060101010101" pitchFamily="49" charset="-122"/>
              </a:rPr>
              <a:t>精确到哪一位</a:t>
            </a:r>
            <a:r>
              <a:rPr lang="zh-CN" altLang="en-US" sz="3600" dirty="0">
                <a:solidFill>
                  <a:srgbClr val="3333CC"/>
                </a:solidFill>
                <a:ea typeface="黑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autoUpdateAnimBg="0"/>
      <p:bldP spid="1843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6050459" y="4114800"/>
            <a:ext cx="168989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4000" dirty="0"/>
              <a:t>3.142</a:t>
            </a:r>
          </a:p>
        </p:txBody>
      </p:sp>
      <p:grpSp>
        <p:nvGrpSpPr>
          <p:cNvPr id="19458" name="Group 2"/>
          <p:cNvGrpSpPr/>
          <p:nvPr/>
        </p:nvGrpSpPr>
        <p:grpSpPr bwMode="auto">
          <a:xfrm>
            <a:off x="228600" y="609600"/>
            <a:ext cx="51869975" cy="29384625"/>
            <a:chOff x="0" y="0"/>
            <a:chExt cx="32674" cy="18510"/>
          </a:xfrm>
        </p:grpSpPr>
        <p:sp>
          <p:nvSpPr>
            <p:cNvPr id="19459" name="Text Box 3"/>
            <p:cNvSpPr txBox="1">
              <a:spLocks noChangeArrowheads="1"/>
            </p:cNvSpPr>
            <p:nvPr/>
          </p:nvSpPr>
          <p:spPr bwMode="auto">
            <a:xfrm>
              <a:off x="0" y="0"/>
              <a:ext cx="537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4000" dirty="0">
                  <a:solidFill>
                    <a:srgbClr val="3333CC"/>
                  </a:solidFill>
                  <a:ea typeface="隶书" panose="02010509060101010101" pitchFamily="49" charset="-122"/>
                </a:rPr>
                <a:t>按要求用“四舍五入”法取     的近似值</a:t>
              </a:r>
            </a:p>
          </p:txBody>
        </p:sp>
        <p:graphicFrame>
          <p:nvGraphicFramePr>
            <p:cNvPr id="19460" name="Object 4"/>
            <p:cNvGraphicFramePr>
              <a:graphicFrameLocks noChangeAspect="1"/>
            </p:cNvGraphicFramePr>
            <p:nvPr/>
          </p:nvGraphicFramePr>
          <p:xfrm>
            <a:off x="32130" y="18081"/>
            <a:ext cx="544" cy="4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14" r:id="rId4" imgW="153035" imgH="140335" progId="Equation.3">
                    <p:embed/>
                  </p:oleObj>
                </mc:Choice>
                <mc:Fallback>
                  <p:oleObj r:id="rId4" imgW="153035" imgH="140335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30" y="18081"/>
                          <a:ext cx="544" cy="4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9461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6498431" y="686593"/>
          <a:ext cx="59690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5" r:id="rId6" imgW="153035" imgH="140335" progId="Equation.3">
                  <p:embed/>
                </p:oleObj>
              </mc:Choice>
              <mc:Fallback>
                <p:oleObj r:id="rId6" imgW="153035" imgH="14033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8431" y="686593"/>
                        <a:ext cx="596900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029200" y="2474913"/>
          <a:ext cx="541338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6" r:id="rId8" imgW="153035" imgH="140335" progId="Equation.3">
                  <p:embed/>
                </p:oleObj>
              </mc:Choice>
              <mc:Fallback>
                <p:oleObj r:id="rId8" imgW="153035" imgH="14033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474913"/>
                        <a:ext cx="541338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032375" y="1524000"/>
          <a:ext cx="7874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7" r:id="rId9" imgW="153035" imgH="140335" progId="Equation.3">
                  <p:embed/>
                </p:oleObj>
              </mc:Choice>
              <mc:Fallback>
                <p:oleObj r:id="rId9" imgW="153035" imgH="14033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75" y="1524000"/>
                        <a:ext cx="7874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8" name="Object 1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5095032" y="3281362"/>
          <a:ext cx="595312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8" r:id="rId10" imgW="153035" imgH="140335" progId="Equation.3">
                  <p:embed/>
                </p:oleObj>
              </mc:Choice>
              <mc:Fallback>
                <p:oleObj r:id="rId10" imgW="153035" imgH="140335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032" y="3281362"/>
                        <a:ext cx="595312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9" name="Object 23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5345857" y="4137025"/>
          <a:ext cx="522287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9" r:id="rId11" imgW="153035" imgH="140335" progId="Equation.3">
                  <p:embed/>
                </p:oleObj>
              </mc:Choice>
              <mc:Fallback>
                <p:oleObj r:id="rId11" imgW="153035" imgH="140335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5857" y="4137025"/>
                        <a:ext cx="522287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5449888" y="2362200"/>
            <a:ext cx="642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/>
              <a:t>≈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873750" y="2362200"/>
            <a:ext cx="10175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/>
              <a:t>3.1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5646738" y="1524000"/>
            <a:ext cx="642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dirty="0"/>
              <a:t>≈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6265863" y="1524000"/>
            <a:ext cx="4651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/>
              <a:t>3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5643463" y="3291706"/>
            <a:ext cx="1520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dirty="0"/>
              <a:t>≈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5954713" y="3200400"/>
            <a:ext cx="11731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/>
              <a:t>3.14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148704" y="1752600"/>
            <a:ext cx="28813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ea typeface="黑体" panose="02010609060101010101" pitchFamily="49" charset="-122"/>
              </a:rPr>
              <a:t>精确到个位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148704" y="2514600"/>
            <a:ext cx="3240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ea typeface="黑体" panose="02010609060101010101" pitchFamily="49" charset="-122"/>
              </a:rPr>
              <a:t>精确到十分位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148704" y="3352800"/>
            <a:ext cx="3257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ea typeface="黑体" panose="02010609060101010101" pitchFamily="49" charset="-122"/>
              </a:rPr>
              <a:t>精确到百分位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148704" y="4267200"/>
            <a:ext cx="3257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ea typeface="黑体" panose="02010609060101010101" pitchFamily="49" charset="-122"/>
              </a:rPr>
              <a:t>精确到千分位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2815704" y="1752600"/>
            <a:ext cx="2132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dirty="0">
                <a:solidFill>
                  <a:srgbClr val="FF3300"/>
                </a:solidFill>
              </a:rPr>
              <a:t>(</a:t>
            </a:r>
            <a:r>
              <a:rPr lang="zh-CN" altLang="en-US" sz="3200" dirty="0">
                <a:solidFill>
                  <a:srgbClr val="FF3300"/>
                </a:solidFill>
              </a:rPr>
              <a:t>精确到</a:t>
            </a:r>
            <a:r>
              <a:rPr lang="en-US" altLang="zh-CN" sz="3200" dirty="0">
                <a:solidFill>
                  <a:srgbClr val="FF3300"/>
                </a:solidFill>
              </a:rPr>
              <a:t>1)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2739504" y="2514600"/>
            <a:ext cx="2241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3300"/>
                </a:solidFill>
              </a:rPr>
              <a:t>(</a:t>
            </a:r>
            <a:r>
              <a:rPr lang="zh-CN" altLang="en-US" sz="3200" dirty="0">
                <a:solidFill>
                  <a:srgbClr val="FF3300"/>
                </a:solidFill>
              </a:rPr>
              <a:t>精确到</a:t>
            </a:r>
            <a:r>
              <a:rPr lang="en-US" altLang="zh-CN" sz="3200" dirty="0">
                <a:solidFill>
                  <a:srgbClr val="FF3300"/>
                </a:solidFill>
              </a:rPr>
              <a:t>0.1)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2815704" y="3352800"/>
            <a:ext cx="2466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3300"/>
                </a:solidFill>
              </a:rPr>
              <a:t>(</a:t>
            </a:r>
            <a:r>
              <a:rPr lang="zh-CN" altLang="en-US" sz="3200" dirty="0">
                <a:solidFill>
                  <a:srgbClr val="FF3300"/>
                </a:solidFill>
              </a:rPr>
              <a:t>精确到</a:t>
            </a:r>
            <a:r>
              <a:rPr lang="en-US" altLang="zh-CN" sz="3200" dirty="0">
                <a:solidFill>
                  <a:srgbClr val="FF3300"/>
                </a:solidFill>
              </a:rPr>
              <a:t>0.01)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2815704" y="4191000"/>
            <a:ext cx="269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3300"/>
                </a:solidFill>
              </a:rPr>
              <a:t>(</a:t>
            </a:r>
            <a:r>
              <a:rPr lang="zh-CN" altLang="en-US" sz="3200" dirty="0">
                <a:solidFill>
                  <a:srgbClr val="FF3300"/>
                </a:solidFill>
              </a:rPr>
              <a:t>精确到</a:t>
            </a:r>
            <a:r>
              <a:rPr lang="en-US" altLang="zh-CN" sz="3200" dirty="0">
                <a:solidFill>
                  <a:srgbClr val="FF3300"/>
                </a:solidFill>
              </a:rPr>
              <a:t>0.001)</a:t>
            </a:r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5729262" y="4114800"/>
            <a:ext cx="642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dirty="0"/>
              <a:t>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1" grpId="0" animBg="1" autoUpdateAnimBg="0"/>
      <p:bldP spid="19464" grpId="0" animBg="1" autoUpdateAnimBg="0"/>
      <p:bldP spid="19467" grpId="0" animBg="1" autoUpdateAnimBg="0"/>
      <p:bldP spid="1947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539750" y="3141663"/>
            <a:ext cx="2016125" cy="576262"/>
          </a:xfrm>
          <a:prstGeom prst="ellipse">
            <a:avLst/>
          </a:prstGeom>
          <a:solidFill>
            <a:srgbClr val="FF3399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4356100" y="2349500"/>
            <a:ext cx="2592388" cy="863600"/>
          </a:xfrm>
          <a:prstGeom prst="ellipse">
            <a:avLst/>
          </a:prstGeom>
          <a:solidFill>
            <a:srgbClr val="FF3399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1403350" y="2420938"/>
            <a:ext cx="1655763" cy="792162"/>
          </a:xfrm>
          <a:prstGeom prst="ellipse">
            <a:avLst/>
          </a:prstGeom>
          <a:solidFill>
            <a:srgbClr val="FF3399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5" name="WordArt 5"/>
          <p:cNvSpPr>
            <a:spLocks noChangeArrowheads="1" noChangeShapeType="1"/>
          </p:cNvSpPr>
          <p:nvPr/>
        </p:nvSpPr>
        <p:spPr bwMode="auto">
          <a:xfrm>
            <a:off x="1763713" y="981075"/>
            <a:ext cx="4032250" cy="7921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有效数字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0" y="2465388"/>
            <a:ext cx="91328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对一个近似数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从左面第一个不是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的数字起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到末位数字为止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所有的数字都称为这个</a:t>
            </a:r>
          </a:p>
          <a:p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近似数的有效数字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3" grpId="0" animBg="1"/>
      <p:bldP spid="204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71500" y="692696"/>
            <a:ext cx="7543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3333CC"/>
                </a:solidFill>
              </a:rPr>
              <a:t>下列是一组通过四舍五入法取得的</a:t>
            </a:r>
            <a:r>
              <a:rPr lang="zh-CN" altLang="en-US" sz="2800" dirty="0">
                <a:solidFill>
                  <a:srgbClr val="FF3300"/>
                </a:solidFill>
              </a:rPr>
              <a:t>近似数，</a:t>
            </a:r>
            <a:r>
              <a:rPr lang="zh-CN" altLang="en-US" sz="2800" dirty="0">
                <a:solidFill>
                  <a:srgbClr val="0000CC"/>
                </a:solidFill>
              </a:rPr>
              <a:t>请指出它们的有效数字</a:t>
            </a:r>
            <a:r>
              <a:rPr lang="zh-CN" altLang="en-US" sz="2800" dirty="0">
                <a:solidFill>
                  <a:srgbClr val="3333CC"/>
                </a:solidFill>
              </a:rPr>
              <a:t>：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09600" y="2057400"/>
            <a:ext cx="403225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dirty="0"/>
              <a:t>3.01</a:t>
            </a:r>
            <a:r>
              <a:rPr lang="en-US" altLang="zh-CN" sz="3200" dirty="0">
                <a:solidFill>
                  <a:srgbClr val="0000CC"/>
                </a:solidFill>
              </a:rPr>
              <a:t>0</a:t>
            </a:r>
          </a:p>
          <a:p>
            <a:endParaRPr lang="en-US" altLang="zh-CN" sz="3200" dirty="0">
              <a:solidFill>
                <a:schemeClr val="folHlink"/>
              </a:solidFill>
            </a:endParaRPr>
          </a:p>
          <a:p>
            <a:r>
              <a:rPr lang="en-US" altLang="zh-CN" sz="3200" dirty="0"/>
              <a:t>0.20</a:t>
            </a:r>
            <a:r>
              <a:rPr lang="en-US" altLang="zh-CN" sz="3200" dirty="0">
                <a:solidFill>
                  <a:srgbClr val="0000CC"/>
                </a:solidFill>
              </a:rPr>
              <a:t>6</a:t>
            </a:r>
          </a:p>
          <a:p>
            <a:endParaRPr lang="en-US" altLang="zh-CN" sz="3200" dirty="0">
              <a:solidFill>
                <a:schemeClr val="folHlink"/>
              </a:solidFill>
            </a:endParaRPr>
          </a:p>
          <a:p>
            <a:r>
              <a:rPr lang="en-US" altLang="zh-CN" sz="3200" dirty="0" smtClean="0"/>
              <a:t>40</a:t>
            </a:r>
            <a:r>
              <a:rPr lang="en-US" altLang="zh-CN" sz="3200" dirty="0" smtClean="0">
                <a:solidFill>
                  <a:schemeClr val="folHlink"/>
                </a:solidFill>
              </a:rPr>
              <a:t>0</a:t>
            </a:r>
            <a:endParaRPr lang="en-US" altLang="zh-CN" sz="3200" dirty="0">
              <a:solidFill>
                <a:schemeClr val="folHlink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209800" y="3048000"/>
            <a:ext cx="495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FF3300"/>
                </a:solidFill>
              </a:rPr>
              <a:t>  有</a:t>
            </a:r>
            <a:r>
              <a:rPr lang="en-US" altLang="zh-CN" sz="2800" dirty="0">
                <a:solidFill>
                  <a:srgbClr val="FF3300"/>
                </a:solidFill>
              </a:rPr>
              <a:t>3</a:t>
            </a:r>
            <a:r>
              <a:rPr lang="zh-CN" altLang="en-US" sz="2800" dirty="0">
                <a:solidFill>
                  <a:srgbClr val="FF3300"/>
                </a:solidFill>
              </a:rPr>
              <a:t>个有效数字</a:t>
            </a:r>
            <a:r>
              <a:rPr lang="en-US" altLang="zh-CN" sz="2800" dirty="0">
                <a:solidFill>
                  <a:srgbClr val="FF3300"/>
                </a:solidFill>
              </a:rPr>
              <a:t>2</a:t>
            </a:r>
            <a:r>
              <a:rPr lang="zh-CN" altLang="en-US" sz="2800" dirty="0">
                <a:solidFill>
                  <a:srgbClr val="FF3300"/>
                </a:solidFill>
              </a:rPr>
              <a:t>、</a:t>
            </a:r>
            <a:r>
              <a:rPr lang="en-US" altLang="zh-CN" sz="2800" dirty="0">
                <a:solidFill>
                  <a:srgbClr val="FF3300"/>
                </a:solidFill>
              </a:rPr>
              <a:t>0</a:t>
            </a:r>
            <a:r>
              <a:rPr lang="zh-CN" altLang="en-US" sz="2800" dirty="0">
                <a:solidFill>
                  <a:srgbClr val="FF3300"/>
                </a:solidFill>
              </a:rPr>
              <a:t>、</a:t>
            </a:r>
            <a:r>
              <a:rPr lang="en-US" altLang="zh-CN" sz="2800" dirty="0">
                <a:solidFill>
                  <a:srgbClr val="FF3300"/>
                </a:solidFill>
              </a:rPr>
              <a:t>6</a:t>
            </a:r>
            <a:r>
              <a:rPr lang="zh-CN" altLang="en-US" sz="2800" dirty="0">
                <a:solidFill>
                  <a:srgbClr val="FF3300"/>
                </a:solidFill>
              </a:rPr>
              <a:t>；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514600" y="2057400"/>
            <a:ext cx="495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FF3300"/>
                </a:solidFill>
              </a:rPr>
              <a:t>有</a:t>
            </a:r>
            <a:r>
              <a:rPr lang="en-US" altLang="zh-CN" sz="2800" dirty="0">
                <a:solidFill>
                  <a:srgbClr val="FF3300"/>
                </a:solidFill>
              </a:rPr>
              <a:t>4</a:t>
            </a:r>
            <a:r>
              <a:rPr lang="zh-CN" altLang="en-US" sz="2800" dirty="0">
                <a:solidFill>
                  <a:srgbClr val="FF3300"/>
                </a:solidFill>
              </a:rPr>
              <a:t>个有效数字</a:t>
            </a:r>
            <a:r>
              <a:rPr lang="en-US" altLang="zh-CN" sz="2800" dirty="0">
                <a:solidFill>
                  <a:srgbClr val="FF3300"/>
                </a:solidFill>
              </a:rPr>
              <a:t>3</a:t>
            </a:r>
            <a:r>
              <a:rPr lang="zh-CN" altLang="en-US" sz="2800" dirty="0">
                <a:solidFill>
                  <a:srgbClr val="FF3300"/>
                </a:solidFill>
              </a:rPr>
              <a:t>、</a:t>
            </a:r>
            <a:r>
              <a:rPr lang="en-US" altLang="zh-CN" sz="2800" dirty="0">
                <a:solidFill>
                  <a:srgbClr val="FF3300"/>
                </a:solidFill>
              </a:rPr>
              <a:t>0</a:t>
            </a:r>
            <a:r>
              <a:rPr lang="zh-CN" altLang="en-US" sz="2800" dirty="0">
                <a:solidFill>
                  <a:srgbClr val="FF3300"/>
                </a:solidFill>
              </a:rPr>
              <a:t>、</a:t>
            </a:r>
            <a:r>
              <a:rPr lang="en-US" altLang="zh-CN" sz="2800" dirty="0">
                <a:solidFill>
                  <a:srgbClr val="FF3300"/>
                </a:solidFill>
              </a:rPr>
              <a:t>1</a:t>
            </a:r>
            <a:r>
              <a:rPr lang="zh-CN" altLang="en-US" sz="2800" dirty="0">
                <a:solidFill>
                  <a:srgbClr val="FF3300"/>
                </a:solidFill>
              </a:rPr>
              <a:t>、</a:t>
            </a:r>
            <a:r>
              <a:rPr lang="en-US" altLang="zh-CN" sz="2800" dirty="0">
                <a:solidFill>
                  <a:srgbClr val="FF3300"/>
                </a:solidFill>
              </a:rPr>
              <a:t>0</a:t>
            </a:r>
            <a:r>
              <a:rPr lang="zh-CN" altLang="en-US" sz="2800" dirty="0">
                <a:solidFill>
                  <a:srgbClr val="FF3300"/>
                </a:solidFill>
              </a:rPr>
              <a:t>；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057400" y="4038600"/>
            <a:ext cx="457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FF3300"/>
                </a:solidFill>
              </a:rPr>
              <a:t>  有</a:t>
            </a:r>
            <a:r>
              <a:rPr lang="en-US" altLang="zh-CN" sz="2800" dirty="0">
                <a:solidFill>
                  <a:srgbClr val="FF3300"/>
                </a:solidFill>
              </a:rPr>
              <a:t>3</a:t>
            </a:r>
            <a:r>
              <a:rPr lang="zh-CN" altLang="en-US" sz="2800" dirty="0">
                <a:solidFill>
                  <a:srgbClr val="FF3300"/>
                </a:solidFill>
              </a:rPr>
              <a:t>个有效数字</a:t>
            </a:r>
            <a:r>
              <a:rPr lang="en-US" altLang="zh-CN" sz="2800" dirty="0">
                <a:solidFill>
                  <a:srgbClr val="FF3300"/>
                </a:solidFill>
              </a:rPr>
              <a:t>4</a:t>
            </a:r>
            <a:r>
              <a:rPr lang="zh-CN" altLang="en-US" sz="2800" dirty="0">
                <a:solidFill>
                  <a:srgbClr val="FF3300"/>
                </a:solidFill>
              </a:rPr>
              <a:t>、</a:t>
            </a:r>
            <a:r>
              <a:rPr lang="en-US" altLang="zh-CN" sz="2800" dirty="0">
                <a:solidFill>
                  <a:srgbClr val="FF3300"/>
                </a:solidFill>
              </a:rPr>
              <a:t>0</a:t>
            </a:r>
            <a:r>
              <a:rPr lang="zh-CN" altLang="en-US" sz="2800" dirty="0">
                <a:solidFill>
                  <a:srgbClr val="FF3300"/>
                </a:solidFill>
              </a:rPr>
              <a:t>、</a:t>
            </a:r>
            <a:r>
              <a:rPr lang="en-US" altLang="zh-CN" sz="2800" dirty="0">
                <a:solidFill>
                  <a:srgbClr val="FF3300"/>
                </a:solidFill>
              </a:rPr>
              <a:t>0</a:t>
            </a:r>
            <a:r>
              <a:rPr lang="zh-CN" altLang="en-US" sz="2800" dirty="0">
                <a:solidFill>
                  <a:srgbClr val="FF3300"/>
                </a:solidFill>
              </a:rPr>
              <a:t>。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52400" y="4876800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注意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）判断有效数字时注意起止位置的数字和</a:t>
            </a:r>
            <a:r>
              <a:rPr lang="zh-CN" altLang="en-US" sz="2800" dirty="0">
                <a:latin typeface="Arial" panose="020B0604020202020204"/>
                <a:ea typeface="黑体" panose="02010609060101010101" pitchFamily="49" charset="-122"/>
              </a:rPr>
              <a:t>“</a:t>
            </a:r>
            <a:r>
              <a:rPr lang="en-US" altLang="zh-CN" sz="28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en-US" altLang="zh-CN" sz="2800" dirty="0">
                <a:latin typeface="Arial" panose="020B0604020202020204"/>
                <a:ea typeface="黑体" panose="02010609060101010101" pitchFamily="49" charset="-122"/>
              </a:rPr>
              <a:t>”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zh-CN" altLang="en-US" sz="2800" dirty="0">
                <a:latin typeface="Arial" panose="020B0604020202020204"/>
                <a:ea typeface="黑体" panose="02010609060101010101" pitchFamily="49" charset="-122"/>
              </a:rPr>
              <a:t>“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精确到哪一位</a:t>
            </a:r>
            <a:r>
              <a:rPr lang="zh-CN" altLang="en-US" sz="2800" dirty="0">
                <a:latin typeface="Arial" panose="020B0604020202020204"/>
                <a:ea typeface="黑体" panose="02010609060101010101" pitchFamily="49" charset="-122"/>
              </a:rPr>
              <a:t>”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  <a:r>
              <a:rPr lang="zh-CN" altLang="en-US" sz="28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最后一位数字所处的数</a:t>
            </a:r>
            <a:r>
              <a:rPr lang="zh-CN" altLang="en-US" sz="2800" dirty="0" smtClean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位</a:t>
            </a:r>
            <a:endParaRPr lang="zh-CN" altLang="en-US" sz="2800" dirty="0">
              <a:solidFill>
                <a:srgbClr val="FF3300"/>
              </a:solidFill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895600" y="35814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 autoUpdateAnimBg="0"/>
      <p:bldP spid="21509" grpId="0" animBg="1" autoUpdateAnimBg="0"/>
      <p:bldP spid="21510" grpId="0" animBg="1" autoUpdateAnimBg="0"/>
      <p:bldP spid="2151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WordArt 3"/>
          <p:cNvSpPr>
            <a:spLocks noChangeArrowheads="1" noChangeShapeType="1"/>
          </p:cNvSpPr>
          <p:nvPr/>
        </p:nvSpPr>
        <p:spPr bwMode="auto">
          <a:xfrm>
            <a:off x="2590800" y="620688"/>
            <a:ext cx="3670300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>
                  <a:solidFill>
                    <a:srgbClr val="000000"/>
                  </a:solidFill>
                  <a:round/>
                </a:ln>
                <a:solidFill>
                  <a:srgbClr val="FF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生活五线谱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07950" y="1844675"/>
            <a:ext cx="9001125" cy="399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sz="320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r>
              <a:rPr lang="zh-CN" sz="3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：小亮用天平称得罐头的质量为</a:t>
            </a:r>
            <a:r>
              <a:rPr lang="zh-CN" sz="320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2.026</a:t>
            </a:r>
            <a:r>
              <a:rPr lang="zh-CN" sz="3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千克,</a:t>
            </a:r>
          </a:p>
          <a:p>
            <a:r>
              <a:rPr lang="zh-CN" sz="3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按下列要求求近似数，并指出每个近似数的有效数字:</a:t>
            </a:r>
            <a:r>
              <a:rPr lang="zh-CN" sz="3200"/>
              <a:t>(1)精确到0.01千克</a:t>
            </a:r>
          </a:p>
          <a:p>
            <a:r>
              <a:rPr lang="zh-CN" sz="3200"/>
              <a:t>                           </a:t>
            </a:r>
          </a:p>
          <a:p>
            <a:r>
              <a:rPr lang="zh-CN" sz="3200"/>
              <a:t>         </a:t>
            </a:r>
            <a:r>
              <a:rPr lang="zh-CN" altLang="zh-CN" sz="3200"/>
              <a:t>(</a:t>
            </a:r>
            <a:r>
              <a:rPr lang="zh-CN" sz="3200"/>
              <a:t>2)精确到0.1千克 </a:t>
            </a:r>
          </a:p>
          <a:p>
            <a:r>
              <a:rPr lang="zh-CN" sz="3200"/>
              <a:t>                           </a:t>
            </a:r>
          </a:p>
          <a:p>
            <a:r>
              <a:rPr lang="zh-CN" sz="3200"/>
              <a:t>         (3)精确到1千克                                    </a:t>
            </a:r>
          </a:p>
          <a:p>
            <a:r>
              <a:rPr lang="zh-CN" sz="3200"/>
              <a:t>                          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260475" y="3357563"/>
            <a:ext cx="26606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3399"/>
                </a:solidFill>
              </a:rPr>
              <a:t>2.03</a:t>
            </a:r>
            <a:r>
              <a:rPr lang="zh-CN" altLang="en-US" sz="3200" dirty="0">
                <a:solidFill>
                  <a:srgbClr val="FF3399"/>
                </a:solidFill>
              </a:rPr>
              <a:t>千克 ，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108075" y="4365625"/>
            <a:ext cx="26717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3399"/>
                </a:solidFill>
              </a:rPr>
              <a:t>2.0</a:t>
            </a:r>
            <a:r>
              <a:rPr lang="zh-CN" altLang="en-US" sz="3200">
                <a:solidFill>
                  <a:srgbClr val="FF3399"/>
                </a:solidFill>
              </a:rPr>
              <a:t>千克，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827088" y="5229225"/>
            <a:ext cx="20875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3399"/>
                </a:solidFill>
              </a:rPr>
              <a:t>2</a:t>
            </a:r>
            <a:r>
              <a:rPr lang="zh-CN" altLang="en-US" sz="3200">
                <a:solidFill>
                  <a:srgbClr val="FF3399"/>
                </a:solidFill>
              </a:rPr>
              <a:t>千克，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5940425" y="3357563"/>
            <a:ext cx="2209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chemeClr val="hlink"/>
                </a:solidFill>
              </a:rPr>
              <a:t>2</a:t>
            </a:r>
            <a:r>
              <a:rPr lang="zh-CN" altLang="en-US" sz="3200">
                <a:solidFill>
                  <a:schemeClr val="hlink"/>
                </a:solidFill>
              </a:rPr>
              <a:t>、</a:t>
            </a:r>
            <a:r>
              <a:rPr lang="en-US" altLang="zh-CN" sz="3200">
                <a:solidFill>
                  <a:schemeClr val="hlink"/>
                </a:solidFill>
              </a:rPr>
              <a:t>0</a:t>
            </a:r>
            <a:r>
              <a:rPr lang="zh-CN" altLang="en-US" sz="3200">
                <a:solidFill>
                  <a:schemeClr val="hlink"/>
                </a:solidFill>
              </a:rPr>
              <a:t>、</a:t>
            </a:r>
            <a:r>
              <a:rPr lang="en-US" altLang="zh-CN" sz="3200">
                <a:solidFill>
                  <a:schemeClr val="hlink"/>
                </a:solidFill>
              </a:rPr>
              <a:t>3</a:t>
            </a:r>
            <a:r>
              <a:rPr lang="zh-CN" altLang="en-US" sz="3200">
                <a:solidFill>
                  <a:schemeClr val="hlink"/>
                </a:solidFill>
              </a:rPr>
              <a:t>；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5435600" y="4294188"/>
            <a:ext cx="1524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chemeClr val="hlink"/>
                </a:solidFill>
              </a:rPr>
              <a:t>2</a:t>
            </a:r>
            <a:r>
              <a:rPr lang="zh-CN" altLang="en-US" sz="3200">
                <a:solidFill>
                  <a:schemeClr val="hlink"/>
                </a:solidFill>
              </a:rPr>
              <a:t>、</a:t>
            </a:r>
            <a:r>
              <a:rPr lang="en-US" altLang="zh-CN" sz="3200">
                <a:solidFill>
                  <a:schemeClr val="hlink"/>
                </a:solidFill>
              </a:rPr>
              <a:t>0</a:t>
            </a:r>
            <a:r>
              <a:rPr lang="zh-CN" altLang="en-US" sz="3200">
                <a:solidFill>
                  <a:schemeClr val="hlink"/>
                </a:solidFill>
              </a:rPr>
              <a:t>；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4792663" y="5229225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chemeClr val="hlink"/>
                </a:solidFill>
              </a:rPr>
              <a:t>2</a:t>
            </a:r>
            <a:r>
              <a:rPr lang="zh-CN" altLang="en-US" sz="3200">
                <a:solidFill>
                  <a:schemeClr val="hlink"/>
                </a:solidFill>
              </a:rPr>
              <a:t>。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3203575" y="3357563"/>
            <a:ext cx="28797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/>
              <a:t>有</a:t>
            </a:r>
            <a:r>
              <a:rPr lang="en-US" altLang="zh-CN" sz="3200"/>
              <a:t>3</a:t>
            </a:r>
            <a:r>
              <a:rPr lang="zh-CN" altLang="en-US" sz="3200"/>
              <a:t>个有效数字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2698750" y="4365625"/>
            <a:ext cx="31686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/>
              <a:t>有</a:t>
            </a:r>
            <a:r>
              <a:rPr lang="en-US" altLang="zh-CN" sz="3200"/>
              <a:t>2</a:t>
            </a:r>
            <a:r>
              <a:rPr lang="zh-CN" altLang="en-US" sz="3200"/>
              <a:t>个有效数字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2051050" y="5226050"/>
            <a:ext cx="295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/>
              <a:t>有</a:t>
            </a:r>
            <a:r>
              <a:rPr lang="en-US" altLang="zh-CN" sz="3200"/>
              <a:t>1</a:t>
            </a:r>
            <a:r>
              <a:rPr lang="zh-CN" altLang="en-US" sz="3200"/>
              <a:t>个有效数字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395288" y="5805488"/>
            <a:ext cx="871378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注意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800"/>
              <a:t>有效数字的</a:t>
            </a:r>
            <a:r>
              <a:rPr lang="zh-CN" altLang="en-US" sz="2800">
                <a:solidFill>
                  <a:srgbClr val="FF3300"/>
                </a:solidFill>
              </a:rPr>
              <a:t>个数越多</a:t>
            </a:r>
            <a:r>
              <a:rPr lang="zh-CN" altLang="en-US" sz="2800"/>
              <a:t>，这个数</a:t>
            </a:r>
            <a:r>
              <a:rPr lang="zh-CN" altLang="en-US" sz="2800">
                <a:solidFill>
                  <a:srgbClr val="FF3300"/>
                </a:solidFill>
              </a:rPr>
              <a:t>精确度就越高</a:t>
            </a:r>
            <a:r>
              <a:rPr lang="zh-CN" altLang="en-US" sz="2800"/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 autoUpdateAnimBg="0"/>
      <p:bldP spid="22533" grpId="0" animBg="1" autoUpdateAnimBg="0"/>
      <p:bldP spid="22534" grpId="0" animBg="1" autoUpdateAnimBg="0"/>
      <p:bldP spid="22535" grpId="0" animBg="1" autoUpdateAnimBg="0"/>
      <p:bldP spid="22536" grpId="0" animBg="1" autoUpdateAnimBg="0"/>
      <p:bldP spid="22537" grpId="0" animBg="1" autoUpdateAnimBg="0"/>
      <p:bldP spid="22538" grpId="0" animBg="1" autoUpdateAnimBg="0"/>
      <p:bldP spid="22539" grpId="0" animBg="1" autoUpdateAnimBg="0"/>
      <p:bldP spid="22540" grpId="0" animBg="1" autoUpdateAnimBg="0"/>
      <p:bldP spid="2254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533400" y="152400"/>
            <a:ext cx="3390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dirty="0">
                <a:solidFill>
                  <a:srgbClr val="CC00FF"/>
                </a:solidFill>
              </a:rPr>
              <a:t>小试牛刀：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67544" y="1196975"/>
            <a:ext cx="7915275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/>
              <a:t>1</a:t>
            </a:r>
            <a:r>
              <a:rPr lang="zh-CN" altLang="en-US" sz="3200" dirty="0"/>
              <a:t>、下列数据中（画线部分），不是近似数的是（   ）</a:t>
            </a:r>
          </a:p>
          <a:p>
            <a:pPr>
              <a:spcBef>
                <a:spcPct val="50000"/>
              </a:spcBef>
            </a:pPr>
            <a:r>
              <a:rPr lang="zh-CN" altLang="en-US" sz="3200" dirty="0"/>
              <a:t>（</a:t>
            </a:r>
            <a:r>
              <a:rPr lang="en-US" altLang="zh-CN" sz="3200" dirty="0"/>
              <a:t>A</a:t>
            </a:r>
            <a:r>
              <a:rPr lang="zh-CN" altLang="en-US" sz="3200" dirty="0"/>
              <a:t>）</a:t>
            </a:r>
            <a:r>
              <a:rPr lang="en-US" altLang="zh-CN" sz="3200" dirty="0"/>
              <a:t>2004</a:t>
            </a:r>
            <a:r>
              <a:rPr lang="zh-CN" altLang="en-US" sz="3200" dirty="0"/>
              <a:t>年雅典奥运会上，刘翔</a:t>
            </a:r>
            <a:r>
              <a:rPr lang="en-US" altLang="zh-CN" sz="3200" dirty="0"/>
              <a:t>110m</a:t>
            </a:r>
            <a:r>
              <a:rPr lang="zh-CN" altLang="en-US" sz="3200" dirty="0"/>
              <a:t>跨栏的成绩为</a:t>
            </a:r>
            <a:r>
              <a:rPr lang="en-US" altLang="zh-CN" sz="3200" u="sng" dirty="0"/>
              <a:t>12.91</a:t>
            </a:r>
            <a:r>
              <a:rPr lang="en-US" altLang="zh-CN" sz="3200" dirty="0"/>
              <a:t> s</a:t>
            </a:r>
            <a:r>
              <a:rPr lang="zh-CN" altLang="en-US" sz="3200" dirty="0"/>
              <a:t>；</a:t>
            </a:r>
          </a:p>
          <a:p>
            <a:pPr>
              <a:spcBef>
                <a:spcPct val="50000"/>
              </a:spcBef>
            </a:pPr>
            <a:r>
              <a:rPr lang="zh-CN" altLang="en-US" sz="3200" dirty="0"/>
              <a:t>（</a:t>
            </a:r>
            <a:r>
              <a:rPr lang="en-US" altLang="zh-CN" sz="3200" dirty="0"/>
              <a:t>B</a:t>
            </a:r>
            <a:r>
              <a:rPr lang="zh-CN" altLang="en-US" sz="3200" dirty="0"/>
              <a:t>）世界人口已有</a:t>
            </a:r>
            <a:r>
              <a:rPr lang="en-US" altLang="zh-CN" sz="3200" u="sng" dirty="0"/>
              <a:t>65</a:t>
            </a:r>
            <a:r>
              <a:rPr lang="zh-CN" altLang="en-US" sz="3200" dirty="0"/>
              <a:t>亿；</a:t>
            </a:r>
          </a:p>
          <a:p>
            <a:pPr>
              <a:spcBef>
                <a:spcPct val="50000"/>
              </a:spcBef>
            </a:pPr>
            <a:r>
              <a:rPr lang="zh-CN" altLang="en-US" sz="3200" dirty="0"/>
              <a:t>（</a:t>
            </a:r>
            <a:r>
              <a:rPr lang="en-US" altLang="zh-CN" sz="3200" dirty="0"/>
              <a:t>C</a:t>
            </a:r>
            <a:r>
              <a:rPr lang="zh-CN" altLang="en-US" sz="3200" dirty="0"/>
              <a:t>）印度洋海啸，国际社会向灾区捐款捐物超过</a:t>
            </a:r>
            <a:r>
              <a:rPr lang="en-US" altLang="zh-CN" sz="3200" u="sng" dirty="0"/>
              <a:t>40</a:t>
            </a:r>
            <a:r>
              <a:rPr lang="zh-CN" altLang="en-US" sz="3200" dirty="0"/>
              <a:t>亿美元；</a:t>
            </a:r>
          </a:p>
          <a:p>
            <a:pPr>
              <a:spcBef>
                <a:spcPct val="50000"/>
              </a:spcBef>
            </a:pPr>
            <a:r>
              <a:rPr lang="zh-CN" altLang="en-US" sz="3200" dirty="0"/>
              <a:t>（</a:t>
            </a:r>
            <a:r>
              <a:rPr lang="en-US" altLang="zh-CN" sz="3200" dirty="0"/>
              <a:t>D</a:t>
            </a:r>
            <a:r>
              <a:rPr lang="zh-CN" altLang="en-US" sz="3200" dirty="0"/>
              <a:t>）中华人民共和国有</a:t>
            </a:r>
            <a:r>
              <a:rPr lang="en-US" altLang="zh-CN" sz="3200" u="sng" dirty="0"/>
              <a:t>32</a:t>
            </a:r>
            <a:r>
              <a:rPr lang="zh-CN" altLang="en-US" sz="3200" dirty="0"/>
              <a:t>个省级行政单位。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691507" y="1701800"/>
            <a:ext cx="4572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CC00FF"/>
                </a:solidFill>
              </a:rPr>
              <a:t>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1049</Words>
  <Application>Microsoft Office PowerPoint</Application>
  <PresentationFormat>全屏显示(4:3)</PresentationFormat>
  <Paragraphs>137</Paragraphs>
  <Slides>19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4" baseType="lpstr">
      <vt:lpstr>黑体</vt:lpstr>
      <vt:lpstr>华康海报体W12(P)</vt:lpstr>
      <vt:lpstr>隶书</vt:lpstr>
      <vt:lpstr>宋体</vt:lpstr>
      <vt:lpstr>微软雅黑</vt:lpstr>
      <vt:lpstr>幼圆</vt:lpstr>
      <vt:lpstr>Arial</vt:lpstr>
      <vt:lpstr>Calibri</vt:lpstr>
      <vt:lpstr>Franklin Gothic Book</vt:lpstr>
      <vt:lpstr>Perpetua</vt:lpstr>
      <vt:lpstr>Times New Roman</vt:lpstr>
      <vt:lpstr>Wingdings</vt:lpstr>
      <vt:lpstr>Wingdings 2</vt:lpstr>
      <vt:lpstr>WWW.2PPT.COM
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2022-01-07T06:58:35Z</dcterms:created>
  <dcterms:modified xsi:type="dcterms:W3CDTF">2023-01-16T15:04:43Z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2</vt:r8>
  </property>
  <property fmtid="{D5CDD505-2E9C-101B-9397-08002B2CF9AE}" pid="3" name="KSOProductBuildVer">
    <vt:lpwstr>2052-11.1.0.11194</vt:lpwstr>
  </property>
  <property fmtid="{D5CDD505-2E9C-101B-9397-08002B2CF9AE}" pid="4" name="ICV">
    <vt:lpwstr>3BEC5A20AED24C83BDE9980FA0A2FB47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