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9" r:id="rId14"/>
    <p:sldId id="340" r:id="rId15"/>
    <p:sldId id="341" r:id="rId16"/>
    <p:sldId id="342" r:id="rId17"/>
    <p:sldId id="257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方正舒体" panose="02010601030101010101" pitchFamily="2" charset="-122"/>
      <p:regular r:id="rId28"/>
    </p:embeddedFont>
    <p:embeddedFont>
      <p:font typeface="FandolFang R" panose="02010600030101010101" charset="-122"/>
      <p:regular r:id="rId29"/>
    </p:embeddedFont>
    <p:embeddedFont>
      <p:font typeface="演示斜黑体" panose="02010600030101010101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4" autoAdjust="0"/>
    <p:restoredTop sz="94660"/>
  </p:normalViewPr>
  <p:slideViewPr>
    <p:cSldViewPr snapToGrid="0">
      <p:cViewPr>
        <p:scale>
          <a:sx n="75" d="100"/>
          <a:sy n="75" d="100"/>
        </p:scale>
        <p:origin x="202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60F6287-6E92-4481-ADB3-241FB8C2ECC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5D9944B-5EE3-4881-9C6E-F0956C05866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9944B-5EE3-4881-9C6E-F0956C0586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9944B-5EE3-4881-9C6E-F0956C0586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E7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EE7C3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41255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1853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321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太 阳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987061" y="2076923"/>
            <a:ext cx="9892749" cy="1964256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地面上的水被太阳晒着的时候，吸收了热，变成了无数水蒸气。水蒸气遇到冷，凝成了无数的小水滴，漂浮在空中，变成云。云层里的小水滴越聚越多，就变成雨或雪落下来。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72634" y="4510788"/>
            <a:ext cx="7762513" cy="855073"/>
            <a:chOff x="10887" y="3388"/>
            <a:chExt cx="9355" cy="1888"/>
          </a:xfrm>
        </p:grpSpPr>
        <p:sp>
          <p:nvSpPr>
            <p:cNvPr id="13" name="任意多边形 24"/>
            <p:cNvSpPr/>
            <p:nvPr>
              <p:custDataLst>
                <p:tags r:id="rId1"/>
              </p:custDataLst>
            </p:nvPr>
          </p:nvSpPr>
          <p:spPr>
            <a:xfrm>
              <a:off x="11007" y="3388"/>
              <a:ext cx="9235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887" y="3599"/>
              <a:ext cx="8797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说明太阳与云、雨、雪的关系。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549451" y="1843109"/>
            <a:ext cx="5851349" cy="3356496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太阳晒着地面，有些地区吸收的热量多，那里的空气就比较热；有些地区吸收的热量少，那里的空气就比较冷。空气有冷有热，才能流动，成为风。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太阳光有杀菌的能力，我们可以利用它来预防和治疗疾病。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91293" y="2294069"/>
            <a:ext cx="4915798" cy="855073"/>
            <a:chOff x="10887" y="3388"/>
            <a:chExt cx="9355" cy="1888"/>
          </a:xfrm>
        </p:grpSpPr>
        <p:sp>
          <p:nvSpPr>
            <p:cNvPr id="6" name="任意多边形 24"/>
            <p:cNvSpPr/>
            <p:nvPr>
              <p:custDataLst>
                <p:tags r:id="rId2"/>
              </p:custDataLst>
            </p:nvPr>
          </p:nvSpPr>
          <p:spPr>
            <a:xfrm>
              <a:off x="11007" y="3388"/>
              <a:ext cx="9235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887" y="3599"/>
              <a:ext cx="8797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说明了风的形成离不开太阳。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31870" y="3686457"/>
            <a:ext cx="4852740" cy="1295744"/>
            <a:chOff x="11007" y="3388"/>
            <a:chExt cx="9235" cy="2861"/>
          </a:xfrm>
        </p:grpSpPr>
        <p:sp>
          <p:nvSpPr>
            <p:cNvPr id="9" name="任意多边形 31"/>
            <p:cNvSpPr/>
            <p:nvPr>
              <p:custDataLst>
                <p:tags r:id="rId1"/>
              </p:custDataLst>
            </p:nvPr>
          </p:nvSpPr>
          <p:spPr>
            <a:xfrm>
              <a:off x="11007" y="3388"/>
              <a:ext cx="9235" cy="2861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293" y="3599"/>
              <a:ext cx="8797" cy="2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说明了太阳光可以用来预防和治疗疾病。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787400" y="1346200"/>
            <a:ext cx="1082992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地球上的光明和温暖，都是太阳送来的。如果没有太阳，地球上将到处是黑暗，到处是寒冷，没有风、雪、雨、露，没有草、木、鸟、兽，自然也不会有人。一句话，没有太阳，就没有我们这个美丽可爱的世界。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08510" y="3643342"/>
            <a:ext cx="5602607" cy="70270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总结了太阳与人类关系非常密切。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651301" y="4748519"/>
            <a:ext cx="743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4-8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）：太阳和人类的关系。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3516619"/>
            <a:ext cx="3509010" cy="338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493896" y="2452607"/>
            <a:ext cx="738664" cy="2665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      阳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1139569" y="2222091"/>
            <a:ext cx="247973" cy="31267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2011" y="2452607"/>
            <a:ext cx="13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1657564" y="4212390"/>
            <a:ext cx="28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与人类关系密切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720397" y="1879242"/>
            <a:ext cx="166544" cy="1580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3301447" y="1786254"/>
            <a:ext cx="41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远：距地球一亿五千万千米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3228913" y="2438785"/>
            <a:ext cx="528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大：体积抵得上一百三十万个地球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3252672" y="2998330"/>
            <a:ext cx="492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热：是个大火球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4267617" y="3844908"/>
            <a:ext cx="166544" cy="1580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4776134" y="3706752"/>
            <a:ext cx="41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动植物、矿物的形成</a:t>
            </a:r>
          </a:p>
        </p:txBody>
      </p:sp>
      <p:sp>
        <p:nvSpPr>
          <p:cNvPr id="28" name="TextBox 37"/>
          <p:cNvSpPr txBox="1"/>
          <p:nvPr/>
        </p:nvSpPr>
        <p:spPr>
          <a:xfrm>
            <a:off x="4776133" y="4404451"/>
            <a:ext cx="528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云、雨、雪、风等的形成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4799892" y="5025988"/>
            <a:ext cx="492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预防和治疗疾病</a:t>
            </a:r>
          </a:p>
        </p:txBody>
      </p:sp>
      <p:sp>
        <p:nvSpPr>
          <p:cNvPr id="32" name="右大括号 31"/>
          <p:cNvSpPr/>
          <p:nvPr/>
        </p:nvSpPr>
        <p:spPr>
          <a:xfrm>
            <a:off x="8179374" y="2017086"/>
            <a:ext cx="492358" cy="33317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8776358" y="3026488"/>
            <a:ext cx="3206846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没有太阳，就没有我们这美丽可爱的世界。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/>
      <p:bldP spid="14" grpId="0"/>
      <p:bldP spid="16" grpId="0" animBg="1"/>
      <p:bldP spid="18" grpId="0"/>
      <p:bldP spid="20" grpId="0"/>
      <p:bldP spid="22" grpId="0"/>
      <p:bldP spid="24" grpId="0" animBg="1"/>
      <p:bldP spid="26" grpId="0"/>
      <p:bldP spid="28" grpId="0"/>
      <p:bldP spid="30" grpId="0"/>
      <p:bldP spid="3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7" name="矩形 2"/>
          <p:cNvSpPr/>
          <p:nvPr/>
        </p:nvSpPr>
        <p:spPr>
          <a:xfrm>
            <a:off x="674489" y="2446872"/>
            <a:ext cx="7029837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这篇课文向我们介绍了太阳的特点以及太阳与人类的关系，让我们懂得了太阳的重要性，激发了我们探索大自然奥秘的兴趣。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768350" y="1392555"/>
            <a:ext cx="33718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43" y="2324100"/>
            <a:ext cx="3265093" cy="43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Rectangle 2"/>
          <p:cNvSpPr/>
          <p:nvPr/>
        </p:nvSpPr>
        <p:spPr>
          <a:xfrm>
            <a:off x="549746" y="1224358"/>
            <a:ext cx="10608722" cy="220464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一、根据意思从课文中找出相应的词语。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生物产生新的个体，以传代。（            ）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形容土地贫瘠，连一点儿草都不长。也形容灾情严重。（  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94770" y="2196583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繁殖   </a:t>
            </a:r>
          </a:p>
        </p:txBody>
      </p:sp>
      <p:sp>
        <p:nvSpPr>
          <p:cNvPr id="8" name="矩形 7"/>
          <p:cNvSpPr/>
          <p:nvPr/>
        </p:nvSpPr>
        <p:spPr>
          <a:xfrm>
            <a:off x="8995291" y="2967335"/>
            <a:ext cx="158982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寸草不生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11" y="3975100"/>
            <a:ext cx="2035625" cy="273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11" y="3975100"/>
            <a:ext cx="2035625" cy="2733554"/>
          </a:xfrm>
          <a:prstGeom prst="rect">
            <a:avLst/>
          </a:prstGeom>
        </p:spPr>
      </p:pic>
      <p:sp>
        <p:nvSpPr>
          <p:cNvPr id="9" name="Text Box 3"/>
          <p:cNvSpPr txBox="1"/>
          <p:nvPr/>
        </p:nvSpPr>
        <p:spPr>
          <a:xfrm>
            <a:off x="567449" y="1149675"/>
            <a:ext cx="5762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二、在括号里填上恰当关联词语。</a:t>
            </a:r>
          </a:p>
        </p:txBody>
      </p:sp>
      <p:sp>
        <p:nvSpPr>
          <p:cNvPr id="10" name="矩形 8"/>
          <p:cNvSpPr/>
          <p:nvPr/>
        </p:nvSpPr>
        <p:spPr>
          <a:xfrm>
            <a:off x="510541" y="1796006"/>
            <a:ext cx="11681459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）太阳离地球太远了，（         ）看上去只有盘子那么大。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太阳（           ）离我们很远很远，（          ）它和我们的关系非常密切。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）没有太阳，地球上（          ）不会有植物，也不会有动物。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 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9133" y="2045957"/>
            <a:ext cx="11951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因为</a:t>
            </a:r>
          </a:p>
        </p:txBody>
      </p:sp>
      <p:sp>
        <p:nvSpPr>
          <p:cNvPr id="12" name="矩形 11"/>
          <p:cNvSpPr/>
          <p:nvPr/>
        </p:nvSpPr>
        <p:spPr>
          <a:xfrm>
            <a:off x="5337356" y="2021794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所以</a:t>
            </a:r>
          </a:p>
        </p:txBody>
      </p:sp>
      <p:sp>
        <p:nvSpPr>
          <p:cNvPr id="13" name="矩形 12"/>
          <p:cNvSpPr/>
          <p:nvPr/>
        </p:nvSpPr>
        <p:spPr>
          <a:xfrm>
            <a:off x="1836721" y="2757573"/>
            <a:ext cx="11951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虽然</a:t>
            </a:r>
          </a:p>
        </p:txBody>
      </p:sp>
      <p:sp>
        <p:nvSpPr>
          <p:cNvPr id="14" name="矩形 13"/>
          <p:cNvSpPr/>
          <p:nvPr/>
        </p:nvSpPr>
        <p:spPr>
          <a:xfrm>
            <a:off x="5747903" y="2767175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但是</a:t>
            </a:r>
          </a:p>
        </p:txBody>
      </p:sp>
      <p:sp>
        <p:nvSpPr>
          <p:cNvPr id="15" name="矩形 14"/>
          <p:cNvSpPr/>
          <p:nvPr/>
        </p:nvSpPr>
        <p:spPr>
          <a:xfrm>
            <a:off x="1213733" y="3489817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如果</a:t>
            </a:r>
          </a:p>
        </p:txBody>
      </p:sp>
      <p:sp>
        <p:nvSpPr>
          <p:cNvPr id="16" name="矩形 15"/>
          <p:cNvSpPr/>
          <p:nvPr/>
        </p:nvSpPr>
        <p:spPr>
          <a:xfrm>
            <a:off x="5186928" y="3499834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41255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1853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321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3" name="Picture 2" descr="https://timgsa.baidu.com/timg?image&amp;quality=80&amp;size=b9999_10000&amp;sec=1567830228597&amp;di=d87b1d982d08eb0d593bbabe0675027f&amp;imgtype=0&amp;src=http%3A%2F%2Fimg.mp.itc.cn%2Fq_mini%2Cc_zoom%2Cw_640%2Fupload%2F20161225%2Fb182211fff6d46ac8aa86ee518368975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07" y="1690234"/>
            <a:ext cx="4775808" cy="347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23"/>
          <p:cNvSpPr txBox="1"/>
          <p:nvPr/>
        </p:nvSpPr>
        <p:spPr>
          <a:xfrm>
            <a:off x="8137246" y="2502057"/>
            <a:ext cx="800219" cy="2665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      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12055" y="2749211"/>
            <a:ext cx="9369387" cy="1493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是以说明为主要表达方式用来解说事物、阐明事理而给人以知识的文章体裁。</a:t>
            </a:r>
          </a:p>
        </p:txBody>
      </p:sp>
      <p:sp>
        <p:nvSpPr>
          <p:cNvPr id="7" name="矩形 6"/>
          <p:cNvSpPr/>
          <p:nvPr/>
        </p:nvSpPr>
        <p:spPr>
          <a:xfrm>
            <a:off x="4718141" y="1584009"/>
            <a:ext cx="2557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说明文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312055" y="4651132"/>
            <a:ext cx="936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说明方法：举例子、列数字、作比较、打比方、分类别、下定义等。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906266" y="1955612"/>
            <a:ext cx="77997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氏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殖</a:t>
            </a:r>
          </a:p>
        </p:txBody>
      </p:sp>
      <p:sp>
        <p:nvSpPr>
          <p:cNvPr id="4" name="矩形 3"/>
          <p:cNvSpPr/>
          <p:nvPr/>
        </p:nvSpPr>
        <p:spPr>
          <a:xfrm>
            <a:off x="1151331" y="149523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fán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1096764" y="3350260"/>
            <a:ext cx="742315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疗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7" name="矩形 6"/>
          <p:cNvSpPr/>
          <p:nvPr/>
        </p:nvSpPr>
        <p:spPr>
          <a:xfrm>
            <a:off x="674489" y="2897067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jūn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liáo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43" y="2324100"/>
            <a:ext cx="3265093" cy="43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9" name="矩形 8"/>
          <p:cNvSpPr/>
          <p:nvPr/>
        </p:nvSpPr>
        <p:spPr>
          <a:xfrm>
            <a:off x="959485" y="1221518"/>
            <a:ext cx="6096000" cy="2943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抵得上：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凝：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繁殖：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密切：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41354" y="1238826"/>
            <a:ext cx="7007736" cy="294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相当于。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由气体变成液体或由液体变成固体；注意力集中。            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生物产生新的个体，以传代。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关系近。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43" y="2324100"/>
            <a:ext cx="3265093" cy="438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6005512" y="1203550"/>
            <a:ext cx="5429247" cy="4201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有这么一个传说，古时候，天上有十个太阳，晒得地面寸草不生。人们热得受不了，就找一个箭法很好的人射掉九个，只留下一个，地面上才不那么热了。其实，太阳离我们有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亿公里远。到太阳上去，如果步行，日夜不停地走，差不多要走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3500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年；就是坐飞机，也要飞二十几年。这么远，箭哪能射得到呢？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909110" y="3436035"/>
            <a:ext cx="488463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列数字  说明太阳离我们很远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26450" y="1786255"/>
            <a:ext cx="3849635" cy="1167554"/>
          </a:xfrm>
          <a:prstGeom prst="wedgeRoundRectCallout">
            <a:avLst>
              <a:gd name="adj1" fmla="val 58772"/>
              <a:gd name="adj2" fmla="val -23989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传说开篇  生动有趣，激发读者的阅读兴趣。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834349" y="3759201"/>
            <a:ext cx="1111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7"/>
          <p:cNvSpPr txBox="1"/>
          <p:nvPr/>
        </p:nvSpPr>
        <p:spPr>
          <a:xfrm>
            <a:off x="4069330" y="4772079"/>
            <a:ext cx="1650368" cy="827986"/>
          </a:xfrm>
          <a:prstGeom prst="teardrop">
            <a:avLst>
              <a:gd name="adj" fmla="val 125958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举例子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031" y="4651385"/>
            <a:ext cx="342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说明太阳离我们很远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94740" y="1972310"/>
            <a:ext cx="51822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我们看太阳，觉得它并不大，实际上它大得很，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130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万个地球才能抵得上一个太阳。因为太阳离地球太远了，所以看上去只有一个盘子那么大。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87465" y="1773575"/>
            <a:ext cx="4481195" cy="1695722"/>
            <a:chOff x="9059" y="-3691"/>
            <a:chExt cx="7057" cy="4396"/>
          </a:xfrm>
        </p:grpSpPr>
        <p:sp>
          <p:nvSpPr>
            <p:cNvPr id="6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059" y="-369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376" y="-3058"/>
              <a:ext cx="6304" cy="2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把太阳和地球的大小作比较，说明太阳很大。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 flipH="1">
            <a:off x="6954294" y="3996661"/>
            <a:ext cx="1950064" cy="827986"/>
          </a:xfrm>
          <a:prstGeom prst="teardrop">
            <a:avLst>
              <a:gd name="adj" fmla="val 15104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作比较</a:t>
            </a:r>
          </a:p>
        </p:txBody>
      </p:sp>
      <p:sp>
        <p:nvSpPr>
          <p:cNvPr id="9" name="TextBox 30"/>
          <p:cNvSpPr txBox="1"/>
          <p:nvPr/>
        </p:nvSpPr>
        <p:spPr>
          <a:xfrm>
            <a:off x="4805158" y="5034687"/>
            <a:ext cx="342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说明太阳很大。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3648" y="3139576"/>
            <a:ext cx="4606072" cy="1063866"/>
            <a:chOff x="11022" y="1362"/>
            <a:chExt cx="6252" cy="1888"/>
          </a:xfrm>
        </p:grpSpPr>
        <p:sp>
          <p:nvSpPr>
            <p:cNvPr id="4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1022" y="1362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299" y="1620"/>
              <a:ext cx="5975" cy="1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列数字  说明太阳很热。</a:t>
              </a:r>
            </a:p>
          </p:txBody>
        </p:sp>
      </p:grpSp>
      <p:sp>
        <p:nvSpPr>
          <p:cNvPr id="7" name="文本框 12"/>
          <p:cNvSpPr txBox="1"/>
          <p:nvPr/>
        </p:nvSpPr>
        <p:spPr>
          <a:xfrm>
            <a:off x="5745983" y="1379425"/>
            <a:ext cx="5763260" cy="32569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太阳会发光，会发热，是个大火球。太阳温度很高，表面温度有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6000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摄氏度，就是钢铁碰到它，也会变成汽；中心温度估计是表面温度的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3000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倍。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29829" y="2037313"/>
            <a:ext cx="450233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26859" y="2696942"/>
            <a:ext cx="902970" cy="25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13112" y="3297807"/>
            <a:ext cx="1745293" cy="25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208721" y="1411149"/>
            <a:ext cx="2618511" cy="1048347"/>
            <a:chOff x="4549681" y="1336531"/>
            <a:chExt cx="2358298" cy="732053"/>
          </a:xfrm>
        </p:grpSpPr>
        <p:sp>
          <p:nvSpPr>
            <p:cNvPr id="12" name="文本框 11"/>
            <p:cNvSpPr txBox="1"/>
            <p:nvPr/>
          </p:nvSpPr>
          <p:spPr>
            <a:xfrm rot="10800000" flipV="1">
              <a:off x="5441315" y="1961125"/>
              <a:ext cx="984250" cy="10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小学学科网  xuekeedu.com</a:t>
              </a:r>
            </a:p>
          </p:txBody>
        </p:sp>
        <p:sp>
          <p:nvSpPr>
            <p:cNvPr id="13" name="椭圆形标注 23"/>
            <p:cNvSpPr/>
            <p:nvPr/>
          </p:nvSpPr>
          <p:spPr>
            <a:xfrm>
              <a:off x="4549681" y="1336531"/>
              <a:ext cx="2117678" cy="686208"/>
            </a:xfrm>
            <a:prstGeom prst="wedgeEllipseCallout">
              <a:avLst>
                <a:gd name="adj1" fmla="val 70232"/>
                <a:gd name="adj2" fmla="val 3823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27"/>
            <p:cNvSpPr txBox="1"/>
            <p:nvPr/>
          </p:nvSpPr>
          <p:spPr>
            <a:xfrm>
              <a:off x="5007492" y="1506899"/>
              <a:ext cx="1900487" cy="36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打比方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6514211" y="4599883"/>
            <a:ext cx="1104137" cy="25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39"/>
          <p:cNvSpPr txBox="1"/>
          <p:nvPr/>
        </p:nvSpPr>
        <p:spPr>
          <a:xfrm>
            <a:off x="1190126" y="4544797"/>
            <a:ext cx="342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说明太阳很热。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2159180" y="5303549"/>
            <a:ext cx="602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）：太阳的特点。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197762" y="1720840"/>
            <a:ext cx="9796476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阳虽然离我们很远很远，但是它和我们的关系非常密切。有了太阳，地球上的庄稼和树木才能发芽，长叶，开花，结果；鸟、兽、虫、鱼才能生存、繁殖。如果没有太阳，地球上就不会有植物，也不会有动物。我们吃的粮食、蔬菜、水果、肉类，穿的棉、麻、丝，都和太阳有密切关系。埋在地下的煤炭，看起来好像跟太阳没有关系，其实离开太阳也不能形成。因为煤炭是由远古时代的植物埋在地层下变成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97761" y="5064311"/>
            <a:ext cx="7762513" cy="855073"/>
            <a:chOff x="10887" y="3388"/>
            <a:chExt cx="9355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1007" y="3388"/>
              <a:ext cx="9235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887" y="3599"/>
              <a:ext cx="8797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说明动物的生长、矿物的形成都离不开太阳。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842705" y="2261125"/>
            <a:ext cx="7722004" cy="464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云形标注 8"/>
          <p:cNvSpPr/>
          <p:nvPr/>
        </p:nvSpPr>
        <p:spPr>
          <a:xfrm>
            <a:off x="5703707" y="866107"/>
            <a:ext cx="2869111" cy="85473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55955" y="1073862"/>
            <a:ext cx="170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过渡句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宽屏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2023-01-10T10:09:16Z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CDD1187C1FC14CB087D19AA76F3145D6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