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86AC7274-823C-4414-8694-70A51D3888C2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C7274-823C-4414-8694-70A51D3888C2}" type="slidenum">
              <a:rPr lang="zh-CN" altLang="en-US" smtClean="0"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1867E-4EC0-412F-BBF3-D6D8B3F8750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7188" y="609600"/>
            <a:ext cx="2135187" cy="54895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609600"/>
            <a:ext cx="6253163" cy="54895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43C98-A308-48E4-9AFC-A93181C252A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C18FEE-B554-432F-B99B-CDE2F260CB7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0AD48-131F-4CDD-8A1B-EA3660C57DA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1625" y="1905000"/>
            <a:ext cx="4194175" cy="419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194175" cy="419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DA997-E664-4F33-ACB4-7E7CFEABB85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76350-D27A-42ED-9B67-9EE246997FA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B3641-FF16-43FA-A227-4544AA52E81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9A08B-7434-4BB5-9D5F-A50149B248C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F3867-BBC5-403D-93E8-476DE62126B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028A5-49A6-4692-A0FD-F178207A445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609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905000"/>
            <a:ext cx="8540750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AB816CD8-8E22-4E18-AB66-D9A4EDFD013B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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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3" descr="框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52533" y="476672"/>
            <a:ext cx="6889576" cy="219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092121" y="620688"/>
            <a:ext cx="701040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Module 2   Education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Unit 3   Language in use</a:t>
            </a:r>
            <a:endParaRPr lang="en-US" altLang="zh-CN" sz="4400" b="1" dirty="0">
              <a:solidFill>
                <a:srgbClr val="FF0000"/>
              </a:solidFill>
              <a:ea typeface="MS PGothic" panose="020B0600070205080204" pitchFamily="34" charset="-128"/>
            </a:endParaRPr>
          </a:p>
        </p:txBody>
      </p:sp>
      <p:pic>
        <p:nvPicPr>
          <p:cNvPr id="17412" name="Picture 4" descr="2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659524" y="3056011"/>
            <a:ext cx="3048000" cy="251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老师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504" y="2909689"/>
            <a:ext cx="3144838" cy="29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3069500" y="5876091"/>
            <a:ext cx="3294492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</a:p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b="1" kern="0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838200" y="1574800"/>
            <a:ext cx="74676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84505" indent="-484505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3) (a) little</a:t>
            </a:r>
            <a:r>
              <a:rPr lang="zh-CN" altLang="en-US" sz="24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和</a:t>
            </a:r>
            <a:r>
              <a:rPr lang="en-US" altLang="zh-CN" sz="24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(a) few</a:t>
            </a:r>
          </a:p>
          <a:p>
            <a:pPr marL="484505" indent="-484505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a. a little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和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 few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表示肯定的概念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而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little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和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few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却表示否定的概念。</a:t>
            </a:r>
          </a:p>
          <a:p>
            <a:pPr marL="484505" indent="-484505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b. (a) little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用于不可数名词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</a:p>
          <a:p>
            <a:pPr marL="484505" indent="-484505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而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(a) few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用于可数名词。例如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26627" name="Picture 3" descr="ca907493-da5b-4e97-97c5-d37eb8d49fe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1200" y="3657600"/>
            <a:ext cx="2514600" cy="175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914400" y="1574800"/>
            <a:ext cx="73152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—Do you have any water?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—Yes, but only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 little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—Sorry, I have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little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myself.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 can’t give you any.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He has many friends, but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few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are true friends/ but only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 few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are true friends.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685800" y="762000"/>
            <a:ext cx="7924800" cy="538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4) all</a:t>
            </a:r>
            <a:r>
              <a:rPr lang="zh-CN" altLang="en-US" sz="24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和</a:t>
            </a:r>
            <a:r>
              <a:rPr lang="en-US" altLang="zh-CN" sz="24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both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   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a. all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表示“所有的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全体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一切”的 概念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both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表示“两个都”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而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all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指两者以上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同时还可以指不可数的东西。例如：</a:t>
            </a:r>
            <a:endParaRPr lang="zh-CN" altLang="en-US" sz="2400" b="1" dirty="0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All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of the boys went to the cinema  yesterday evening. 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All of the money is mine.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—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Which of the two shirts do you like?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—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 like both.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85800" y="1905000"/>
            <a:ext cx="76962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b.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all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和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both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可用于be动词之后, 行为动词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之前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。 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例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如：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   We are all / both from China.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   We all/both passed the exam.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</a:p>
        </p:txBody>
      </p:sp>
      <p:pic>
        <p:nvPicPr>
          <p:cNvPr id="29699" name="Picture 3" descr="图片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4800600"/>
            <a:ext cx="45243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85800" y="1219200"/>
            <a:ext cx="76962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>
                <a:solidFill>
                  <a:srgbClr val="CC00FF"/>
                </a:solidFill>
                <a:latin typeface="Times New Roman" panose="02020603050405020304" pitchFamily="18" charset="0"/>
              </a:rPr>
              <a:t>5) each</a:t>
            </a:r>
            <a:r>
              <a:rPr lang="zh-CN" altLang="en-US" sz="2400" b="1">
                <a:solidFill>
                  <a:srgbClr val="CC00FF"/>
                </a:solidFill>
                <a:latin typeface="Times New Roman" panose="02020603050405020304" pitchFamily="18" charset="0"/>
              </a:rPr>
              <a:t>和</a:t>
            </a:r>
            <a:r>
              <a:rPr lang="en-US" altLang="zh-CN" sz="2400" b="1">
                <a:solidFill>
                  <a:srgbClr val="CC00FF"/>
                </a:solidFill>
                <a:latin typeface="Times New Roman" panose="02020603050405020304" pitchFamily="18" charset="0"/>
              </a:rPr>
              <a:t>either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  each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和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either 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都可以表示“每一个”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, each 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可以表示两者、也可以表示两者以上的“每一个”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而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either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只能表示两者中的“每一个”。例如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r>
              <a:rPr lang="en-US" altLang="zh-CN" sz="2400" b="1">
                <a:latin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Each</a:t>
            </a:r>
            <a:r>
              <a:rPr lang="en-US" altLang="zh-CN" sz="2400" b="1">
                <a:latin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of us/We</a:t>
            </a:r>
            <a:r>
              <a:rPr lang="en-US" altLang="zh-CN" sz="2400" b="1">
                <a:latin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each</a:t>
            </a:r>
            <a:r>
              <a:rPr lang="en-US" altLang="zh-CN" sz="2400" b="1">
                <a:latin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got a nice card on that special day.     </a:t>
            </a:r>
            <a:endParaRPr lang="en-US" altLang="zh-CN" sz="24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723" name="Picture 3" descr="图片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4800600"/>
            <a:ext cx="45243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685800" y="1047750"/>
            <a:ext cx="76962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—Which of the two shirts do you want?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—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Either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will do.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注意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either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表示一种选择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如上面一例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表示“哪个都可以”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说明购物者要买一件衬衣而不是两件都要。如表示两件都要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则用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both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。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each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也可用于句末。例如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The old man gave the boys two apples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each.</a:t>
            </a:r>
          </a:p>
        </p:txBody>
      </p:sp>
      <p:pic>
        <p:nvPicPr>
          <p:cNvPr id="31747" name="Picture 3" descr="图片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4943475"/>
            <a:ext cx="45243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85800" y="809625"/>
            <a:ext cx="7696200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62280" indent="-462280" algn="just">
              <a:lnSpc>
                <a:spcPct val="150000"/>
              </a:lnSpc>
              <a:spcBef>
                <a:spcPct val="54000"/>
              </a:spcBef>
              <a:buFontTx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There is ____ water left in the bottle. Would you go and get some? </a:t>
            </a:r>
          </a:p>
          <a:p>
            <a:pPr marL="462280" indent="-462280" algn="just">
              <a:lnSpc>
                <a:spcPct val="150000"/>
              </a:lnSpc>
              <a:spcBef>
                <a:spcPct val="54000"/>
              </a:spcBef>
              <a:buFontTx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A. little          B. a little </a:t>
            </a:r>
          </a:p>
          <a:p>
            <a:pPr marL="462280" indent="-462280" algn="just">
              <a:lnSpc>
                <a:spcPct val="150000"/>
              </a:lnSpc>
              <a:spcBef>
                <a:spcPct val="54000"/>
              </a:spcBef>
              <a:buFontTx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C. few             </a:t>
            </a:r>
          </a:p>
          <a:p>
            <a:pPr marL="462280" indent="-462280" algn="just">
              <a:lnSpc>
                <a:spcPct val="150000"/>
              </a:lnSpc>
              <a:spcBef>
                <a:spcPct val="54000"/>
              </a:spcBef>
              <a:buFontTx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 We had ____ people this year than we had last year.</a:t>
            </a:r>
          </a:p>
          <a:p>
            <a:pPr marL="462280" indent="-462280" algn="just">
              <a:lnSpc>
                <a:spcPct val="150000"/>
              </a:lnSpc>
              <a:spcBef>
                <a:spcPct val="54000"/>
              </a:spcBef>
              <a:buFontTx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A. little            B. less </a:t>
            </a:r>
          </a:p>
          <a:p>
            <a:pPr marL="462280" indent="-462280" algn="just">
              <a:lnSpc>
                <a:spcPct val="150000"/>
              </a:lnSpc>
              <a:spcBef>
                <a:spcPct val="54000"/>
              </a:spcBef>
              <a:buFontTx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C. fewer </a:t>
            </a: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38200" y="2209800"/>
            <a:ext cx="533400" cy="533400"/>
          </a:xfrm>
          <a:prstGeom prst="smileyFace">
            <a:avLst>
              <a:gd name="adj" fmla="val 465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838200" y="5181600"/>
            <a:ext cx="533400" cy="533400"/>
          </a:xfrm>
          <a:prstGeom prst="smileyFace">
            <a:avLst>
              <a:gd name="adj" fmla="val 465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nimBg="1"/>
      <p:bldP spid="3277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642938" y="1243013"/>
            <a:ext cx="7924800" cy="392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2755" indent="-452755" algn="just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3. You don’t like the same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colours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and I don’t like them, ____.                </a:t>
            </a:r>
          </a:p>
          <a:p>
            <a:pPr marL="452755" indent="-452755" algn="just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A. too              B. also          C. either          </a:t>
            </a:r>
          </a:p>
          <a:p>
            <a:pPr marL="452755" indent="-452755" algn="just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4. I asked Kate and Mary to come for a talk, but ____ of them came.</a:t>
            </a:r>
          </a:p>
          <a:p>
            <a:pPr marL="452755" indent="-452755" algn="just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A. both             B. either         C. neither          </a:t>
            </a:r>
          </a:p>
        </p:txBody>
      </p:sp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4300538" y="2667000"/>
            <a:ext cx="533400" cy="533400"/>
          </a:xfrm>
          <a:prstGeom prst="smileyFace">
            <a:avLst>
              <a:gd name="adj" fmla="val 465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4605338" y="4648200"/>
            <a:ext cx="533400" cy="533400"/>
          </a:xfrm>
          <a:prstGeom prst="smileyFace">
            <a:avLst>
              <a:gd name="adj" fmla="val 465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/>
      <p:bldP spid="3379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09600" y="1600200"/>
            <a:ext cx="7924800" cy="28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62280" indent="-462280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5. Hello, John! Come here, please. I   have ____ to tell you. </a:t>
            </a:r>
          </a:p>
          <a:p>
            <a:pPr marL="462280" indent="-462280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A. important something </a:t>
            </a:r>
          </a:p>
          <a:p>
            <a:pPr marL="462280" indent="-462280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B. something important </a:t>
            </a:r>
          </a:p>
          <a:p>
            <a:pPr marL="462280" indent="-462280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C. important anything  </a:t>
            </a:r>
          </a:p>
        </p:txBody>
      </p:sp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773113" y="3189288"/>
            <a:ext cx="533400" cy="533400"/>
          </a:xfrm>
          <a:prstGeom prst="smileyFace">
            <a:avLst>
              <a:gd name="adj" fmla="val 465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4820" name="Picture 4" descr="图片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3810000"/>
            <a:ext cx="187642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762000" y="1295400"/>
            <a:ext cx="77724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06730" indent="-506730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6. —Mum, Ann’s coming tonight. Let’s give her ____ to eat. </a:t>
            </a:r>
          </a:p>
          <a:p>
            <a:pPr marL="506730" indent="-506730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   —Good idea!</a:t>
            </a:r>
          </a:p>
          <a:p>
            <a:pPr marL="506730" indent="-506730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   A. anything nice </a:t>
            </a:r>
          </a:p>
          <a:p>
            <a:pPr marL="506730" indent="-506730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   B. nice anything </a:t>
            </a:r>
          </a:p>
          <a:p>
            <a:pPr marL="506730" indent="-506730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   C. something nice </a:t>
            </a:r>
          </a:p>
        </p:txBody>
      </p:sp>
      <p:sp>
        <p:nvSpPr>
          <p:cNvPr id="35843" name="AutoShape 3"/>
          <p:cNvSpPr>
            <a:spLocks noChangeArrowheads="1"/>
          </p:cNvSpPr>
          <p:nvPr/>
        </p:nvSpPr>
        <p:spPr bwMode="auto">
          <a:xfrm>
            <a:off x="1033463" y="4899025"/>
            <a:ext cx="533400" cy="533400"/>
          </a:xfrm>
          <a:prstGeom prst="smileyFace">
            <a:avLst>
              <a:gd name="adj" fmla="val 465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5844" name="Picture 4" descr="图片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3810000"/>
            <a:ext cx="187642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09600" y="2671763"/>
            <a:ext cx="7740650" cy="319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1. Did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you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do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anything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interesting?</a:t>
            </a:r>
          </a:p>
          <a:p>
            <a:pPr>
              <a:lnSpc>
                <a:spcPct val="13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2. Did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you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visit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her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school?</a:t>
            </a:r>
          </a:p>
          <a:p>
            <a:pPr>
              <a:lnSpc>
                <a:spcPct val="13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3.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She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took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me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there herself</a:t>
            </a:r>
            <a:r>
              <a:rPr lang="en-US" altLang="zh-CN" sz="2400" b="1" dirty="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4.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It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isn’t as big as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ours</a:t>
            </a:r>
            <a:r>
              <a:rPr lang="en-US" altLang="zh-CN" sz="24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5.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There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are a few science laboratories.</a:t>
            </a:r>
          </a:p>
        </p:txBody>
      </p:sp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685800" y="762000"/>
            <a:ext cx="7696200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buFontTx/>
              <a:buNone/>
            </a:pPr>
            <a:r>
              <a:rPr lang="en-US" altLang="zh-CN" sz="36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Lead in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Are you able to read through the 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sentences?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914400" y="654050"/>
            <a:ext cx="7162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FontTx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Complete the conversation with the correct words and expressions.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609600" y="1576388"/>
            <a:ext cx="8229600" cy="429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304800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Anna: Hi, how did your exams go?</a:t>
            </a:r>
          </a:p>
          <a:p>
            <a:pPr indent="304800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Bob: I’m really pleased! I didn’t expect</a:t>
            </a:r>
          </a:p>
          <a:p>
            <a:pPr indent="304800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to do well in (1)</a:t>
            </a:r>
            <a:r>
              <a:rPr lang="en-US" altLang="zh-CN" sz="2400" b="1">
                <a:latin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neither</a:t>
            </a:r>
            <a:r>
              <a:rPr lang="en-US" altLang="zh-CN" sz="2400" b="1">
                <a:latin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/</a:t>
            </a:r>
            <a:r>
              <a:rPr lang="en-US" altLang="zh-CN" sz="2400" b="1">
                <a:latin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either</a:t>
            </a:r>
          </a:p>
          <a:p>
            <a:pPr indent="304800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maths or geography, but in the end,</a:t>
            </a:r>
          </a:p>
          <a:p>
            <a:pPr indent="304800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I got good grades in (2)</a:t>
            </a:r>
            <a:r>
              <a:rPr lang="en-US" altLang="zh-CN" sz="2400" b="1">
                <a:latin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both</a:t>
            </a:r>
            <a:r>
              <a:rPr lang="en-US" altLang="zh-CN" sz="2400" b="1">
                <a:latin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/</a:t>
            </a:r>
            <a:r>
              <a:rPr lang="en-US" altLang="zh-CN" sz="2400" b="1">
                <a:latin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each </a:t>
            </a:r>
          </a:p>
          <a:p>
            <a:pPr indent="304800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subjects. What about you?</a:t>
            </a:r>
          </a:p>
        </p:txBody>
      </p:sp>
      <p:sp>
        <p:nvSpPr>
          <p:cNvPr id="36868" name="Oval 4"/>
          <p:cNvSpPr>
            <a:spLocks noChangeArrowheads="1"/>
          </p:cNvSpPr>
          <p:nvPr/>
        </p:nvSpPr>
        <p:spPr bwMode="auto">
          <a:xfrm>
            <a:off x="4876800" y="3162300"/>
            <a:ext cx="914400" cy="533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69" name="Oval 5"/>
          <p:cNvSpPr>
            <a:spLocks noChangeArrowheads="1"/>
          </p:cNvSpPr>
          <p:nvPr/>
        </p:nvSpPr>
        <p:spPr bwMode="auto">
          <a:xfrm>
            <a:off x="4749800" y="4622800"/>
            <a:ext cx="665163" cy="533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  <p:bldP spid="3686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val 2"/>
          <p:cNvSpPr>
            <a:spLocks noChangeArrowheads="1"/>
          </p:cNvSpPr>
          <p:nvPr/>
        </p:nvSpPr>
        <p:spPr bwMode="auto">
          <a:xfrm>
            <a:off x="4533900" y="1668463"/>
            <a:ext cx="1473200" cy="7620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891" name="Oval 3"/>
          <p:cNvSpPr>
            <a:spLocks noChangeArrowheads="1"/>
          </p:cNvSpPr>
          <p:nvPr/>
        </p:nvSpPr>
        <p:spPr bwMode="auto">
          <a:xfrm>
            <a:off x="4229100" y="3943350"/>
            <a:ext cx="1066800" cy="6096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914400" y="914400"/>
            <a:ext cx="6705600" cy="502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zh-CN" altLang="en-US" sz="2400" b="1">
                <a:latin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Anna: I did really well in English. 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That’s (3)</a:t>
            </a:r>
            <a:r>
              <a:rPr lang="en-US" altLang="zh-CN" sz="2400" b="1">
                <a:latin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anything</a:t>
            </a:r>
            <a:r>
              <a:rPr lang="en-US" altLang="zh-CN" sz="2400" b="1">
                <a:latin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/</a:t>
            </a:r>
            <a:r>
              <a:rPr lang="en-US" altLang="zh-CN" sz="2400" b="1">
                <a:latin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something 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>
                <a:latin typeface="Times New Roman" panose="02020603050405020304" pitchFamily="18" charset="0"/>
              </a:rPr>
              <a:t>           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I’ve always enjoyed. My grades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 in history and art weren’t so good,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 because (4)</a:t>
            </a:r>
            <a:r>
              <a:rPr lang="en-US" altLang="zh-CN" sz="2400" b="1">
                <a:latin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none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/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neither</a:t>
            </a:r>
            <a:r>
              <a:rPr lang="en-US" altLang="zh-CN" sz="2400" b="1">
                <a:latin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of those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 is my favourite subject. What will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 you study next year?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/>
      <p:bldP spid="3789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609600" y="1392238"/>
            <a:ext cx="79248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079500" indent="-1079500">
              <a:lnSpc>
                <a:spcPct val="150000"/>
              </a:lnSpc>
              <a:spcBef>
                <a:spcPct val="20000"/>
              </a:spcBef>
              <a:buFontTx/>
              <a:buNone/>
              <a:tabLst>
                <a:tab pos="1344295" algn="l"/>
              </a:tabLst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Bob: I’ve still got (5)</a:t>
            </a:r>
            <a:r>
              <a:rPr lang="en-US" altLang="zh-CN" sz="2400" b="1">
                <a:latin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a few</a:t>
            </a:r>
            <a:r>
              <a:rPr lang="en-US" altLang="zh-CN" sz="2400" b="1">
                <a:latin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/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few</a:t>
            </a:r>
            <a:r>
              <a:rPr lang="en-US" altLang="zh-CN" sz="2400" b="1">
                <a:latin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weeks before I have to </a:t>
            </a:r>
          </a:p>
          <a:p>
            <a:pPr marL="1079500" indent="-1079500">
              <a:lnSpc>
                <a:spcPct val="150000"/>
              </a:lnSpc>
              <a:spcBef>
                <a:spcPct val="20000"/>
              </a:spcBef>
              <a:buFontTx/>
              <a:buNone/>
              <a:tabLst>
                <a:tab pos="1344295" algn="l"/>
              </a:tabLst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decide. I’m going to speak to (6)</a:t>
            </a:r>
            <a:r>
              <a:rPr lang="en-US" altLang="zh-CN" sz="2400" b="1">
                <a:latin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every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/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all</a:t>
            </a:r>
            <a:r>
              <a:rPr lang="en-US" altLang="zh-CN" sz="2400" b="1">
                <a:latin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my </a:t>
            </a:r>
          </a:p>
          <a:p>
            <a:pPr marL="1079500" indent="-1079500">
              <a:lnSpc>
                <a:spcPct val="150000"/>
              </a:lnSpc>
              <a:spcBef>
                <a:spcPct val="20000"/>
              </a:spcBef>
              <a:buFontTx/>
              <a:buNone/>
              <a:tabLst>
                <a:tab pos="1344295" algn="l"/>
              </a:tabLst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teachers and ask for their advice.</a:t>
            </a:r>
          </a:p>
          <a:p>
            <a:pPr marL="1079500" indent="-1079500">
              <a:lnSpc>
                <a:spcPct val="150000"/>
              </a:lnSpc>
              <a:spcBef>
                <a:spcPct val="20000"/>
              </a:spcBef>
              <a:buFontTx/>
              <a:buNone/>
              <a:tabLst>
                <a:tab pos="1344295" algn="l"/>
              </a:tabLst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Anna: The teachers say that we must  decide for (7)</a:t>
            </a:r>
          </a:p>
          <a:p>
            <a:pPr marL="1079500" indent="-1079500">
              <a:lnSpc>
                <a:spcPct val="150000"/>
              </a:lnSpc>
              <a:spcBef>
                <a:spcPct val="20000"/>
              </a:spcBef>
              <a:buFontTx/>
              <a:buNone/>
              <a:tabLst>
                <a:tab pos="1344295" algn="l"/>
              </a:tabLst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</a:t>
            </a:r>
            <a:r>
              <a:rPr lang="en-US" altLang="zh-CN" sz="2400" b="1">
                <a:latin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themselves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/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ourselves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, that (8)</a:t>
            </a:r>
            <a:r>
              <a:rPr lang="en-US" altLang="zh-CN" sz="2400" b="1">
                <a:latin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none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/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neither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of</a:t>
            </a:r>
          </a:p>
          <a:p>
            <a:pPr marL="1079500" indent="-1079500">
              <a:lnSpc>
                <a:spcPct val="150000"/>
              </a:lnSpc>
              <a:spcBef>
                <a:spcPct val="20000"/>
              </a:spcBef>
              <a:buFontTx/>
              <a:buNone/>
              <a:tabLst>
                <a:tab pos="1344295" algn="l"/>
              </a:tabLst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them can tell us what to do.</a:t>
            </a:r>
          </a:p>
        </p:txBody>
      </p:sp>
      <p:sp>
        <p:nvSpPr>
          <p:cNvPr id="38915" name="Oval 3"/>
          <p:cNvSpPr>
            <a:spLocks noChangeArrowheads="1"/>
          </p:cNvSpPr>
          <p:nvPr/>
        </p:nvSpPr>
        <p:spPr bwMode="auto">
          <a:xfrm>
            <a:off x="3416300" y="1524000"/>
            <a:ext cx="773113" cy="533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6578600" y="2108200"/>
            <a:ext cx="444500" cy="6096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3135313" y="3962400"/>
            <a:ext cx="1295400" cy="6318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6465888" y="4013200"/>
            <a:ext cx="1016000" cy="533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nimBg="1"/>
      <p:bldP spid="38916" grpId="0" animBg="1"/>
      <p:bldP spid="38917" grpId="0" animBg="1"/>
      <p:bldP spid="389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990600" y="1665288"/>
            <a:ext cx="5791200" cy="283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304800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Bob: But I have to get (9)</a:t>
            </a:r>
            <a:r>
              <a:rPr lang="en-US" altLang="zh-CN" sz="2400" b="1">
                <a:latin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some</a:t>
            </a:r>
            <a:r>
              <a:rPr lang="en-US" altLang="zh-CN" sz="2400" b="1">
                <a:latin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/</a:t>
            </a:r>
            <a:r>
              <a:rPr lang="en-US" altLang="zh-CN" sz="2400" b="1">
                <a:latin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any </a:t>
            </a:r>
          </a:p>
          <a:p>
            <a:pPr indent="304800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information because there are </a:t>
            </a:r>
          </a:p>
          <a:p>
            <a:pPr indent="304800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so (10)</a:t>
            </a:r>
            <a:r>
              <a:rPr lang="en-US" altLang="zh-CN" sz="2400" b="1">
                <a:latin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much</a:t>
            </a:r>
            <a:r>
              <a:rPr lang="en-US" altLang="zh-CN" sz="2400" b="1">
                <a:latin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/</a:t>
            </a:r>
            <a:r>
              <a:rPr lang="en-US" altLang="zh-CN" sz="2400" b="1">
                <a:latin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many</a:t>
            </a:r>
            <a:r>
              <a:rPr lang="en-US" altLang="zh-CN" sz="2400" b="1">
                <a:latin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subjects</a:t>
            </a:r>
          </a:p>
          <a:p>
            <a:pPr indent="304800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and it’s very hard to choose.</a:t>
            </a:r>
          </a:p>
        </p:txBody>
      </p:sp>
      <p:sp>
        <p:nvSpPr>
          <p:cNvPr id="39939" name="Oval 3"/>
          <p:cNvSpPr>
            <a:spLocks noChangeArrowheads="1"/>
          </p:cNvSpPr>
          <p:nvPr/>
        </p:nvSpPr>
        <p:spPr bwMode="auto">
          <a:xfrm>
            <a:off x="4673600" y="1816100"/>
            <a:ext cx="795338" cy="51117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40" name="Oval 4"/>
          <p:cNvSpPr>
            <a:spLocks noChangeArrowheads="1"/>
          </p:cNvSpPr>
          <p:nvPr/>
        </p:nvSpPr>
        <p:spPr bwMode="auto">
          <a:xfrm>
            <a:off x="3987800" y="3289300"/>
            <a:ext cx="838200" cy="487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9941" name="Picture 5" descr="图片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4191000"/>
            <a:ext cx="20002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nimBg="1"/>
      <p:bldP spid="399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762000" y="1309688"/>
            <a:ext cx="510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Rewrite the sentences.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762000" y="1992313"/>
            <a:ext cx="77724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Tx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Replace the circled words with the correct form of the words and expressions in the box.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838200" y="3200400"/>
            <a:ext cx="7010400" cy="120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30000"/>
              </a:lnSpc>
              <a:buFontTx/>
              <a:buNone/>
            </a:pPr>
            <a:r>
              <a:rPr lang="en-US" altLang="zh-CN" sz="2400" b="1">
                <a:solidFill>
                  <a:srgbClr val="CC00FF"/>
                </a:solidFill>
                <a:latin typeface="Times New Roman" panose="02020603050405020304" pitchFamily="18" charset="0"/>
              </a:rPr>
              <a:t>each other    either    his    myself   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en-US" altLang="zh-CN" sz="2400" b="1">
                <a:solidFill>
                  <a:srgbClr val="CC00FF"/>
                </a:solidFill>
                <a:latin typeface="Times New Roman" panose="02020603050405020304" pitchFamily="18" charset="0"/>
              </a:rPr>
              <a:t>of mine    who is    whose is</a:t>
            </a:r>
          </a:p>
        </p:txBody>
      </p:sp>
      <p:pic>
        <p:nvPicPr>
          <p:cNvPr id="40965" name="Picture 5" descr="0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5257800"/>
            <a:ext cx="6096000" cy="74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685800" y="1371600"/>
            <a:ext cx="78486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2280" indent="-4622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635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1. Meet John. He’s a friend  </a:t>
            </a:r>
            <a:r>
              <a:rPr lang="en-US" altLang="zh-CN" sz="2400" b="1" u="sng">
                <a:solidFill>
                  <a:srgbClr val="0000FF"/>
                </a:solidFill>
                <a:latin typeface="Times New Roman" panose="02020603050405020304" pitchFamily="18" charset="0"/>
              </a:rPr>
              <a:t>I  have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2. You don’t need to help me. I can do it </a:t>
            </a:r>
            <a:r>
              <a:rPr lang="en-US" altLang="zh-CN" sz="2400" b="1" u="sng">
                <a:solidFill>
                  <a:srgbClr val="0000FF"/>
                </a:solidFill>
                <a:latin typeface="Times New Roman" panose="02020603050405020304" pitchFamily="18" charset="0"/>
              </a:rPr>
              <a:t>on my own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3. They will help </a:t>
            </a:r>
            <a:r>
              <a:rPr lang="en-US" altLang="zh-CN" sz="2400" b="1" u="sng">
                <a:solidFill>
                  <a:srgbClr val="0000FF"/>
                </a:solidFill>
                <a:latin typeface="Times New Roman" panose="02020603050405020304" pitchFamily="18" charset="0"/>
              </a:rPr>
              <a:t>Kate, and Kate helps them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with the homework.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4. </a:t>
            </a:r>
            <a:r>
              <a:rPr lang="en-US" altLang="zh-CN" sz="2400" b="1" u="sng">
                <a:solidFill>
                  <a:srgbClr val="0000FF"/>
                </a:solidFill>
                <a:latin typeface="Times New Roman" panose="02020603050405020304" pitchFamily="18" charset="0"/>
              </a:rPr>
              <a:t>Who owns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that silver bike? Is it Mr Scott’s bike?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5867400" y="1484313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of mine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7524750" y="2205038"/>
            <a:ext cx="1427163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myself 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2987675" y="34290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each other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1042988" y="4797425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Whose is</a:t>
            </a:r>
          </a:p>
        </p:txBody>
      </p:sp>
      <p:pic>
        <p:nvPicPr>
          <p:cNvPr id="41991" name="Picture 7" descr="46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4953000"/>
            <a:ext cx="6705600" cy="101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  <p:bldP spid="41988" grpId="0"/>
      <p:bldP spid="41989" grpId="0"/>
      <p:bldP spid="4199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914400" y="1576388"/>
            <a:ext cx="7467600" cy="246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95300" indent="-4953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194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5. Yes, it is </a:t>
            </a:r>
            <a:r>
              <a:rPr lang="en-US" altLang="zh-CN" sz="2400" b="1" u="sng">
                <a:solidFill>
                  <a:srgbClr val="0000FF"/>
                </a:solidFill>
                <a:latin typeface="Times New Roman" panose="02020603050405020304" pitchFamily="18" charset="0"/>
              </a:rPr>
              <a:t>Mr Scott’s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6. I know someone </a:t>
            </a:r>
            <a:r>
              <a:rPr lang="en-US" altLang="zh-CN" sz="2400" b="1" u="sng">
                <a:solidFill>
                  <a:srgbClr val="0000FF"/>
                </a:solidFill>
                <a:latin typeface="Times New Roman" panose="02020603050405020304" pitchFamily="18" charset="0"/>
              </a:rPr>
              <a:t>with the job as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a dentist.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7. I don’t mind which apple you give  me.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400" b="1" u="sng">
                <a:solidFill>
                  <a:srgbClr val="0000FF"/>
                </a:solidFill>
                <a:latin typeface="Times New Roman" panose="02020603050405020304" pitchFamily="18" charset="0"/>
              </a:rPr>
              <a:t>The red one or the green one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will be fine.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4067175" y="1700213"/>
            <a:ext cx="139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his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6516688" y="2420938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who is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1258888" y="4005263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Either</a:t>
            </a:r>
          </a:p>
        </p:txBody>
      </p:sp>
      <p:pic>
        <p:nvPicPr>
          <p:cNvPr id="43014" name="Picture 6" descr="0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5257800"/>
            <a:ext cx="6096000" cy="74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  <p:bldP spid="43012" grpId="0"/>
      <p:bldP spid="430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838200" y="1447800"/>
            <a:ext cx="746760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Complete the sentences with the correct form of the words in the box.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066800" y="2641600"/>
            <a:ext cx="67818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30000"/>
              </a:lnSpc>
              <a:buFontTx/>
              <a:buNone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he   her   him   himself   his    our 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ourselves   she  their   themselves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they  us  we</a:t>
            </a:r>
          </a:p>
        </p:txBody>
      </p:sp>
      <p:pic>
        <p:nvPicPr>
          <p:cNvPr id="44036" name="Picture 4" descr="34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800600"/>
            <a:ext cx="7010400" cy="59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4191000" y="1905000"/>
            <a:ext cx="809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their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2667000" y="2438400"/>
            <a:ext cx="84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They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5276850" y="2362200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they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67000" y="2971800"/>
            <a:ext cx="158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themselves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685800" y="1752600"/>
            <a:ext cx="77724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Mr. Lee’s class put all _______ things away at the end of the lesson. _______ know that ______ have to tidy up the classroom ___________. They don’t wait for others to do it.</a:t>
            </a:r>
          </a:p>
        </p:txBody>
      </p:sp>
      <p:pic>
        <p:nvPicPr>
          <p:cNvPr id="45063" name="Picture 7" descr="line_house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267200"/>
            <a:ext cx="792480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/>
      <p:bldP spid="45060" grpId="0"/>
      <p:bldP spid="4506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6149975" y="1795463"/>
            <a:ext cx="555625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He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839913" y="2328863"/>
            <a:ext cx="113188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himself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5972175" y="2362200"/>
            <a:ext cx="692150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him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566988" y="2862263"/>
            <a:ext cx="557212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his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685800" y="1752600"/>
            <a:ext cx="76200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 John has a lot of homework tonight. _______ isn’t able to do it ______ so I’m going to help ______ with it. I don’t think _______ teacher knows how difficult it is.</a:t>
            </a:r>
            <a:endParaRPr lang="en-US" altLang="zh-CN"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6087" name="Picture 7" descr="34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5562600"/>
            <a:ext cx="7010400" cy="59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/>
      <p:bldP spid="46084" grpId="0"/>
      <p:bldP spid="460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838200" y="1752600"/>
            <a:ext cx="335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Grammar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838200" y="2339975"/>
            <a:ext cx="75438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zh-CN" altLang="en-US" sz="24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代词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是用来</a:t>
            </a:r>
            <a:r>
              <a:rPr lang="zh-CN" altLang="en-US" sz="24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代替名词的词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。它是英语语法结构中的一个重要项目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也是中考测试的重点内容之一。纵观历年中考试题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出现频率最高的是不定代词，其次是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it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用法、疑问代词、反身代词以及人称代词等。</a:t>
            </a:r>
          </a:p>
        </p:txBody>
      </p:sp>
      <p:sp>
        <p:nvSpPr>
          <p:cNvPr id="19460" name="Rectangle 33"/>
          <p:cNvSpPr>
            <a:spLocks noChangeArrowheads="1"/>
          </p:cNvSpPr>
          <p:nvPr/>
        </p:nvSpPr>
        <p:spPr bwMode="auto">
          <a:xfrm>
            <a:off x="2819400" y="1066800"/>
            <a:ext cx="3933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altLang="zh-CN" sz="32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Presentation</a:t>
            </a:r>
          </a:p>
        </p:txBody>
      </p:sp>
      <p:pic>
        <p:nvPicPr>
          <p:cNvPr id="19461" name="Picture 5" descr="图片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5029200"/>
            <a:ext cx="77152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828800" y="1905000"/>
            <a:ext cx="65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She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5624513" y="1905000"/>
            <a:ext cx="623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her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609600" y="2438400"/>
            <a:ext cx="1385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ourselves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5638800" y="2438400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we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6097588" y="3124200"/>
            <a:ext cx="760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ours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3092450" y="3733800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our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609600" y="1219200"/>
            <a:ext cx="78486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3. Grandfather: Jane is doing a project about family history. _____ has asked us to give _____ some photos of ________ when we were young. Have ____ got any? 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Grandmother: Yes, there is a photo of _____ with all the other children, in ____ school.</a:t>
            </a:r>
          </a:p>
        </p:txBody>
      </p:sp>
      <p:pic>
        <p:nvPicPr>
          <p:cNvPr id="47113" name="Picture 9" descr="line_house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278313"/>
            <a:ext cx="7924800" cy="151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/>
      <p:bldP spid="47108" grpId="0"/>
      <p:bldP spid="47109" grpId="0"/>
      <p:bldP spid="47110" grpId="0"/>
      <p:bldP spid="471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838200" y="1385888"/>
            <a:ext cx="7848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altLang="zh-CN" sz="2800" b="1">
                <a:solidFill>
                  <a:srgbClr val="FF0000"/>
                </a:solidFill>
              </a:rPr>
              <a:t>Ⅰ</a:t>
            </a:r>
            <a:r>
              <a:rPr lang="en-US" altLang="zh-CN" b="1">
                <a:solidFill>
                  <a:srgbClr val="FF0000"/>
                </a:solidFill>
              </a:rPr>
              <a:t> 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Label the different parts of the school.</a:t>
            </a:r>
          </a:p>
        </p:txBody>
      </p:sp>
      <p:pic>
        <p:nvPicPr>
          <p:cNvPr id="48131" name="Picture 3" descr="2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119313"/>
            <a:ext cx="6934200" cy="405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990600" y="2119313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hall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3657600" y="2119313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classroom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6096000" y="2119313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library</a:t>
            </a: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1981200" y="3567113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sports ground</a:t>
            </a: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1066800" y="5167313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gym</a:t>
            </a: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3276600" y="5867400"/>
            <a:ext cx="3733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swimming pool</a:t>
            </a: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5181600" y="4100513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dining room</a:t>
            </a: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3429000" y="577850"/>
            <a:ext cx="182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 b="1">
                <a:solidFill>
                  <a:srgbClr val="CC00FF"/>
                </a:solidFill>
                <a:latin typeface="Times New Roman" panose="02020603050405020304" pitchFamily="18" charset="0"/>
              </a:rPr>
              <a:t>Practice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  <p:bldP spid="48133" grpId="0"/>
      <p:bldP spid="48134" grpId="0"/>
      <p:bldP spid="48135" grpId="0"/>
      <p:bldP spid="48136" grpId="0"/>
      <p:bldP spid="48137" grpId="0"/>
      <p:bldP spid="4813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762000" y="1035050"/>
            <a:ext cx="769620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en-US" altLang="zh-CN" sz="2800" b="1">
                <a:solidFill>
                  <a:srgbClr val="FF0000"/>
                </a:solidFill>
              </a:rPr>
              <a:t>Ⅱ</a:t>
            </a:r>
            <a:r>
              <a:rPr lang="en-US" altLang="zh-CN" b="1">
                <a:solidFill>
                  <a:srgbClr val="FF0000"/>
                </a:solidFill>
              </a:rPr>
              <a:t> 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Listen and number the subjects in the order you hear them.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914400" y="23622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1524000" y="2209800"/>
            <a:ext cx="701040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18000"/>
              </a:spcBef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Art, Design and Technology</a:t>
            </a:r>
          </a:p>
          <a:p>
            <a:pPr>
              <a:lnSpc>
                <a:spcPct val="130000"/>
              </a:lnSpc>
              <a:spcBef>
                <a:spcPct val="18000"/>
              </a:spcBef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IT</a:t>
            </a:r>
          </a:p>
          <a:p>
            <a:pPr>
              <a:lnSpc>
                <a:spcPct val="130000"/>
              </a:lnSpc>
              <a:spcBef>
                <a:spcPct val="18000"/>
              </a:spcBef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Languages</a:t>
            </a:r>
          </a:p>
          <a:p>
            <a:pPr>
              <a:lnSpc>
                <a:spcPct val="130000"/>
              </a:lnSpc>
              <a:spcBef>
                <a:spcPct val="18000"/>
              </a:spcBef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PE</a:t>
            </a:r>
          </a:p>
          <a:p>
            <a:pPr>
              <a:lnSpc>
                <a:spcPct val="130000"/>
              </a:lnSpc>
              <a:spcBef>
                <a:spcPct val="18000"/>
              </a:spcBef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Personal Health and Safety Education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914400" y="2971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914400" y="36576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914400" y="42672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914400" y="4876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</a:p>
        </p:txBody>
      </p:sp>
      <p:pic>
        <p:nvPicPr>
          <p:cNvPr id="49161" name="Picture 9" descr="2004112616573151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675" y="5689600"/>
            <a:ext cx="780732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  <p:bldP spid="49156" grpId="0"/>
      <p:bldP spid="49157" grpId="0"/>
      <p:bldP spid="49158" grpId="0"/>
      <p:bldP spid="49159" grpId="0"/>
      <p:bldP spid="4916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762000" y="1233488"/>
            <a:ext cx="3200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altLang="zh-CN" sz="2800" b="1">
                <a:solidFill>
                  <a:srgbClr val="FF0000"/>
                </a:solidFill>
              </a:rPr>
              <a:t>Ⅲ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(1)</a:t>
            </a:r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Reading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762000" y="1784350"/>
            <a:ext cx="777240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Read the passage and say where you think it comes from. 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762000" y="2971800"/>
            <a:ext cx="6400800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A A dictionary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B A website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C A newspaper advertisement</a:t>
            </a:r>
          </a:p>
        </p:txBody>
      </p:sp>
      <p:sp>
        <p:nvSpPr>
          <p:cNvPr id="50181" name="AutoShape 5"/>
          <p:cNvSpPr>
            <a:spLocks noChangeArrowheads="1"/>
          </p:cNvSpPr>
          <p:nvPr/>
        </p:nvSpPr>
        <p:spPr bwMode="auto">
          <a:xfrm>
            <a:off x="609600" y="3983038"/>
            <a:ext cx="533400" cy="533400"/>
          </a:xfrm>
          <a:prstGeom prst="smileyFace">
            <a:avLst>
              <a:gd name="adj" fmla="val 465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50182" name="Picture 6" descr="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590800"/>
            <a:ext cx="3505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914400" y="990600"/>
            <a:ext cx="7239000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30000"/>
              </a:lnSpc>
              <a:buFontTx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(2)Read the passage again and match the headings with the paragraphs.  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1752600" y="2441575"/>
            <a:ext cx="4800600" cy="258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5000"/>
              </a:lnSpc>
              <a:spcBef>
                <a:spcPct val="15000"/>
              </a:spcBef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After-school activities</a:t>
            </a:r>
          </a:p>
          <a:p>
            <a:pPr>
              <a:lnSpc>
                <a:spcPct val="135000"/>
              </a:lnSpc>
              <a:spcBef>
                <a:spcPct val="15000"/>
              </a:spcBef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School hours</a:t>
            </a:r>
          </a:p>
          <a:p>
            <a:pPr>
              <a:lnSpc>
                <a:spcPct val="135000"/>
              </a:lnSpc>
              <a:spcBef>
                <a:spcPct val="15000"/>
              </a:spcBef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Sports</a:t>
            </a:r>
          </a:p>
          <a:p>
            <a:pPr>
              <a:lnSpc>
                <a:spcPct val="135000"/>
              </a:lnSpc>
              <a:spcBef>
                <a:spcPct val="15000"/>
              </a:spcBef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Subjects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1143000" y="268605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1143000" y="329565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1143000" y="390525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1143000" y="451485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</a:p>
        </p:txBody>
      </p:sp>
      <p:pic>
        <p:nvPicPr>
          <p:cNvPr id="51208" name="Picture 8" descr="2004112616573151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675" y="5410200"/>
            <a:ext cx="780732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  <p:bldP spid="51205" grpId="0"/>
      <p:bldP spid="51206" grpId="0"/>
      <p:bldP spid="5120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685800" y="1920875"/>
            <a:ext cx="7620000" cy="372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2755" indent="-452755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Do students have to come to lessons on Saturdays?</a:t>
            </a:r>
          </a:p>
          <a:p>
            <a:pPr marL="452755" indent="-452755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 Is the lunch break longer than one hour?</a:t>
            </a:r>
          </a:p>
          <a:p>
            <a:pPr marL="452755" indent="-452755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3. Does the school offer team and individual sports?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685800" y="990600"/>
            <a:ext cx="769620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(3)Read the passage again and check(√) the correct answer.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3124200" y="2814638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None/>
            </a:pPr>
            <a:endParaRPr lang="zh-CN" altLang="en-US" sz="3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7391400" y="3652838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None/>
            </a:pP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2460625" y="517842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None/>
            </a:pP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2362200" y="5068888"/>
            <a:ext cx="6429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7315200" y="180657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None/>
            </a:pPr>
            <a:endParaRPr lang="zh-CN" altLang="en-US" sz="36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914400" y="1600200"/>
            <a:ext cx="7239000" cy="223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2755" indent="-452755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4. Can students join more than one club?</a:t>
            </a:r>
          </a:p>
          <a:p>
            <a:pPr marL="452755" indent="-452755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5. Do students take exams in all the subjects they study? 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7162800" y="1676400"/>
            <a:ext cx="6429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 sz="3600" b="1"/>
              <a:t>√</a:t>
            </a: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3352800" y="3352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None/>
            </a:pPr>
            <a:endParaRPr lang="zh-CN" altLang="en-US" sz="36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3254" name="Picture 6" descr="1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343400"/>
            <a:ext cx="7345363" cy="88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5" descr="BS00554_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29400" y="914400"/>
            <a:ext cx="21605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 Box 6"/>
          <p:cNvSpPr txBox="1">
            <a:spLocks noChangeArrowheads="1"/>
          </p:cNvSpPr>
          <p:nvPr/>
        </p:nvSpPr>
        <p:spPr bwMode="auto">
          <a:xfrm>
            <a:off x="706438" y="852488"/>
            <a:ext cx="7772400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buFontTx/>
              <a:buNone/>
            </a:pPr>
            <a:r>
              <a:rPr lang="en-US" altLang="zh-CN" sz="36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Homework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Ask students to do the rest activities in the   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Workbook.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 Use your notes to write a leaflet.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3. Ask students to summarize what they have learnt in this module and preview the next.</a:t>
            </a:r>
          </a:p>
        </p:txBody>
      </p:sp>
      <p:pic>
        <p:nvPicPr>
          <p:cNvPr id="54276" name="Picture 11" descr="图片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4648200"/>
            <a:ext cx="7775575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Group 2"/>
          <p:cNvGraphicFramePr>
            <a:graphicFrameLocks noGrp="1"/>
          </p:cNvGraphicFramePr>
          <p:nvPr/>
        </p:nvGraphicFramePr>
        <p:xfrm>
          <a:off x="762000" y="1314450"/>
          <a:ext cx="7772400" cy="3877056"/>
        </p:xfrm>
        <a:graphic>
          <a:graphicData uri="http://schemas.openxmlformats.org/drawingml/2006/table">
            <a:tbl>
              <a:tblPr/>
              <a:tblGrid>
                <a:gridCol w="1744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7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类别</a:t>
                      </a:r>
                      <a:endParaRPr kumimoji="0" 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组成</a:t>
                      </a:r>
                      <a:endParaRPr kumimoji="0" 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人称代词</a:t>
                      </a:r>
                      <a:endParaRPr kumimoji="0" 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0" marR="0" lvl="0" indent="-10795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>
                          <a:tab pos="1079500" algn="l"/>
                        </a:tabLst>
                      </a:pPr>
                      <a:r>
                        <a:rPr kumimoji="0" 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主格</a:t>
                      </a:r>
                      <a:r>
                        <a:rPr kumimoji="0" lang="zh-CN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: I, you, she, he, it</a:t>
                      </a:r>
                      <a:r>
                        <a:rPr kumimoji="0" 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kumimoji="0" lang="zh-CN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we, you, they</a:t>
                      </a:r>
                    </a:p>
                    <a:p>
                      <a:pPr marL="1079500" marR="0" lvl="0" indent="-107950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>
                          <a:tab pos="1079500" algn="l"/>
                        </a:tabLst>
                      </a:pPr>
                      <a:r>
                        <a:rPr kumimoji="0" 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宾格</a:t>
                      </a:r>
                      <a:r>
                        <a:rPr kumimoji="0" lang="zh-CN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: me, you, her, him, it, us, you, them</a:t>
                      </a:r>
                      <a:endParaRPr kumimoji="0" lang="zh-CN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指示代词</a:t>
                      </a:r>
                      <a:endParaRPr kumimoji="0" 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this, these, that, those</a:t>
                      </a:r>
                      <a:endParaRPr kumimoji="0" lang="zh-CN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物主代词</a:t>
                      </a:r>
                      <a:endParaRPr kumimoji="0" 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31925" marR="0" lvl="0" indent="-1431925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形容词性</a:t>
                      </a:r>
                      <a:r>
                        <a:rPr kumimoji="0" lang="zh-CN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: my, your, her, his, its,   </a:t>
                      </a:r>
                    </a:p>
                    <a:p>
                      <a:pPr marL="1431925" marR="0" lvl="0" indent="-1431925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            our, your, their</a:t>
                      </a:r>
                    </a:p>
                    <a:p>
                      <a:pPr marL="1431925" marR="0" lvl="0" indent="-1431925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名词性</a:t>
                      </a:r>
                      <a:r>
                        <a:rPr kumimoji="0" lang="zh-CN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: mine, yours, hers, his, its, ours, yours, theirs</a:t>
                      </a:r>
                      <a:endParaRPr kumimoji="0" lang="zh-CN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499" name="Picture 19" descr="图片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257800"/>
            <a:ext cx="7578725" cy="89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Group 2"/>
          <p:cNvGraphicFramePr>
            <a:graphicFrameLocks noGrp="1"/>
          </p:cNvGraphicFramePr>
          <p:nvPr/>
        </p:nvGraphicFramePr>
        <p:xfrm>
          <a:off x="685800" y="1423988"/>
          <a:ext cx="7848600" cy="3835337"/>
        </p:xfrm>
        <a:graphic>
          <a:graphicData uri="http://schemas.openxmlformats.org/drawingml/2006/table">
            <a:tbl>
              <a:tblPr/>
              <a:tblGrid>
                <a:gridCol w="1906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2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8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反身代词</a:t>
                      </a:r>
                      <a:endParaRPr kumimoji="0" 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myself, yourself, herself, himself, itself, ourselves, yourselves, themselves</a:t>
                      </a:r>
                      <a:endParaRPr kumimoji="0" lang="zh-CN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疑问代词</a:t>
                      </a:r>
                      <a:endParaRPr kumimoji="0" 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what, which, who, whom, whose</a:t>
                      </a:r>
                      <a:endParaRPr kumimoji="0" lang="zh-CN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0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不定代词</a:t>
                      </a:r>
                      <a:endParaRPr kumimoji="0" 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some, any, both, either, neither, all, none, each, every, many, much, few,  a few, little, a little, other, another, one, nobody, somebody, anybody, everyone, everything, something, anything, nothing</a:t>
                      </a:r>
                      <a:endParaRPr kumimoji="0" lang="zh-CN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1520" name="Picture 16" descr="图片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334000"/>
            <a:ext cx="7578725" cy="89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7467600" y="9144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2400" b="1">
                <a:solidFill>
                  <a:srgbClr val="0000FF"/>
                </a:solidFill>
              </a:rPr>
              <a:t>续表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5800" y="922338"/>
            <a:ext cx="7924800" cy="502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1) some</a:t>
            </a:r>
            <a:r>
              <a:rPr lang="zh-CN" altLang="en-US" sz="24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和</a:t>
            </a:r>
            <a:r>
              <a:rPr lang="en-US" altLang="zh-CN" sz="24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any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a. some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和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any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是单数还是复数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要看其所代替的是什么。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some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和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any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都既可以指人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也可以指物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可以表示可数的事物和人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也可以表示不可数的概念。例如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some (any) books, some (any) money, some people, some water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b.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作为代词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它们在句中可以作主语和宾语。例如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There are many people in the park. Some are dancing; others are playing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Taijiquan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685800" y="769938"/>
            <a:ext cx="7772400" cy="502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30000"/>
              </a:spcBef>
              <a:buFontTx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c.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some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用于肯定句中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而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any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用于疑问句、否定句和条件句中。</a:t>
            </a:r>
          </a:p>
          <a:p>
            <a:pPr>
              <a:lnSpc>
                <a:spcPct val="150000"/>
              </a:lnSpc>
              <a:spcBef>
                <a:spcPct val="30000"/>
              </a:spcBef>
              <a:buFontTx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—I am thirsty. Can you give me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some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water?</a:t>
            </a:r>
          </a:p>
          <a:p>
            <a:pPr>
              <a:lnSpc>
                <a:spcPct val="150000"/>
              </a:lnSpc>
              <a:spcBef>
                <a:spcPct val="30000"/>
              </a:spcBef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   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—Sorry, I don’t have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any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If I have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any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 will give you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some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30000"/>
              </a:spcBef>
              <a:buFontTx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但在征求对方意见，并希望得到肯定回答时，要用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some</a:t>
            </a:r>
          </a:p>
          <a:p>
            <a:pPr>
              <a:lnSpc>
                <a:spcPct val="150000"/>
              </a:lnSpc>
              <a:spcBef>
                <a:spcPct val="30000"/>
              </a:spcBef>
              <a:buFontTx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Eg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Would you like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some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tea ?</a:t>
            </a:r>
          </a:p>
          <a:p>
            <a:pPr>
              <a:lnSpc>
                <a:spcPct val="150000"/>
              </a:lnSpc>
              <a:spcBef>
                <a:spcPct val="30000"/>
              </a:spcBef>
              <a:buFontTx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Can I have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some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bread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762000" y="1219200"/>
            <a:ext cx="7543800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2) none</a:t>
            </a:r>
            <a:r>
              <a:rPr lang="zh-CN" altLang="en-US" sz="24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和</a:t>
            </a:r>
            <a:r>
              <a:rPr lang="en-US" altLang="zh-CN" sz="24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neither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a. none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和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neither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都表示否定的意思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两者的区别在于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neither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用于两者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而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none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用于两者以上。例如：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Yes, I saw two boys at the door, but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neither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(of them) is my brother.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None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(of the students) in my class wants to take part in this trip.</a:t>
            </a:r>
            <a:endParaRPr lang="en-US" altLang="zh-CN"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4579" name="Picture 3" descr="illustration_art_of_children_B10-PSD-03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1200" y="4491038"/>
            <a:ext cx="2343150" cy="175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09600" y="1219200"/>
            <a:ext cx="76200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9750" indent="-539750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b. none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除指可数的人和物外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还可以表示不可数的东西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可以指与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one, two, three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一样的数字概念。例如：</a:t>
            </a:r>
          </a:p>
          <a:p>
            <a:pPr marL="539750" indent="-539750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 have a lot of money in my bag, but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none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is mine.</a:t>
            </a:r>
          </a:p>
          <a:p>
            <a:pPr marL="539750" indent="-539750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—How many postcards have you sent?</a:t>
            </a:r>
          </a:p>
          <a:p>
            <a:pPr marL="539750" indent="-539750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    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—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None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25603" name="Picture 3" descr="08080601277429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0" y="4038600"/>
            <a:ext cx="2667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诗情画意 1">
      <a:dk1>
        <a:srgbClr val="007A77"/>
      </a:dk1>
      <a:lt1>
        <a:srgbClr val="FFFFFF"/>
      </a:lt1>
      <a:dk2>
        <a:srgbClr val="003399"/>
      </a:dk2>
      <a:lt2>
        <a:srgbClr val="C0C0C0"/>
      </a:lt2>
      <a:accent1>
        <a:srgbClr val="EBF7FF"/>
      </a:accent1>
      <a:accent2>
        <a:srgbClr val="3366FF"/>
      </a:accent2>
      <a:accent3>
        <a:srgbClr val="FFFFFF"/>
      </a:accent3>
      <a:accent4>
        <a:srgbClr val="006765"/>
      </a:accent4>
      <a:accent5>
        <a:srgbClr val="F3FAFF"/>
      </a:accent5>
      <a:accent6>
        <a:srgbClr val="2D5CE7"/>
      </a:accent6>
      <a:hlink>
        <a:srgbClr val="DC5900"/>
      </a:hlink>
      <a:folHlink>
        <a:srgbClr val="7979A5"/>
      </a:folHlink>
    </a:clrScheme>
    <a:fontScheme name="诗情画意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诗情画意 1">
        <a:dk1>
          <a:srgbClr val="007A77"/>
        </a:dk1>
        <a:lt1>
          <a:srgbClr val="FFFFFF"/>
        </a:lt1>
        <a:dk2>
          <a:srgbClr val="003399"/>
        </a:dk2>
        <a:lt2>
          <a:srgbClr val="C0C0C0"/>
        </a:lt2>
        <a:accent1>
          <a:srgbClr val="EBF7FF"/>
        </a:accent1>
        <a:accent2>
          <a:srgbClr val="3366FF"/>
        </a:accent2>
        <a:accent3>
          <a:srgbClr val="FFFFFF"/>
        </a:accent3>
        <a:accent4>
          <a:srgbClr val="006765"/>
        </a:accent4>
        <a:accent5>
          <a:srgbClr val="F3FAFF"/>
        </a:accent5>
        <a:accent6>
          <a:srgbClr val="2D5CE7"/>
        </a:accent6>
        <a:hlink>
          <a:srgbClr val="DC5900"/>
        </a:hlink>
        <a:folHlink>
          <a:srgbClr val="7979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2">
        <a:dk1>
          <a:srgbClr val="005FBE"/>
        </a:dk1>
        <a:lt1>
          <a:srgbClr val="FFFFDD"/>
        </a:lt1>
        <a:dk2>
          <a:srgbClr val="2C5884"/>
        </a:dk2>
        <a:lt2>
          <a:srgbClr val="C0C0C0"/>
        </a:lt2>
        <a:accent1>
          <a:srgbClr val="E9F7FF"/>
        </a:accent1>
        <a:accent2>
          <a:srgbClr val="F89400"/>
        </a:accent2>
        <a:accent3>
          <a:srgbClr val="FFFFEB"/>
        </a:accent3>
        <a:accent4>
          <a:srgbClr val="0050A2"/>
        </a:accent4>
        <a:accent5>
          <a:srgbClr val="F2FAFF"/>
        </a:accent5>
        <a:accent6>
          <a:srgbClr val="E18600"/>
        </a:accent6>
        <a:hlink>
          <a:srgbClr val="B20048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3">
        <a:dk1>
          <a:srgbClr val="5D5D8B"/>
        </a:dk1>
        <a:lt1>
          <a:srgbClr val="DAEADE"/>
        </a:lt1>
        <a:dk2>
          <a:srgbClr val="A25269"/>
        </a:dk2>
        <a:lt2>
          <a:srgbClr val="C0C0C0"/>
        </a:lt2>
        <a:accent1>
          <a:srgbClr val="FFFFDD"/>
        </a:accent1>
        <a:accent2>
          <a:srgbClr val="3399FF"/>
        </a:accent2>
        <a:accent3>
          <a:srgbClr val="EAF3EC"/>
        </a:accent3>
        <a:accent4>
          <a:srgbClr val="4E4E76"/>
        </a:accent4>
        <a:accent5>
          <a:srgbClr val="FFFFEB"/>
        </a:accent5>
        <a:accent6>
          <a:srgbClr val="2D8AE7"/>
        </a:accent6>
        <a:hlink>
          <a:srgbClr val="336699"/>
        </a:hlink>
        <a:folHlink>
          <a:srgbClr val="F08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4">
        <a:dk1>
          <a:srgbClr val="006666"/>
        </a:dk1>
        <a:lt1>
          <a:srgbClr val="CCECFF"/>
        </a:lt1>
        <a:dk2>
          <a:srgbClr val="336699"/>
        </a:dk2>
        <a:lt2>
          <a:srgbClr val="C0C0C0"/>
        </a:lt2>
        <a:accent1>
          <a:srgbClr val="FFFFCC"/>
        </a:accent1>
        <a:accent2>
          <a:srgbClr val="FF6600"/>
        </a:accent2>
        <a:accent3>
          <a:srgbClr val="E2F4FF"/>
        </a:accent3>
        <a:accent4>
          <a:srgbClr val="005656"/>
        </a:accent4>
        <a:accent5>
          <a:srgbClr val="FFFFE2"/>
        </a:accent5>
        <a:accent6>
          <a:srgbClr val="E75C00"/>
        </a:accent6>
        <a:hlink>
          <a:srgbClr val="0066FF"/>
        </a:hlink>
        <a:folHlink>
          <a:srgbClr val="BE547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5">
        <a:dk1>
          <a:srgbClr val="0033CC"/>
        </a:dk1>
        <a:lt1>
          <a:srgbClr val="FFE9E9"/>
        </a:lt1>
        <a:dk2>
          <a:srgbClr val="000000"/>
        </a:dk2>
        <a:lt2>
          <a:srgbClr val="C0C0C0"/>
        </a:lt2>
        <a:accent1>
          <a:srgbClr val="D5E5DB"/>
        </a:accent1>
        <a:accent2>
          <a:srgbClr val="3366FF"/>
        </a:accent2>
        <a:accent3>
          <a:srgbClr val="FFF2F2"/>
        </a:accent3>
        <a:accent4>
          <a:srgbClr val="002AAE"/>
        </a:accent4>
        <a:accent5>
          <a:srgbClr val="E7F0EA"/>
        </a:accent5>
        <a:accent6>
          <a:srgbClr val="2D5CE7"/>
        </a:accent6>
        <a:hlink>
          <a:srgbClr val="FF9900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6">
        <a:dk1>
          <a:srgbClr val="336699"/>
        </a:dk1>
        <a:lt1>
          <a:srgbClr val="F4E9E0"/>
        </a:lt1>
        <a:dk2>
          <a:srgbClr val="DC5900"/>
        </a:dk2>
        <a:lt2>
          <a:srgbClr val="C0C0C0"/>
        </a:lt2>
        <a:accent1>
          <a:srgbClr val="E4E4E4"/>
        </a:accent1>
        <a:accent2>
          <a:srgbClr val="3399FF"/>
        </a:accent2>
        <a:accent3>
          <a:srgbClr val="F8F2ED"/>
        </a:accent3>
        <a:accent4>
          <a:srgbClr val="2A5682"/>
        </a:accent4>
        <a:accent5>
          <a:srgbClr val="EFEFEF"/>
        </a:accent5>
        <a:accent6>
          <a:srgbClr val="2D8AE7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7">
        <a:dk1>
          <a:srgbClr val="CC3300"/>
        </a:dk1>
        <a:lt1>
          <a:srgbClr val="E5E5FF"/>
        </a:lt1>
        <a:dk2>
          <a:srgbClr val="565680"/>
        </a:dk2>
        <a:lt2>
          <a:srgbClr val="C0C0C0"/>
        </a:lt2>
        <a:accent1>
          <a:srgbClr val="E6E4EC"/>
        </a:accent1>
        <a:accent2>
          <a:srgbClr val="0066CC"/>
        </a:accent2>
        <a:accent3>
          <a:srgbClr val="F0F0FF"/>
        </a:accent3>
        <a:accent4>
          <a:srgbClr val="AE2A00"/>
        </a:accent4>
        <a:accent5>
          <a:srgbClr val="F0EFF4"/>
        </a:accent5>
        <a:accent6>
          <a:srgbClr val="005CB9"/>
        </a:accent6>
        <a:hlink>
          <a:srgbClr val="008080"/>
        </a:hlink>
        <a:folHlink>
          <a:srgbClr val="7B7B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8">
        <a:dk1>
          <a:srgbClr val="000099"/>
        </a:dk1>
        <a:lt1>
          <a:srgbClr val="FFE2C5"/>
        </a:lt1>
        <a:dk2>
          <a:srgbClr val="007D7A"/>
        </a:dk2>
        <a:lt2>
          <a:srgbClr val="C0C0C0"/>
        </a:lt2>
        <a:accent1>
          <a:srgbClr val="EAEAEA"/>
        </a:accent1>
        <a:accent2>
          <a:srgbClr val="B26EB4"/>
        </a:accent2>
        <a:accent3>
          <a:srgbClr val="FFEEDF"/>
        </a:accent3>
        <a:accent4>
          <a:srgbClr val="000082"/>
        </a:accent4>
        <a:accent5>
          <a:srgbClr val="F3F3F3"/>
        </a:accent5>
        <a:accent6>
          <a:srgbClr val="A163A3"/>
        </a:accent6>
        <a:hlink>
          <a:srgbClr val="CC3300"/>
        </a:hlink>
        <a:folHlink>
          <a:srgbClr val="00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CDESIGNL</Template>
  <TotalTime>0</TotalTime>
  <Words>1890</Words>
  <Application>Microsoft Office PowerPoint</Application>
  <PresentationFormat>全屏显示(4:3)</PresentationFormat>
  <Paragraphs>202</Paragraphs>
  <Slides>37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5" baseType="lpstr">
      <vt:lpstr>MS PGothic</vt:lpstr>
      <vt:lpstr>黑体</vt:lpstr>
      <vt:lpstr>宋体</vt:lpstr>
      <vt:lpstr>微软雅黑</vt:lpstr>
      <vt:lpstr>Arial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2012-03-06T06:56:00Z</dcterms:created>
  <dcterms:modified xsi:type="dcterms:W3CDTF">2023-01-16T15:05:04Z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CF4264D99B15493E9A44E9F91DA32CAC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