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75615" y="2174875"/>
            <a:ext cx="5982335" cy="2781935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72843"/>
                <a:chOff x="-4714868" y="2110674"/>
                <a:chExt cx="5033250" cy="97284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74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6.5 </a:t>
                  </a:r>
                  <a:r>
                    <a:rPr lang="zh-CN" altLang="en-US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不规则图形的面积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936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60400" y="1131904"/>
            <a:ext cx="7959725" cy="57246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图中每个小方格的面积为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cm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，计算阴影部分的面积。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>
            <a:off x="660400" y="1645536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P102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87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8"/>
          <a:stretch>
            <a:fillRect/>
          </a:stretch>
        </p:blipFill>
        <p:spPr bwMode="auto">
          <a:xfrm>
            <a:off x="1300966" y="2689891"/>
            <a:ext cx="23590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626100" y="2598583"/>
            <a:ext cx="29940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三角形 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 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梯形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431902" y="3465098"/>
            <a:ext cx="530978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5×4÷2 +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5+2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×4÷2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 24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8"/>
          <a:stretch>
            <a:fillRect/>
          </a:stretch>
        </p:blipFill>
        <p:spPr bwMode="auto">
          <a:xfrm>
            <a:off x="742966" y="2638443"/>
            <a:ext cx="23590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239837" y="4052906"/>
            <a:ext cx="16430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17099" y="2532080"/>
            <a:ext cx="2763837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solidFill>
                  <a:srgbClr val="0066C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近似转化成长方形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485335" y="3235344"/>
            <a:ext cx="3276600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8×4 = 32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661549" y="4052906"/>
            <a:ext cx="4688253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阴影部分面积大约是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32 cm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60400" y="1177944"/>
            <a:ext cx="7959725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图中每个小方格的面积为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cm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，计算阴影部分的面积。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660400" y="1684904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P102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399" y="1169067"/>
            <a:ext cx="9880321" cy="5724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图中每个小方格的面积为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m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，请你估计这个池塘的面积。</a:t>
            </a:r>
          </a:p>
        </p:txBody>
      </p:sp>
      <p:sp>
        <p:nvSpPr>
          <p:cNvPr id="3" name="文本框 2"/>
          <p:cNvSpPr txBox="1"/>
          <p:nvPr/>
        </p:nvSpPr>
        <p:spPr bwMode="auto">
          <a:xfrm>
            <a:off x="660399" y="1741531"/>
            <a:ext cx="429316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P102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72" name="Picture 10" descr="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4" y="2462948"/>
            <a:ext cx="3827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92439" y="3263900"/>
            <a:ext cx="21050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535313" y="2180581"/>
            <a:ext cx="2478088" cy="16941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  <a:r>
              <a:rPr lang="en-US" altLang="zh-CN" sz="2400" b="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=12×9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=108</a:t>
            </a:r>
            <a:r>
              <a:rPr lang="zh-CN" altLang="en-US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b="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）</a:t>
            </a:r>
            <a:endParaRPr lang="en-US" altLang="zh-CN" sz="2400" b="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7144" y="4082916"/>
            <a:ext cx="557175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答：这个池塘的面积大约是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108 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3185" y="1091931"/>
            <a:ext cx="7388225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请你采集几片树叶，利用方格纸估计叶子的面积。</a:t>
            </a:r>
          </a:p>
        </p:txBody>
      </p:sp>
      <p:pic>
        <p:nvPicPr>
          <p:cNvPr id="161795" name="图片 -2147482623" descr="未标题-4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77" y="2062425"/>
            <a:ext cx="28225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 bwMode="auto">
          <a:xfrm>
            <a:off x="589122" y="1664904"/>
            <a:ext cx="4464684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P102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6"/>
          <p:cNvGrpSpPr/>
          <p:nvPr/>
        </p:nvGrpSpPr>
        <p:grpSpPr bwMode="auto">
          <a:xfrm>
            <a:off x="2500923" y="3027276"/>
            <a:ext cx="3677122" cy="1805182"/>
            <a:chOff x="1295598" y="2713701"/>
            <a:chExt cx="4901961" cy="1806937"/>
          </a:xfrm>
        </p:grpSpPr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3092958" y="2713701"/>
              <a:ext cx="3104601" cy="1287125"/>
            </a:xfrm>
            <a:prstGeom prst="wedgeRoundRectCallout">
              <a:avLst>
                <a:gd name="adj1" fmla="val -65273"/>
                <a:gd name="adj2" fmla="val 20280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你能像这样估一估手掌的面积吗？</a:t>
              </a:r>
            </a:p>
          </p:txBody>
        </p:sp>
        <p:pic>
          <p:nvPicPr>
            <p:cNvPr id="16179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5598" y="3279119"/>
              <a:ext cx="1260762" cy="124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 bwMode="auto">
          <a:xfrm>
            <a:off x="660400" y="2078699"/>
            <a:ext cx="4464684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P102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19" name="矩形 1"/>
          <p:cNvSpPr>
            <a:spLocks noChangeArrowheads="1"/>
          </p:cNvSpPr>
          <p:nvPr/>
        </p:nvSpPr>
        <p:spPr bwMode="auto">
          <a:xfrm>
            <a:off x="499986" y="1071279"/>
            <a:ext cx="11018914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Times New Roman" panose="02020603050405020304" pitchFamily="18" charset="0"/>
              <a:buAutoNum type="arabicPeriod" startAt="11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学校校园里有一块长方形的地，想种上红花、黄花和绿草。一种设计方案如下图。你能分别算出红花、黄花、绿草的种植面积吗？</a:t>
            </a:r>
          </a:p>
        </p:txBody>
      </p:sp>
      <p:grpSp>
        <p:nvGrpSpPr>
          <p:cNvPr id="162820" name="组合 5"/>
          <p:cNvGrpSpPr/>
          <p:nvPr/>
        </p:nvGrpSpPr>
        <p:grpSpPr bwMode="auto">
          <a:xfrm>
            <a:off x="8082538" y="2798242"/>
            <a:ext cx="2901950" cy="3101122"/>
            <a:chOff x="1216349" y="3311803"/>
            <a:chExt cx="3868737" cy="3101122"/>
          </a:xfrm>
        </p:grpSpPr>
        <p:pic>
          <p:nvPicPr>
            <p:cNvPr id="162821" name="图片 2" descr="68@4P}F@3{Z%RP9B~OYR{J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349" y="3311803"/>
              <a:ext cx="3868737" cy="255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2822" name="组合 2"/>
            <p:cNvGrpSpPr/>
            <p:nvPr/>
          </p:nvGrpSpPr>
          <p:grpSpPr bwMode="auto">
            <a:xfrm>
              <a:off x="2742257" y="5581928"/>
              <a:ext cx="904554" cy="830997"/>
              <a:chOff x="2742257" y="5581928"/>
              <a:chExt cx="904554" cy="83099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742257" y="5669240"/>
                <a:ext cx="658193" cy="1952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2824" name="文本框 4"/>
              <p:cNvSpPr txBox="1">
                <a:spLocks noChangeArrowheads="1"/>
              </p:cNvSpPr>
              <p:nvPr/>
            </p:nvSpPr>
            <p:spPr bwMode="auto">
              <a:xfrm>
                <a:off x="2805437" y="5581928"/>
                <a:ext cx="84137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18m</a:t>
                </a:r>
              </a:p>
            </p:txBody>
          </p:sp>
        </p:grpSp>
      </p:grp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34886" y="2761069"/>
            <a:ext cx="5968401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绿草：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18÷2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）×（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12÷2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）÷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2×4=108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34886" y="3813665"/>
            <a:ext cx="5706591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黄花和红花面积相等：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12-108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）÷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2=54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65930" y="4978147"/>
            <a:ext cx="5243513" cy="10108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答：红花、黄花、绿草的种植面积分别是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54 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54 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108 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图片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48" y="1783862"/>
            <a:ext cx="10318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4" name="图片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09" y="1801326"/>
            <a:ext cx="10318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860131" y="1305936"/>
            <a:ext cx="2471738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称出面积</a:t>
            </a:r>
          </a:p>
        </p:txBody>
      </p:sp>
      <p:sp>
        <p:nvSpPr>
          <p:cNvPr id="10" name="文本框 99"/>
          <p:cNvSpPr txBox="1">
            <a:spLocks noChangeArrowheads="1"/>
          </p:cNvSpPr>
          <p:nvPr/>
        </p:nvSpPr>
        <p:spPr bwMode="auto">
          <a:xfrm>
            <a:off x="666751" y="1847363"/>
            <a:ext cx="10858499" cy="37970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理查德伯爵准备在伦敦郊区买一个庄园，庄园依山临水，是个挺好的地方，但是这个庄园的形状太不规则，无法用数学公式计算求解。怎样知道这块地形不规则庄园的面积呢？这个问题可难坏了理查德伯爵。</a:t>
            </a:r>
          </a:p>
          <a:p>
            <a:pPr>
              <a:lnSpc>
                <a:spcPct val="110000"/>
              </a:lnSpc>
            </a:pPr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这时，物理学家夏克恰好到庄园附近的别墅休假。伯爵向夏克教授请教。教授向伯爵要了一张庄园的地图，没费多大功夫就算出来了庄园的面积。其实，夏克教授用的是“称”面积的办法。</a:t>
            </a:r>
          </a:p>
          <a:p>
            <a:pPr>
              <a:lnSpc>
                <a:spcPct val="110000"/>
              </a:lnSpc>
            </a:pPr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夏克教授把地图图形剪下，贴在一个薄平木板上，再在木板上画一个边长为1厘米的小正方形，分别用钢丝锯把它们锯下来，放在天平上称。地图的面积是小正方形面积的多少倍，庄园的面积就是多少。如果称得地图图形木板质量为300克，1平方厘米木板质量为2克，那么，庄园地图图形的面积就是：300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2=150，单位为平方厘米。然后，再按照地图所示的比例把它扩大，就能得到庄园真正的面积数字了。</a:t>
            </a:r>
          </a:p>
          <a:p>
            <a:pPr>
              <a:lnSpc>
                <a:spcPct val="110000"/>
              </a:lnSpc>
            </a:pPr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类似地，用称面积的方法也可以从地图上测量一个县、一个地区的面积。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71" name="组合 12"/>
          <p:cNvGrpSpPr/>
          <p:nvPr/>
        </p:nvGrpSpPr>
        <p:grpSpPr bwMode="auto">
          <a:xfrm>
            <a:off x="797013" y="1290986"/>
            <a:ext cx="6746875" cy="2540000"/>
            <a:chOff x="833121" y="1494444"/>
            <a:chExt cx="7267786" cy="2052320"/>
          </a:xfrm>
        </p:grpSpPr>
        <p:sp>
          <p:nvSpPr>
            <p:cNvPr id="11" name="思想气泡: 云 10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53014"/>
                <a:gd name="adj2" fmla="val 65798"/>
              </a:avLst>
            </a:prstGeom>
            <a:solidFill>
              <a:srgbClr val="FFFEF2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73" name="矩形 2"/>
            <p:cNvSpPr>
              <a:spLocks noChangeArrowheads="1"/>
            </p:cNvSpPr>
            <p:nvPr/>
          </p:nvSpPr>
          <p:spPr bwMode="auto">
            <a:xfrm>
              <a:off x="1840026" y="2228216"/>
              <a:ext cx="6072445" cy="3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58" y="3427186"/>
            <a:ext cx="1969861" cy="2808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53337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C936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图片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021" y="1989385"/>
            <a:ext cx="1160462" cy="152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3413386" y="1258848"/>
            <a:ext cx="6094412" cy="1441450"/>
          </a:xfrm>
          <a:prstGeom prst="wedgeRoundRectCallout">
            <a:avLst>
              <a:gd name="adj1" fmla="val -57176"/>
              <a:gd name="adj2" fmla="val 24755"/>
              <a:gd name="adj3" fmla="val 16667"/>
            </a:avLst>
          </a:prstGeom>
          <a:noFill/>
          <a:ln w="28575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400" b="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我们已经会计算组合图形的面积了，那么生活中遇到不规则图形我们如何来估算它的面积呢？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99" y="3757454"/>
            <a:ext cx="1811564" cy="119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41" y="3560762"/>
            <a:ext cx="2003798" cy="18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60" y="3695481"/>
            <a:ext cx="1468366" cy="14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60400" y="1243242"/>
            <a:ext cx="8379367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图中每个小方格的面积是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cm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，请你估计这片叶子的面积。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8951111" y="1243242"/>
            <a:ext cx="2313454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P100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5]</a:t>
            </a:r>
          </a:p>
        </p:txBody>
      </p:sp>
      <p:pic>
        <p:nvPicPr>
          <p:cNvPr id="1515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59" y="2318165"/>
            <a:ext cx="2587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1305" r="858" b="10997"/>
          <a:stretch>
            <a:fillRect/>
          </a:stretch>
        </p:blipFill>
        <p:spPr bwMode="auto">
          <a:xfrm>
            <a:off x="4850083" y="2362614"/>
            <a:ext cx="24574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13" descr="未标题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5" r="75072"/>
          <a:stretch>
            <a:fillRect/>
          </a:stretch>
        </p:blipFill>
        <p:spPr bwMode="auto">
          <a:xfrm>
            <a:off x="4821508" y="5301076"/>
            <a:ext cx="6604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5"/>
          <p:cNvSpPr>
            <a:spLocks noChangeArrowheads="1"/>
          </p:cNvSpPr>
          <p:nvPr/>
        </p:nvSpPr>
        <p:spPr bwMode="auto">
          <a:xfrm>
            <a:off x="555618" y="1054100"/>
            <a:ext cx="1922462" cy="715962"/>
          </a:xfrm>
          <a:prstGeom prst="roundRect">
            <a:avLst>
              <a:gd name="adj" fmla="val 47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36000" anchor="ctr" anchorCtr="1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阅读与理解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5568148" y="1360473"/>
            <a:ext cx="4932739" cy="2113015"/>
            <a:chOff x="7088646" y="1357938"/>
            <a:chExt cx="6579279" cy="2114453"/>
          </a:xfrm>
        </p:grpSpPr>
        <p:sp>
          <p:nvSpPr>
            <p:cNvPr id="6" name="AutoShape 27"/>
            <p:cNvSpPr>
              <a:spLocks noChangeArrowheads="1"/>
            </p:cNvSpPr>
            <p:nvPr/>
          </p:nvSpPr>
          <p:spPr bwMode="auto">
            <a:xfrm>
              <a:off x="7088646" y="1357938"/>
              <a:ext cx="4194578" cy="1189846"/>
            </a:xfrm>
            <a:prstGeom prst="wedgeRoundRectCallout">
              <a:avLst>
                <a:gd name="adj1" fmla="val 62714"/>
                <a:gd name="adj2" fmla="val 27395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zh-CN" altLang="en-US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这片叶子的形状不规则，怎么计算面积呢？</a:t>
              </a:r>
              <a:endParaRPr lang="en-US" altLang="zh-CN" sz="2400" b="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52581" name="图片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43066" y="2082383"/>
              <a:ext cx="1224859" cy="139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20" y="1993939"/>
            <a:ext cx="2587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1305" r="858" b="10997"/>
          <a:stretch>
            <a:fillRect/>
          </a:stretch>
        </p:blipFill>
        <p:spPr bwMode="auto">
          <a:xfrm>
            <a:off x="1245844" y="2038388"/>
            <a:ext cx="24574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未标题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5" r="75072"/>
          <a:stretch>
            <a:fillRect/>
          </a:stretch>
        </p:blipFill>
        <p:spPr bwMode="auto">
          <a:xfrm>
            <a:off x="1217269" y="4976850"/>
            <a:ext cx="6604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148" y="4242192"/>
            <a:ext cx="858838" cy="11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6942139" y="3614739"/>
            <a:ext cx="2985632" cy="1339887"/>
          </a:xfrm>
          <a:prstGeom prst="wedgeRoundRectCallout">
            <a:avLst>
              <a:gd name="adj1" fmla="val -63653"/>
              <a:gd name="adj2" fmla="val 32170"/>
              <a:gd name="adj3" fmla="val 16667"/>
            </a:avLst>
          </a:prstGeom>
          <a:noFill/>
          <a:ln w="28575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400" b="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知道小方格的面积，求叶子的面积。</a:t>
            </a:r>
            <a:endParaRPr lang="en-US" altLang="zh-CN" sz="2400" b="0" kern="0" dirty="0">
              <a:solidFill>
                <a:srgbClr val="00B0F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5"/>
          <p:cNvSpPr>
            <a:spLocks noChangeArrowheads="1"/>
          </p:cNvSpPr>
          <p:nvPr/>
        </p:nvSpPr>
        <p:spPr bwMode="auto">
          <a:xfrm>
            <a:off x="464754" y="1052514"/>
            <a:ext cx="1922462" cy="715962"/>
          </a:xfrm>
          <a:prstGeom prst="roundRect">
            <a:avLst>
              <a:gd name="adj" fmla="val 47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36000" anchor="ctr" anchorCtr="1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分析与解答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298552" y="3851555"/>
            <a:ext cx="4528351" cy="1776445"/>
            <a:chOff x="177005" y="2069906"/>
            <a:chExt cx="6438565" cy="1777277"/>
          </a:xfrm>
        </p:grpSpPr>
        <p:sp>
          <p:nvSpPr>
            <p:cNvPr id="7" name="AutoShape 27"/>
            <p:cNvSpPr>
              <a:spLocks noChangeArrowheads="1"/>
            </p:cNvSpPr>
            <p:nvPr/>
          </p:nvSpPr>
          <p:spPr bwMode="auto">
            <a:xfrm>
              <a:off x="1979341" y="2069906"/>
              <a:ext cx="4636229" cy="1518361"/>
            </a:xfrm>
            <a:prstGeom prst="wedgeRoundRectCallout">
              <a:avLst>
                <a:gd name="adj1" fmla="val -61216"/>
                <a:gd name="adj2" fmla="val 27747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zh-CN" altLang="en-US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方格纸上满格的一共有</a:t>
              </a:r>
              <a:r>
                <a:rPr lang="en-US" altLang="zh-CN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18</a:t>
              </a:r>
              <a:r>
                <a:rPr lang="zh-CN" altLang="en-US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格，不是满格的也有</a:t>
              </a:r>
              <a:r>
                <a:rPr lang="en-US" altLang="zh-CN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18</a:t>
              </a:r>
              <a:r>
                <a:rPr lang="zh-CN" altLang="en-US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格。</a:t>
              </a:r>
              <a:endParaRPr lang="en-US" altLang="zh-CN" sz="2400" b="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53605" name="图片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005" y="2643227"/>
              <a:ext cx="1304657" cy="120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 bwMode="auto">
          <a:xfrm>
            <a:off x="5637125" y="1409992"/>
            <a:ext cx="4189778" cy="1963389"/>
            <a:chOff x="7982580" y="2031415"/>
            <a:chExt cx="5585399" cy="1965460"/>
          </a:xfrm>
        </p:grpSpPr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7982580" y="2031415"/>
              <a:ext cx="3607684" cy="1459213"/>
            </a:xfrm>
            <a:prstGeom prst="wedgeRoundRectCallout">
              <a:avLst>
                <a:gd name="adj1" fmla="val 64821"/>
                <a:gd name="adj2" fmla="val 27196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zh-CN" altLang="en-US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这片叶子的面积在</a:t>
              </a:r>
              <a:r>
                <a:rPr lang="en-US" altLang="zh-CN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18cm</a:t>
              </a:r>
              <a:r>
                <a:rPr lang="en-US" altLang="zh-CN" sz="2400" b="0" kern="0" baseline="3000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~36cm</a:t>
              </a:r>
              <a:r>
                <a:rPr lang="en-US" altLang="zh-CN" sz="2400" b="0" kern="0" baseline="3000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之间。</a:t>
              </a:r>
              <a:endParaRPr lang="en-US" altLang="zh-CN" sz="2400" b="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53608" name="图片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46218" y="2722725"/>
              <a:ext cx="1121761" cy="127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0" y="2111654"/>
            <a:ext cx="2587625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1305" r="858" b="10997"/>
          <a:stretch>
            <a:fillRect/>
          </a:stretch>
        </p:blipFill>
        <p:spPr bwMode="auto">
          <a:xfrm>
            <a:off x="1163254" y="2156104"/>
            <a:ext cx="24574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1" name="Picture 13" descr="未标题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5" r="75072"/>
          <a:stretch>
            <a:fillRect/>
          </a:stretch>
        </p:blipFill>
        <p:spPr bwMode="auto">
          <a:xfrm>
            <a:off x="1134679" y="5094568"/>
            <a:ext cx="6604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未标题-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CA95F"/>
              </a:clrFrom>
              <a:clrTo>
                <a:srgbClr val="0CA9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41" y="2111654"/>
            <a:ext cx="25971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5182735" y="2316564"/>
            <a:ext cx="5207977" cy="2422849"/>
            <a:chOff x="7675297" y="1873458"/>
            <a:chExt cx="6943865" cy="2422481"/>
          </a:xfrm>
        </p:grpSpPr>
        <p:sp>
          <p:nvSpPr>
            <p:cNvPr id="3" name="AutoShape 27"/>
            <p:cNvSpPr>
              <a:spLocks noChangeArrowheads="1"/>
            </p:cNvSpPr>
            <p:nvPr/>
          </p:nvSpPr>
          <p:spPr bwMode="auto">
            <a:xfrm>
              <a:off x="7675297" y="1873458"/>
              <a:ext cx="5441867" cy="1450754"/>
            </a:xfrm>
            <a:prstGeom prst="wedgeRoundRectCallout">
              <a:avLst>
                <a:gd name="adj1" fmla="val 57622"/>
                <a:gd name="adj2" fmla="val 24750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zh-CN" altLang="en-US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如果把不满一格的都按半格计算，这片叶子的面积大约是 </a:t>
              </a:r>
              <a:r>
                <a:rPr lang="en-US" altLang="zh-CN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27 cm</a:t>
              </a:r>
              <a:r>
                <a:rPr lang="en-US" altLang="zh-CN" sz="2400" b="0" kern="0" baseline="3000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en-US" altLang="zh-CN" sz="2400" b="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54628" name="图片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79704" y="3273662"/>
              <a:ext cx="1039458" cy="102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圆角矩形 35"/>
          <p:cNvSpPr>
            <a:spLocks noChangeArrowheads="1"/>
          </p:cNvSpPr>
          <p:nvPr/>
        </p:nvSpPr>
        <p:spPr bwMode="auto">
          <a:xfrm>
            <a:off x="584515" y="1054100"/>
            <a:ext cx="1922462" cy="715962"/>
          </a:xfrm>
          <a:prstGeom prst="roundRect">
            <a:avLst>
              <a:gd name="adj" fmla="val 47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36000" anchor="ctr" anchorCtr="1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分析与解答</a:t>
            </a:r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17" y="2071461"/>
            <a:ext cx="2587625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1305" r="858" b="10997"/>
          <a:stretch>
            <a:fillRect/>
          </a:stretch>
        </p:blipFill>
        <p:spPr bwMode="auto">
          <a:xfrm>
            <a:off x="1070341" y="2115911"/>
            <a:ext cx="24574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2" name="Picture 13" descr="未标题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5" r="75072"/>
          <a:stretch>
            <a:fillRect/>
          </a:stretch>
        </p:blipFill>
        <p:spPr bwMode="auto">
          <a:xfrm>
            <a:off x="1041766" y="5054375"/>
            <a:ext cx="6604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3" name="Picture 13" descr="未标题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CA95F"/>
              </a:clrFrom>
              <a:clrTo>
                <a:srgbClr val="0CA9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28" y="2071461"/>
            <a:ext cx="25971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5"/>
          <p:cNvSpPr>
            <a:spLocks noChangeArrowheads="1"/>
          </p:cNvSpPr>
          <p:nvPr/>
        </p:nvSpPr>
        <p:spPr bwMode="auto">
          <a:xfrm>
            <a:off x="620713" y="1054100"/>
            <a:ext cx="1922462" cy="715962"/>
          </a:xfrm>
          <a:prstGeom prst="roundRect">
            <a:avLst>
              <a:gd name="adj" fmla="val 47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36000" anchor="ctr" anchorCtr="1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分析与解答</a:t>
            </a:r>
          </a:p>
        </p:txBody>
      </p:sp>
      <p:pic>
        <p:nvPicPr>
          <p:cNvPr id="1556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18" y="1993939"/>
            <a:ext cx="2587625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1305" r="858" b="10997"/>
          <a:stretch>
            <a:fillRect/>
          </a:stretch>
        </p:blipFill>
        <p:spPr bwMode="auto">
          <a:xfrm>
            <a:off x="1070342" y="2038389"/>
            <a:ext cx="24574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13" descr="未标题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5" r="75072"/>
          <a:stretch>
            <a:fillRect/>
          </a:stretch>
        </p:blipFill>
        <p:spPr bwMode="auto">
          <a:xfrm>
            <a:off x="1041767" y="4976853"/>
            <a:ext cx="6604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4" name="Picture 13" descr="未标题-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CA95F"/>
              </a:clrFrom>
              <a:clrTo>
                <a:srgbClr val="0CA9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29" y="1993939"/>
            <a:ext cx="25971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 bwMode="auto">
          <a:xfrm>
            <a:off x="5176086" y="1054101"/>
            <a:ext cx="4466473" cy="1737557"/>
            <a:chOff x="839989" y="4069255"/>
            <a:chExt cx="5955502" cy="1737972"/>
          </a:xfrm>
        </p:grpSpPr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3055213" y="4069255"/>
              <a:ext cx="3740278" cy="886037"/>
            </a:xfrm>
            <a:prstGeom prst="wedgeRoundRectCallout">
              <a:avLst>
                <a:gd name="adj1" fmla="val -66195"/>
                <a:gd name="adj2" fmla="val 20592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谁还有不同的方法？</a:t>
              </a:r>
            </a:p>
          </p:txBody>
        </p:sp>
        <p:pic>
          <p:nvPicPr>
            <p:cNvPr id="155657" name="图片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989" y="4300330"/>
              <a:ext cx="1328030" cy="150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21337" y="2801897"/>
            <a:ext cx="523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将叶子的图形近似转化成平行四边形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1375142" y="2416214"/>
            <a:ext cx="1884362" cy="2127250"/>
          </a:xfrm>
          <a:custGeom>
            <a:avLst/>
            <a:gdLst>
              <a:gd name="connsiteX0" fmla="*/ 0 w 2511552"/>
              <a:gd name="connsiteY0" fmla="*/ 2127504 h 2127504"/>
              <a:gd name="connsiteX1" fmla="*/ 1792224 w 2511552"/>
              <a:gd name="connsiteY1" fmla="*/ 2127504 h 2127504"/>
              <a:gd name="connsiteX2" fmla="*/ 2511552 w 2511552"/>
              <a:gd name="connsiteY2" fmla="*/ 0 h 2127504"/>
              <a:gd name="connsiteX3" fmla="*/ 713232 w 2511552"/>
              <a:gd name="connsiteY3" fmla="*/ 0 h 2127504"/>
              <a:gd name="connsiteX4" fmla="*/ 0 w 2511552"/>
              <a:gd name="connsiteY4" fmla="*/ 2127504 h 212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552" h="2127504">
                <a:moveTo>
                  <a:pt x="0" y="2127504"/>
                </a:moveTo>
                <a:lnTo>
                  <a:pt x="1792224" y="2127504"/>
                </a:lnTo>
                <a:lnTo>
                  <a:pt x="2511552" y="0"/>
                </a:lnTo>
                <a:lnTo>
                  <a:pt x="713232" y="0"/>
                </a:lnTo>
                <a:lnTo>
                  <a:pt x="0" y="2127504"/>
                </a:lnTo>
                <a:close/>
              </a:path>
            </a:pathLst>
          </a:custGeom>
          <a:solidFill>
            <a:srgbClr val="FF47FF">
              <a:alpha val="50196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629234" y="3311435"/>
            <a:ext cx="2820864" cy="16941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lang="en-US" altLang="zh-CN" sz="2400" b="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 5×6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 30</a:t>
            </a:r>
            <a:r>
              <a:rPr lang="zh-CN" altLang="en-US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b="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）</a:t>
            </a:r>
            <a:endParaRPr lang="en-US" altLang="zh-CN" sz="2400" b="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74080" y="5139571"/>
            <a:ext cx="5465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因此，叶子的面积大约是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 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5"/>
          <p:cNvSpPr>
            <a:spLocks noChangeArrowheads="1"/>
          </p:cNvSpPr>
          <p:nvPr/>
        </p:nvSpPr>
        <p:spPr bwMode="auto">
          <a:xfrm>
            <a:off x="474803" y="1054100"/>
            <a:ext cx="1922462" cy="715962"/>
          </a:xfrm>
          <a:prstGeom prst="roundRect">
            <a:avLst>
              <a:gd name="adj" fmla="val 47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36000" anchor="ctr" anchorCtr="1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分析与解答</a:t>
            </a:r>
          </a:p>
        </p:txBody>
      </p:sp>
      <p:pic>
        <p:nvPicPr>
          <p:cNvPr id="156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18" y="1993939"/>
            <a:ext cx="2587625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1305" r="858" b="10997"/>
          <a:stretch>
            <a:fillRect/>
          </a:stretch>
        </p:blipFill>
        <p:spPr bwMode="auto">
          <a:xfrm>
            <a:off x="1070342" y="2038389"/>
            <a:ext cx="24574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13" descr="未标题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5" r="75072"/>
          <a:stretch>
            <a:fillRect/>
          </a:stretch>
        </p:blipFill>
        <p:spPr bwMode="auto">
          <a:xfrm>
            <a:off x="1041767" y="4976853"/>
            <a:ext cx="6604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13" descr="未标题-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CA95F"/>
              </a:clrFrom>
              <a:clrTo>
                <a:srgbClr val="0CA9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29" y="1993939"/>
            <a:ext cx="25971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6679" name="组合 10"/>
          <p:cNvGrpSpPr/>
          <p:nvPr/>
        </p:nvGrpSpPr>
        <p:grpSpPr bwMode="auto">
          <a:xfrm>
            <a:off x="4914829" y="1272878"/>
            <a:ext cx="4424434" cy="1700362"/>
            <a:chOff x="-151482" y="4336552"/>
            <a:chExt cx="5899447" cy="1700768"/>
          </a:xfrm>
        </p:grpSpPr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2007688" y="4336552"/>
              <a:ext cx="3740277" cy="886037"/>
            </a:xfrm>
            <a:prstGeom prst="wedgeRoundRectCallout">
              <a:avLst>
                <a:gd name="adj1" fmla="val -66195"/>
                <a:gd name="adj2" fmla="val 28533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谁还有不同的方法？</a:t>
              </a:r>
            </a:p>
          </p:txBody>
        </p:sp>
        <p:pic>
          <p:nvPicPr>
            <p:cNvPr id="156681" name="图片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51482" y="4530423"/>
              <a:ext cx="1328029" cy="150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57850" y="2945736"/>
            <a:ext cx="4921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将叶子的图形近似转化成长方形形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22792" y="2409865"/>
            <a:ext cx="1363662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47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637337" y="3409604"/>
            <a:ext cx="2406179" cy="16941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lang="en-US" altLang="zh-CN" sz="2400" b="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 5×6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 30</a:t>
            </a:r>
            <a:r>
              <a:rPr lang="zh-CN" altLang="en-US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b="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）</a:t>
            </a:r>
            <a:endParaRPr lang="en-US" altLang="zh-CN" sz="2400" b="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57850" y="5302290"/>
            <a:ext cx="4921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因此，叶子的面积大约是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 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631516"/>
            <a:ext cx="10945446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通过刚才的学习，今后我们再遇到不规则的图形，我们可以怎样估计它的面积呢？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732089" y="2744463"/>
            <a:ext cx="3362325" cy="2449512"/>
            <a:chOff x="1759256" y="2947387"/>
            <a:chExt cx="4483223" cy="2450237"/>
          </a:xfrm>
        </p:grpSpPr>
        <p:sp>
          <p:nvSpPr>
            <p:cNvPr id="7" name="矩形: 单圆角 6"/>
            <p:cNvSpPr/>
            <p:nvPr/>
          </p:nvSpPr>
          <p:spPr>
            <a:xfrm>
              <a:off x="1759256" y="2947387"/>
              <a:ext cx="4483223" cy="2450237"/>
            </a:xfrm>
            <a:prstGeom prst="round1Rect">
              <a:avLst/>
            </a:prstGeom>
            <a:solidFill>
              <a:srgbClr val="E0F9B5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87348" y="3279272"/>
              <a:ext cx="4083163" cy="15331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先通过数方格确定图形面积的范围，再估算图形的面积。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6259513" y="2744463"/>
            <a:ext cx="3363912" cy="2449512"/>
            <a:chOff x="6463661" y="2947387"/>
            <a:chExt cx="4483223" cy="2450237"/>
          </a:xfrm>
        </p:grpSpPr>
        <p:sp>
          <p:nvSpPr>
            <p:cNvPr id="15" name="矩形: 单圆角 14"/>
            <p:cNvSpPr/>
            <p:nvPr/>
          </p:nvSpPr>
          <p:spPr>
            <a:xfrm>
              <a:off x="6463661" y="2947387"/>
              <a:ext cx="4483223" cy="2450237"/>
            </a:xfrm>
            <a:prstGeom prst="round1Rect">
              <a:avLst/>
            </a:prstGeom>
            <a:solidFill>
              <a:srgbClr val="FEFDCA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013750" y="3261805"/>
              <a:ext cx="3649627" cy="15331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不规则的图形可以转化为学过的图形进行估算。</a:t>
              </a:r>
            </a:p>
          </p:txBody>
        </p:sp>
      </p:grpSp>
      <p:sp>
        <p:nvSpPr>
          <p:cNvPr id="18" name="圆角矩形 35"/>
          <p:cNvSpPr>
            <a:spLocks noChangeArrowheads="1"/>
          </p:cNvSpPr>
          <p:nvPr/>
        </p:nvSpPr>
        <p:spPr bwMode="auto">
          <a:xfrm>
            <a:off x="477018" y="1054100"/>
            <a:ext cx="1924050" cy="715963"/>
          </a:xfrm>
          <a:prstGeom prst="roundRect">
            <a:avLst>
              <a:gd name="adj" fmla="val 47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36000" anchor="ctr" anchorCtr="1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回顾与反思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80253524"/>
  <p:tag name="KSO_WM_UNIT_PLACING_PICTURE_USER_VIEWPORT" val="{&quot;height&quot;:4351,&quot;width&quot;:467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ux0tmUlv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qnMLbVsHcC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宽屏</PresentationFormat>
  <Paragraphs>87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33</cp:revision>
  <dcterms:created xsi:type="dcterms:W3CDTF">2020-06-25T13:11:00Z</dcterms:created>
  <dcterms:modified xsi:type="dcterms:W3CDTF">2023-01-16T15:05:15Z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FDE223604635492881927912FCCFEADA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