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CD46-8B4F-41D7-B13F-781190CF212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2A47D-ED6A-43E6-AE8E-274C5EEA1C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A47D-ED6A-43E6-AE8E-274C5EEA1C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343400"/>
            <a:ext cx="7772400" cy="10096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562600"/>
            <a:ext cx="6400800" cy="762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0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3988"/>
            <a:ext cx="2057400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9800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229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•"/>
        <a:defRPr sz="16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PPT&#35838;&#20214;&#20061;&#24180;&#32423;20160408\&#33521;&#35821;2\&#12298;&#25945;&#24072;&#29992;&#20070;&#12299;&#35838;&#26102;&#35838;&#20214;\Unit%204\&#20864;&#25945;&#33521;&#35821;&#20061;&#24180;&#32423;&#19978;&#31532;&#22235;&#21333;&#20803;&#31532;&#20108;&#35838;&#26102;\Lesson20.mp3" TargetMode="External"/><Relationship Id="rId1" Type="http://schemas.microsoft.com/office/2007/relationships/media" Target="file:///D:\PPT&#35838;&#20214;&#20061;&#24180;&#32423;20160408\&#33521;&#35821;2\&#12298;&#25945;&#24072;&#29992;&#20070;&#12299;&#35838;&#26102;&#35838;&#20214;\Unit%204\&#20864;&#25945;&#33521;&#35821;&#20061;&#24180;&#32423;&#19978;&#31532;&#22235;&#21333;&#20803;&#31532;&#20108;&#35838;&#26102;\Lesson20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" y="1124744"/>
            <a:ext cx="9144000" cy="1179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Unit 4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Stories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and Poems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2548712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Say </a:t>
            </a:r>
            <a:r>
              <a:rPr lang="en-US" altLang="zh-CN" sz="72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It in Five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9552" y="214313"/>
            <a:ext cx="5256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九年级英语上    新课标 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冀教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445224"/>
            <a:ext cx="9143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99"/>
          <p:cNvSpPr txBox="1">
            <a:spLocks noChangeArrowheads="1"/>
          </p:cNvSpPr>
          <p:nvPr/>
        </p:nvSpPr>
        <p:spPr bwMode="auto">
          <a:xfrm>
            <a:off x="899592" y="980728"/>
            <a:ext cx="70834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Aharoni" pitchFamily="2" charset="-79"/>
              </a:rPr>
              <a:t>Main</a:t>
            </a:r>
            <a:r>
              <a:rPr lang="en-US" altLang="zh-CN" sz="3200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Aharoni" pitchFamily="2" charset="-79"/>
              </a:rPr>
              <a:t>sentences</a:t>
            </a:r>
            <a:r>
              <a:rPr lang="en-US" altLang="zh-CN" sz="3200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: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·This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kind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of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poem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always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talks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about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single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topic.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·Here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is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how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you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can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write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your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own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five-line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poem.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·In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one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Aharoni" pitchFamily="2" charset="-79"/>
              </a:rPr>
              <a:t>word</a:t>
            </a:r>
            <a:r>
              <a:rPr lang="en-US" altLang="zh-CN" sz="3200" dirty="0" err="1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en-US" altLang="zh-CN" sz="3200" dirty="0" err="1">
                <a:solidFill>
                  <a:srgbClr val="000000"/>
                </a:solidFill>
                <a:latin typeface="Aharoni" pitchFamily="2" charset="-79"/>
              </a:rPr>
              <a:t>state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topic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of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your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poem.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·Describe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your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topic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in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two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words.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·Express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thought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or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feeling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about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your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topic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in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four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words.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99"/>
          <p:cNvSpPr txBox="1">
            <a:spLocks noChangeArrowheads="1"/>
          </p:cNvSpPr>
          <p:nvPr/>
        </p:nvSpPr>
        <p:spPr bwMode="auto">
          <a:xfrm>
            <a:off x="971600" y="1196752"/>
            <a:ext cx="7056784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</a:rPr>
              <a:t>☆教材解读☆</a:t>
            </a:r>
          </a:p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1.This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style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was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created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in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the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nineteenth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century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by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an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American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poet. 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</a:rPr>
              <a:t>in the nineteenth century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意为“在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19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世纪”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相当于</a:t>
            </a:r>
            <a:r>
              <a:rPr lang="en-US" altLang="zh-CN" sz="2400" b="1" dirty="0">
                <a:solidFill>
                  <a:srgbClr val="FF0000"/>
                </a:solidFill>
                <a:latin typeface="Aharoni" pitchFamily="2" charset="-79"/>
              </a:rPr>
              <a:t>in</a:t>
            </a:r>
            <a:r>
              <a:rPr lang="en-US" altLang="zh-CN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haroni" pitchFamily="2" charset="-79"/>
              </a:rPr>
              <a:t>the</a:t>
            </a:r>
            <a:r>
              <a:rPr lang="en-US" altLang="zh-CN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haroni" pitchFamily="2" charset="-79"/>
              </a:rPr>
              <a:t>1800s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表示“在某世纪”时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用“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in+the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+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序数词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+century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”,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表示“在某世纪某年代”时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用“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in+the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+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数字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+-s/-’s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注意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</a:rPr>
              <a:t>　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用数字表示“某世纪”时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不要丢掉定冠词</a:t>
            </a:r>
            <a:r>
              <a:rPr lang="en-US" altLang="zh-CN" sz="2400" b="1" dirty="0">
                <a:solidFill>
                  <a:srgbClr val="FF0000"/>
                </a:solidFill>
                <a:latin typeface="Aharoni" pitchFamily="2" charset="-79"/>
              </a:rPr>
              <a:t>the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。</a:t>
            </a:r>
            <a:endParaRPr lang="zh-CN" altLang="en-US" sz="2400" b="1" dirty="0">
              <a:latin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99"/>
          <p:cNvSpPr txBox="1">
            <a:spLocks noChangeArrowheads="1"/>
          </p:cNvSpPr>
          <p:nvPr/>
        </p:nvSpPr>
        <p:spPr bwMode="auto">
          <a:xfrm>
            <a:off x="755576" y="1052736"/>
            <a:ext cx="706755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2.This kind of poem always talks about a single topic.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◆如果主语是由“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限定词+kind/type/sort of+名词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”构成,随后的动词形式按以下规则: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(1)在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a kind/sort/type of,this kind/sort/type of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之后通常跟可数名词单数或不可数名词,动词用单数形式。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注意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】　在这种结构中,通常不用复数名词。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(2)在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these kinds of,many/several kinds of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之后,通常用复数名词或不可数名词,动词都用复数形式。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◆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single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为形容词,意为“单一的,单独的”。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拓展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】　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a/one single+单数名词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=only one+单数名词。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99"/>
          <p:cNvSpPr txBox="1">
            <a:spLocks noChangeArrowheads="1"/>
          </p:cNvSpPr>
          <p:nvPr/>
        </p:nvSpPr>
        <p:spPr bwMode="auto">
          <a:xfrm>
            <a:off x="611560" y="980728"/>
            <a:ext cx="75707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3.Each line has a set number of words. 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a number of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意为“一些”,与some或several同义,后面往往接可数名词复数。a number of短语作主语时,谓语动词往往用复数形式。句中的set是过去分词起形容词作用,意为“固定的,规定的”,修饰后面的名词number。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拓展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】　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the number of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意为“……的数目”,后接名词复数。以the number of短语作主语时,谓语动词使用单数形式。</a:t>
            </a:r>
          </a:p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4.Let’s look at another two poems as examples. 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another two poems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意为“另外两首诗”,与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two more poems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同义,“another+数词+名词复数”相当于“数词+more+名词复数”,表示“再几个……”。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 txBox="1">
            <a:spLocks noChangeArrowheads="1"/>
          </p:cNvSpPr>
          <p:nvPr/>
        </p:nvSpPr>
        <p:spPr bwMode="auto">
          <a:xfrm>
            <a:off x="539552" y="980728"/>
            <a:ext cx="792088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5.Smiling </a:t>
            </a:r>
            <a:r>
              <a:rPr lang="en-US" altLang="zh-CN" sz="2400" b="1" u="sng" dirty="0" err="1">
                <a:solidFill>
                  <a:srgbClr val="902086"/>
                </a:solidFill>
                <a:latin typeface="Aharoni" pitchFamily="2" charset="-79"/>
              </a:rPr>
              <a:t>quickly,laughing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 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smiling quickly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意为“赶快微笑”,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quickly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为副词,在句中常修饰动词,放在动词之后。</a:t>
            </a:r>
          </a:p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6.Here is how you can write your own five-line poem.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◆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own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意为“自己的,属于自己的”,用在形容词性物主代词后面加强语气。常用结构为“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one’s own+名词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”,意为“某人自己的……”。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◆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a five-line poem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意为“一首五行诗”。由“数词+名词”构成的复合形容词,中间用“-”连接,名词不用复数形式。</a:t>
            </a:r>
          </a:p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7.In one </a:t>
            </a:r>
            <a:r>
              <a:rPr lang="en-US" altLang="zh-CN" sz="2400" b="1" u="sng" dirty="0" err="1">
                <a:solidFill>
                  <a:srgbClr val="902086"/>
                </a:solidFill>
                <a:latin typeface="Aharoni" pitchFamily="2" charset="-79"/>
              </a:rPr>
              <a:t>word,state</a:t>
            </a:r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 the topic of your poem. 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state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为动词,意为“陈述,说明”。常指书面或演讲中的正式表达,其名词形式为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statement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,意为“陈述”。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9"/>
          <p:cNvSpPr txBox="1">
            <a:spLocks noChangeArrowheads="1"/>
          </p:cNvSpPr>
          <p:nvPr/>
        </p:nvSpPr>
        <p:spPr bwMode="auto">
          <a:xfrm>
            <a:off x="521668" y="995085"/>
            <a:ext cx="813690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8.Describe your topic in two words. 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  ◆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topic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在本句中表示“主题”。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◆英语中用不同介词表达“用”: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in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表示“用语言等”;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with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表示“用工具、手段、材料等”;by表示“用手段、方式等”。</a:t>
            </a:r>
          </a:p>
          <a:p>
            <a:r>
              <a:rPr lang="en-US" altLang="zh-CN" sz="2400" b="1" u="sng" dirty="0">
                <a:solidFill>
                  <a:srgbClr val="902086"/>
                </a:solidFill>
                <a:latin typeface="Aharoni" pitchFamily="2" charset="-79"/>
              </a:rPr>
              <a:t>9.Express a thought or a feeling about your topic in four words. </a:t>
            </a:r>
            <a:endParaRPr lang="zh-CN" altLang="en-US" sz="2400" b="1" dirty="0">
              <a:solidFill>
                <a:srgbClr val="000000"/>
              </a:solidFill>
              <a:latin typeface="Aharoni" pitchFamily="2" charset="-79"/>
              <a:ea typeface="方正书宋_GBK" pitchFamily="65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◆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express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在本句中为及物动词,意为“表达”,后面可直接跟宾语。常用于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express sth. to sb.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结构,意为“向某人表达某事”,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express oneself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意为“表达某人自己的思想”。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拓展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】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express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的名词形式为expression。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◆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thought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在句中为名词,意为“想法,思想”。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拓展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】　</a:t>
            </a:r>
            <a:r>
              <a:rPr lang="zh-CN" altLang="en-US" sz="2400" b="1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</a:rPr>
              <a:t>thought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也是动词think的过去式和过去分词,意为“想,认为”。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21507"/>
          <p:cNvSpPr txBox="1">
            <a:spLocks noChangeArrowheads="1"/>
          </p:cNvSpPr>
          <p:nvPr/>
        </p:nvSpPr>
        <p:spPr bwMode="auto">
          <a:xfrm>
            <a:off x="684213" y="404813"/>
            <a:ext cx="838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902086"/>
                </a:solidFill>
                <a:latin typeface="Aharoni" pitchFamily="2" charset="-79"/>
              </a:rPr>
              <a:t>Choose something around you or in a picture. Collect some words to describe it.</a:t>
            </a:r>
          </a:p>
        </p:txBody>
      </p:sp>
      <p:sp>
        <p:nvSpPr>
          <p:cNvPr id="17410" name="文本框 21508"/>
          <p:cNvSpPr txBox="1">
            <a:spLocks noChangeArrowheads="1"/>
          </p:cNvSpPr>
          <p:nvPr/>
        </p:nvSpPr>
        <p:spPr bwMode="auto">
          <a:xfrm>
            <a:off x="808038" y="1484313"/>
            <a:ext cx="1335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nouns</a:t>
            </a:r>
          </a:p>
        </p:txBody>
      </p:sp>
      <p:sp>
        <p:nvSpPr>
          <p:cNvPr id="17411" name="直接连接符 21509"/>
          <p:cNvSpPr>
            <a:spLocks noChangeShapeType="1"/>
          </p:cNvSpPr>
          <p:nvPr/>
        </p:nvSpPr>
        <p:spPr bwMode="auto">
          <a:xfrm>
            <a:off x="1403350" y="2060575"/>
            <a:ext cx="0" cy="358775"/>
          </a:xfrm>
          <a:prstGeom prst="line">
            <a:avLst/>
          </a:prstGeom>
          <a:noFill/>
          <a:ln w="34925">
            <a:solidFill>
              <a:srgbClr val="99CC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461" name="圆角矩形 21510"/>
          <p:cNvSpPr>
            <a:spLocks noChangeArrowheads="1"/>
          </p:cNvSpPr>
          <p:nvPr/>
        </p:nvSpPr>
        <p:spPr bwMode="auto">
          <a:xfrm>
            <a:off x="468313" y="2420938"/>
            <a:ext cx="2016125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flower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bird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tree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3" name="文本框 21511"/>
          <p:cNvSpPr txBox="1">
            <a:spLocks noChangeArrowheads="1"/>
          </p:cNvSpPr>
          <p:nvPr/>
        </p:nvSpPr>
        <p:spPr bwMode="auto">
          <a:xfrm>
            <a:off x="3492500" y="1484313"/>
            <a:ext cx="1250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verbs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直接连接符 21512"/>
          <p:cNvSpPr>
            <a:spLocks noChangeShapeType="1"/>
          </p:cNvSpPr>
          <p:nvPr/>
        </p:nvSpPr>
        <p:spPr bwMode="auto">
          <a:xfrm>
            <a:off x="4140200" y="1989138"/>
            <a:ext cx="0" cy="4318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464" name="圆角矩形 21513"/>
          <p:cNvSpPr>
            <a:spLocks noChangeArrowheads="1"/>
          </p:cNvSpPr>
          <p:nvPr/>
        </p:nvSpPr>
        <p:spPr bwMode="auto">
          <a:xfrm>
            <a:off x="3203575" y="2420938"/>
            <a:ext cx="2016125" cy="1225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look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fly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is</a:t>
            </a:r>
          </a:p>
        </p:txBody>
      </p:sp>
      <p:sp>
        <p:nvSpPr>
          <p:cNvPr id="17416" name="文本框 21514"/>
          <p:cNvSpPr txBox="1">
            <a:spLocks noChangeArrowheads="1"/>
          </p:cNvSpPr>
          <p:nvPr/>
        </p:nvSpPr>
        <p:spPr bwMode="auto">
          <a:xfrm>
            <a:off x="468313" y="4148138"/>
            <a:ext cx="2098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adjectives</a:t>
            </a:r>
          </a:p>
        </p:txBody>
      </p:sp>
      <p:sp>
        <p:nvSpPr>
          <p:cNvPr id="17417" name="直接连接符 21515"/>
          <p:cNvSpPr>
            <a:spLocks noChangeShapeType="1"/>
          </p:cNvSpPr>
          <p:nvPr/>
        </p:nvSpPr>
        <p:spPr bwMode="auto">
          <a:xfrm>
            <a:off x="1403350" y="4652963"/>
            <a:ext cx="0" cy="360362"/>
          </a:xfrm>
          <a:prstGeom prst="line">
            <a:avLst/>
          </a:prstGeom>
          <a:noFill/>
          <a:ln w="34925">
            <a:solidFill>
              <a:srgbClr val="CC99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467" name="圆角矩形 21516"/>
          <p:cNvSpPr>
            <a:spLocks noChangeArrowheads="1"/>
          </p:cNvSpPr>
          <p:nvPr/>
        </p:nvSpPr>
        <p:spPr bwMode="auto">
          <a:xfrm>
            <a:off x="179388" y="5084763"/>
            <a:ext cx="2520950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little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high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 beautiful</a:t>
            </a:r>
          </a:p>
        </p:txBody>
      </p:sp>
      <p:sp>
        <p:nvSpPr>
          <p:cNvPr id="17419" name="文本框 21517"/>
          <p:cNvSpPr txBox="1">
            <a:spLocks noChangeArrowheads="1"/>
          </p:cNvSpPr>
          <p:nvPr/>
        </p:nvSpPr>
        <p:spPr bwMode="auto">
          <a:xfrm>
            <a:off x="3419475" y="4005263"/>
            <a:ext cx="1755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adverbs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0" name="直接连接符 21518"/>
          <p:cNvSpPr>
            <a:spLocks noChangeShapeType="1"/>
          </p:cNvSpPr>
          <p:nvPr/>
        </p:nvSpPr>
        <p:spPr bwMode="auto">
          <a:xfrm>
            <a:off x="4211638" y="4508500"/>
            <a:ext cx="0" cy="433388"/>
          </a:xfrm>
          <a:prstGeom prst="line">
            <a:avLst/>
          </a:prstGeom>
          <a:noFill/>
          <a:ln w="34925">
            <a:solidFill>
              <a:srgbClr val="FF99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470" name="圆角矩形 21519"/>
          <p:cNvSpPr>
            <a:spLocks noChangeArrowheads="1"/>
          </p:cNvSpPr>
          <p:nvPr/>
        </p:nvSpPr>
        <p:spPr bwMode="auto">
          <a:xfrm>
            <a:off x="3059113" y="4940300"/>
            <a:ext cx="2376487" cy="1511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very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so too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haroni" pitchFamily="2" charset="-79"/>
              </a:rPr>
              <a:t>quickly</a:t>
            </a:r>
          </a:p>
        </p:txBody>
      </p:sp>
      <p:pic>
        <p:nvPicPr>
          <p:cNvPr id="17422" name="图片 21520" descr="QQ图片201408131049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989138"/>
            <a:ext cx="34559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22530"/>
          <p:cNvSpPr txBox="1">
            <a:spLocks noChangeArrowheads="1"/>
          </p:cNvSpPr>
          <p:nvPr/>
        </p:nvSpPr>
        <p:spPr bwMode="auto">
          <a:xfrm>
            <a:off x="611187" y="836712"/>
            <a:ext cx="8353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902086"/>
                </a:solidFill>
                <a:latin typeface="Aharoni" pitchFamily="2" charset="-79"/>
              </a:rPr>
              <a:t>Work in pairs. Choose words from your word collection above in Activity 2, and write a five-line poem. Share your poem with your classmates.</a:t>
            </a:r>
          </a:p>
        </p:txBody>
      </p:sp>
      <p:sp>
        <p:nvSpPr>
          <p:cNvPr id="18434" name="文本框 22531"/>
          <p:cNvSpPr txBox="1">
            <a:spLocks noChangeArrowheads="1"/>
          </p:cNvSpPr>
          <p:nvPr/>
        </p:nvSpPr>
        <p:spPr bwMode="auto">
          <a:xfrm>
            <a:off x="1187450" y="2708275"/>
            <a:ext cx="65532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______</a:t>
            </a:r>
          </a:p>
          <a:p>
            <a:pPr algn="ct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______ ______</a:t>
            </a:r>
          </a:p>
          <a:p>
            <a:pPr algn="ct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______ ______ ______</a:t>
            </a:r>
          </a:p>
          <a:p>
            <a:pPr algn="ct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______ ______ ______ ______ </a:t>
            </a:r>
          </a:p>
          <a:p>
            <a:pPr algn="ct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______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99"/>
          <p:cNvSpPr txBox="1">
            <a:spLocks noChangeArrowheads="1"/>
          </p:cNvSpPr>
          <p:nvPr/>
        </p:nvSpPr>
        <p:spPr bwMode="auto">
          <a:xfrm>
            <a:off x="900113" y="836613"/>
            <a:ext cx="71135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solidFill>
                  <a:srgbClr val="FF00FF"/>
                </a:solidFill>
                <a:latin typeface="Aharoni" pitchFamily="2" charset="-79"/>
              </a:rPr>
              <a:t>Practice</a:t>
            </a:r>
            <a:endParaRPr lang="en-US" altLang="zh-CN" sz="6000" dirty="0">
              <a:solidFill>
                <a:srgbClr val="000000"/>
              </a:solidFill>
              <a:latin typeface="Aharoni" pitchFamily="2" charset="-79"/>
            </a:endParaRPr>
          </a:p>
          <a:p>
            <a:r>
              <a:rPr lang="en-US" altLang="zh-CN" sz="2400" b="1" dirty="0">
                <a:solidFill>
                  <a:srgbClr val="902086"/>
                </a:solidFill>
                <a:latin typeface="Aharoni" pitchFamily="2" charset="-79"/>
              </a:rPr>
              <a:t>Ⅰ.</a:t>
            </a:r>
            <a:r>
              <a:rPr lang="zh-CN" altLang="en-US" sz="2400" b="1" dirty="0">
                <a:solidFill>
                  <a:srgbClr val="902086"/>
                </a:solidFill>
                <a:latin typeface="Aharoni" pitchFamily="2" charset="-79"/>
              </a:rPr>
              <a:t>根据句意及首字母提示补全单词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1.</a:t>
            </a:r>
            <a:r>
              <a:rPr lang="en-US" altLang="zh-CN" sz="2400" b="1" u="sng" dirty="0">
                <a:solidFill>
                  <a:srgbClr val="000000"/>
                </a:solidFill>
                <a:latin typeface="Aharoni" pitchFamily="2" charset="-79"/>
              </a:rPr>
              <a:t>B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　　　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Jack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and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Tony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come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from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Canada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and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they’re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in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China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now.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2.People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Aharoni" pitchFamily="2" charset="-79"/>
              </a:rPr>
              <a:t>c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　　　  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world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and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should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protect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it.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3.His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Aharoni" pitchFamily="2" charset="-79"/>
              </a:rPr>
              <a:t>t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　　　  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different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from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ours.We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don’t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know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what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will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do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next.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4.The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Aharoni" pitchFamily="2" charset="-79"/>
              </a:rPr>
              <a:t>t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　　　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this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new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poem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Summer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Sun.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5.Our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teacher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showed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us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two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u="sng" dirty="0">
                <a:solidFill>
                  <a:srgbClr val="000000"/>
                </a:solidFill>
                <a:latin typeface="Aharoni" pitchFamily="2" charset="-79"/>
              </a:rPr>
              <a:t>e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　　　     </a:t>
            </a:r>
            <a:r>
              <a:rPr lang="zh-CN" altLang="en-US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explain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this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word. </a:t>
            </a:r>
            <a:endParaRPr lang="zh-CN" altLang="en-US" sz="2400" b="1" dirty="0">
              <a:latin typeface="Aharoni" pitchFamily="2" charset="-79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357313" y="2071688"/>
            <a:ext cx="955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oth</a:t>
            </a:r>
            <a:r>
              <a:rPr lang="zh-CN" altLang="en-US" sz="240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　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00313" y="28575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reate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57375" y="35718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hought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00250" y="428625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opic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429250" y="4714875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xamples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99"/>
          <p:cNvSpPr txBox="1">
            <a:spLocks noChangeArrowheads="1"/>
          </p:cNvSpPr>
          <p:nvPr/>
        </p:nvSpPr>
        <p:spPr bwMode="auto">
          <a:xfrm>
            <a:off x="1333500" y="1052513"/>
            <a:ext cx="70548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902086"/>
                </a:solidFill>
                <a:latin typeface="Aharoni" pitchFamily="2" charset="-79"/>
              </a:rPr>
              <a:t>Ⅱ.</a:t>
            </a:r>
            <a:r>
              <a:rPr lang="zh-CN" altLang="en-US" sz="2400" b="1" dirty="0">
                <a:solidFill>
                  <a:srgbClr val="902086"/>
                </a:solidFill>
                <a:latin typeface="Aharoni" pitchFamily="2" charset="-79"/>
              </a:rPr>
              <a:t>用方框中所给词或短语的适当形式填空</a:t>
            </a:r>
          </a:p>
          <a:p>
            <a:endParaRPr lang="zh-CN" altLang="en-US" sz="2400" b="1" dirty="0">
              <a:solidFill>
                <a:srgbClr val="902086"/>
              </a:solidFill>
              <a:latin typeface="Aharoni" pitchFamily="2" charset="-79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    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</a:rPr>
              <a:t>express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, 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</a:rPr>
              <a:t>single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, 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</a:rPr>
              <a:t>two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, 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</a:rPr>
              <a:t>a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</a:rPr>
              <a:t>set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</a:rPr>
              <a:t>number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</a:rPr>
              <a:t>of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, </a:t>
            </a:r>
            <a:r>
              <a:rPr lang="en-US" altLang="zh-CN" sz="2400" b="1" dirty="0">
                <a:solidFill>
                  <a:srgbClr val="C00000"/>
                </a:solidFill>
                <a:latin typeface="Aharoni" pitchFamily="2" charset="-79"/>
              </a:rPr>
              <a:t>line</a:t>
            </a:r>
          </a:p>
          <a:p>
            <a:endParaRPr lang="en-US" altLang="zh-CN" sz="2400" b="1" dirty="0">
              <a:solidFill>
                <a:srgbClr val="C00000"/>
              </a:solidFill>
              <a:latin typeface="Aharoni" pitchFamily="2" charset="-79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1.Poems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can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  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thought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or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feeling.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2.Each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class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has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students.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3.The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   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line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has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two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words.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4.This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kind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poem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always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talks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about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  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topic.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5.The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text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has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ten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    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. </a:t>
            </a:r>
            <a:endParaRPr lang="zh-CN" altLang="en-US" sz="2400" b="1" dirty="0">
              <a:latin typeface="Aharoni" pitchFamily="2" charset="-79"/>
            </a:endParaRPr>
          </a:p>
        </p:txBody>
      </p:sp>
      <p:sp>
        <p:nvSpPr>
          <p:cNvPr id="20482" name="圆角矩形 2"/>
          <p:cNvSpPr>
            <a:spLocks noChangeArrowheads="1"/>
          </p:cNvSpPr>
          <p:nvPr/>
        </p:nvSpPr>
        <p:spPr bwMode="auto">
          <a:xfrm>
            <a:off x="1619250" y="1700213"/>
            <a:ext cx="6265863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76600" y="2492375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express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708400" y="2852738"/>
            <a:ext cx="244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a set number of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339975" y="3213100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second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08175" y="3932238"/>
            <a:ext cx="102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single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068763" y="4365625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lines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908050"/>
            <a:ext cx="78025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99"/>
          <p:cNvSpPr txBox="1">
            <a:spLocks noChangeArrowheads="1"/>
          </p:cNvSpPr>
          <p:nvPr/>
        </p:nvSpPr>
        <p:spPr bwMode="auto">
          <a:xfrm>
            <a:off x="467544" y="836712"/>
            <a:ext cx="806425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902086"/>
                </a:solidFill>
                <a:latin typeface="Aharoni" pitchFamily="2" charset="-79"/>
              </a:rPr>
              <a:t>Ⅲ.</a:t>
            </a:r>
            <a:r>
              <a:rPr lang="zh-CN" altLang="en-US" sz="2400" b="1" dirty="0">
                <a:solidFill>
                  <a:srgbClr val="902086"/>
                </a:solidFill>
                <a:latin typeface="Aharoni" pitchFamily="2" charset="-79"/>
              </a:rPr>
              <a:t>单项填空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1.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—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What’s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number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schools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in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city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?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—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I’m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not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sure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but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know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there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must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be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number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schools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in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it. </a:t>
            </a:r>
          </a:p>
          <a:p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A.on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      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B.a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	  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C.the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	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D.the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a</a:t>
            </a:r>
            <a:endParaRPr lang="en-US" altLang="zh-CN" sz="2400" b="1" dirty="0">
              <a:solidFill>
                <a:srgbClr val="000000"/>
              </a:solidFill>
              <a:latin typeface="Aharoni" pitchFamily="2" charset="-79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2.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—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Have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you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finished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today’s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work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?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—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No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,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need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. </a:t>
            </a:r>
          </a:p>
          <a:p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A.two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another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hours   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B.another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two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hours</a:t>
            </a:r>
          </a:p>
          <a:p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C.more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two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hours        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D.two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other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hours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3.The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TV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was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invented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around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. </a:t>
            </a:r>
          </a:p>
          <a:p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A.the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twenty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century   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B.the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twentieth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century</a:t>
            </a:r>
          </a:p>
          <a:p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C.twentieth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century      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D.twenty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century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4.The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computer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was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invented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A.in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1940s   B.at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1940s   C.in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1940 D.in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1940s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5.We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have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say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this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kind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poem</a:t>
            </a:r>
            <a:r>
              <a:rPr lang="zh-CN" altLang="en-US" sz="2400" b="1" u="sng" dirty="0">
                <a:solidFill>
                  <a:srgbClr val="000000"/>
                </a:solidFill>
                <a:latin typeface="Aharoni" pitchFamily="2" charset="-79"/>
              </a:rPr>
              <a:t>　　　　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five.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A.by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	</a:t>
            </a:r>
            <a:r>
              <a:rPr lang="en-US" altLang="zh-CN" sz="2400" b="1" dirty="0" err="1">
                <a:solidFill>
                  <a:srgbClr val="000000"/>
                </a:solidFill>
                <a:latin typeface="Aharoni" pitchFamily="2" charset="-79"/>
              </a:rPr>
              <a:t>B.with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	  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C.to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Aharoni" pitchFamily="2" charset="-79"/>
              </a:rPr>
              <a:t>D.in</a:t>
            </a:r>
            <a:endParaRPr lang="zh-CN" altLang="en-US" sz="2400" b="1" dirty="0">
              <a:latin typeface="Aharoni" pitchFamily="2" charset="-79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998395" y="5932587"/>
            <a:ext cx="395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D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147495" y="5229325"/>
            <a:ext cx="39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D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412232" y="1197075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D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18932" y="4149825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B　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12232" y="3068737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B　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99"/>
          <p:cNvSpPr txBox="1">
            <a:spLocks noChangeArrowheads="1"/>
          </p:cNvSpPr>
          <p:nvPr/>
        </p:nvSpPr>
        <p:spPr bwMode="auto">
          <a:xfrm>
            <a:off x="683568" y="1340768"/>
            <a:ext cx="77768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dirty="0">
                <a:solidFill>
                  <a:srgbClr val="FF00FF"/>
                </a:solidFill>
                <a:latin typeface="Aharoni" pitchFamily="2" charset="-79"/>
              </a:rPr>
              <a:t>Homework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1.Finish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off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exercises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activity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book.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2.Preview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Lesson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21.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3.Try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to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write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five-line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poem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about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seasons</a:t>
            </a:r>
            <a:r>
              <a:rPr lang="en-US" altLang="zh-CN" sz="2800" dirty="0" smtClean="0">
                <a:solidFill>
                  <a:srgbClr val="000000"/>
                </a:solidFill>
                <a:latin typeface="Aharoni" pitchFamily="2" charset="-79"/>
              </a:rPr>
              <a:t>. </a:t>
            </a:r>
            <a:endParaRPr lang="zh-CN" altLang="en-US" sz="2800" dirty="0">
              <a:latin typeface="Aharoni" pitchFamily="2" charset="-79"/>
            </a:endParaRPr>
          </a:p>
        </p:txBody>
      </p:sp>
      <p:pic>
        <p:nvPicPr>
          <p:cNvPr id="22530" name="图片 1" descr="zuo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4166393"/>
            <a:ext cx="2066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动作按钮: 后退或前一项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516688" y="4940300"/>
            <a:ext cx="503237" cy="576263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925" y="650875"/>
            <a:ext cx="78041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sk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5" descr="gif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00438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276600" y="404813"/>
            <a:ext cx="5183188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Computer</a:t>
            </a:r>
            <a:b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</a:b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            Bright screen</a:t>
            </a:r>
            <a:b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</a:b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 Humming with information.</a:t>
            </a:r>
            <a:b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</a:b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         Show me the world.</a:t>
            </a:r>
            <a:b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</a:b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                 Connect.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492500" y="3429000"/>
            <a:ext cx="482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3300"/>
                </a:solidFill>
              </a:rPr>
              <a:t>             </a:t>
            </a:r>
            <a:r>
              <a:rPr lang="zh-CN" altLang="en-US" sz="3200" b="1">
                <a:solidFill>
                  <a:srgbClr val="FF3300"/>
                </a:solidFill>
                <a:latin typeface="Aharoni" pitchFamily="2" charset="-79"/>
              </a:rPr>
              <a:t>电脑</a:t>
            </a:r>
          </a:p>
          <a:p>
            <a:r>
              <a:rPr lang="zh-CN" altLang="en-US" sz="3200" b="1">
                <a:solidFill>
                  <a:srgbClr val="FF3300"/>
                </a:solidFill>
                <a:latin typeface="Aharoni" pitchFamily="2" charset="-79"/>
              </a:rPr>
              <a:t>        明亮的荧屏</a:t>
            </a:r>
          </a:p>
          <a:p>
            <a:r>
              <a:rPr lang="zh-CN" altLang="en-US" sz="3200" b="1">
                <a:solidFill>
                  <a:srgbClr val="FF3300"/>
                </a:solidFill>
                <a:latin typeface="Aharoni" pitchFamily="2" charset="-79"/>
              </a:rPr>
              <a:t>   蜂鸣般传递着信息</a:t>
            </a:r>
          </a:p>
          <a:p>
            <a:r>
              <a:rPr lang="zh-CN" altLang="en-US" sz="3200" b="1">
                <a:solidFill>
                  <a:srgbClr val="FF3300"/>
                </a:solidFill>
                <a:latin typeface="Aharoni" pitchFamily="2" charset="-79"/>
              </a:rPr>
              <a:t>把世界展现在我的面前</a:t>
            </a:r>
          </a:p>
          <a:p>
            <a:r>
              <a:rPr lang="zh-CN" altLang="en-US" sz="3200" b="1">
                <a:solidFill>
                  <a:srgbClr val="FF3300"/>
                </a:solidFill>
                <a:latin typeface="Aharoni" pitchFamily="2" charset="-79"/>
              </a:rPr>
              <a:t>         连结着你我他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0504_maruneko_021_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429000"/>
            <a:ext cx="327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5" descr="48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429000"/>
            <a:ext cx="4038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0" y="333375"/>
            <a:ext cx="514826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Cat</a:t>
            </a:r>
            <a:b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</a:b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Smooth fur</a:t>
            </a:r>
            <a:b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</a:b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Sleeping, waking, stretching</a:t>
            </a:r>
            <a:b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</a:b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You are like water 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Aharoni" pitchFamily="2" charset="-79"/>
              </a:rPr>
              <a:t>Liquid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0000FF"/>
              </a:solidFill>
              <a:latin typeface="Aharoni" pitchFamily="2" charset="-79"/>
            </a:endParaRPr>
          </a:p>
        </p:txBody>
      </p:sp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4643438" y="620713"/>
            <a:ext cx="54356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</a:rPr>
              <a:t>                </a:t>
            </a:r>
            <a:r>
              <a:rPr lang="zh-CN" altLang="en-US" sz="2800" b="1">
                <a:solidFill>
                  <a:srgbClr val="FF0000"/>
                </a:solidFill>
                <a:latin typeface="Aharoni" pitchFamily="2" charset="-79"/>
              </a:rPr>
              <a:t>猫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Aharoni" pitchFamily="2" charset="-79"/>
              </a:rPr>
              <a:t>       油光顺滑的毛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Aharoni" pitchFamily="2" charset="-79"/>
              </a:rPr>
              <a:t>    睡足了，醒来，伸伸懒腰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Aharoni" pitchFamily="2" charset="-79"/>
              </a:rPr>
              <a:t>      看上去柔软可爱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Aharoni" pitchFamily="2" charset="-79"/>
              </a:rPr>
              <a:t>          像水的流动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5124"/>
          <p:cNvSpPr txBox="1">
            <a:spLocks noChangeArrowheads="1"/>
          </p:cNvSpPr>
          <p:nvPr/>
        </p:nvSpPr>
        <p:spPr bwMode="auto">
          <a:xfrm>
            <a:off x="755650" y="1339850"/>
            <a:ext cx="19161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line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text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poet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single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screen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hum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stretch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liquid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state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noun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adjective</a:t>
            </a:r>
          </a:p>
          <a:p>
            <a:pPr algn="r">
              <a:lnSpc>
                <a:spcPct val="8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haroni" pitchFamily="2" charset="-79"/>
              </a:rPr>
              <a:t>express</a:t>
            </a:r>
          </a:p>
        </p:txBody>
      </p:sp>
      <p:sp>
        <p:nvSpPr>
          <p:cNvPr id="5126" name="文本框 5125"/>
          <p:cNvSpPr txBox="1">
            <a:spLocks noChangeArrowheads="1"/>
          </p:cNvSpPr>
          <p:nvPr/>
        </p:nvSpPr>
        <p:spPr bwMode="auto">
          <a:xfrm>
            <a:off x="3059113" y="1339850"/>
            <a:ext cx="554513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n.</a:t>
            </a:r>
            <a:r>
              <a:rPr lang="en-US" altLang="zh-CN" sz="3200" b="1" dirty="0">
                <a:latin typeface="Aharoni" pitchFamily="2" charset="-79"/>
              </a:rPr>
              <a:t> (</a:t>
            </a:r>
            <a:r>
              <a:rPr lang="zh-CN" altLang="en-US" sz="3200" b="1" dirty="0">
                <a:latin typeface="Aharoni" pitchFamily="2" charset="-79"/>
              </a:rPr>
              <a:t>诗</a:t>
            </a:r>
            <a:r>
              <a:rPr lang="en-US" altLang="zh-CN" sz="3200" b="1" dirty="0">
                <a:latin typeface="Aharoni" pitchFamily="2" charset="-79"/>
              </a:rPr>
              <a:t>)</a:t>
            </a:r>
            <a:r>
              <a:rPr lang="zh-CN" altLang="en-US" sz="3200" b="1" dirty="0">
                <a:latin typeface="Aharoni" pitchFamily="2" charset="-79"/>
              </a:rPr>
              <a:t>行；路线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n.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正文；文字材料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n.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诗人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adj.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单一的；单独的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n.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屏幕；荧光屏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v.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发嗡嗡声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v.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伸展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adj.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清澈的</a:t>
            </a:r>
            <a:r>
              <a:rPr lang="en-US" altLang="zh-CN" sz="3200" b="1" dirty="0">
                <a:latin typeface="Aharoni" pitchFamily="2" charset="-79"/>
              </a:rPr>
              <a:t>;</a:t>
            </a:r>
            <a:r>
              <a:rPr lang="zh-CN" altLang="en-US" sz="3200" b="1" dirty="0">
                <a:latin typeface="Aharoni" pitchFamily="2" charset="-79"/>
              </a:rPr>
              <a:t>晶莹的 </a:t>
            </a:r>
            <a:r>
              <a:rPr lang="en-US" altLang="zh-CN" sz="3200" b="1" dirty="0">
                <a:latin typeface="Aharoni" pitchFamily="2" charset="-79"/>
              </a:rPr>
              <a:t>/</a:t>
            </a: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n. </a:t>
            </a:r>
            <a:r>
              <a:rPr lang="zh-CN" altLang="en-US" sz="3200" b="1" dirty="0">
                <a:latin typeface="Aharoni" pitchFamily="2" charset="-79"/>
              </a:rPr>
              <a:t>液体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v.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陈述；说明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n.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名词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n.</a:t>
            </a:r>
            <a:r>
              <a:rPr lang="en-US" altLang="zh-CN" sz="3200" b="1" dirty="0">
                <a:latin typeface="Aharoni" pitchFamily="2" charset="-79"/>
              </a:rPr>
              <a:t> </a:t>
            </a:r>
            <a:r>
              <a:rPr lang="zh-CN" altLang="en-US" sz="3200" b="1" dirty="0">
                <a:latin typeface="Aharoni" pitchFamily="2" charset="-79"/>
              </a:rPr>
              <a:t>形容词</a:t>
            </a:r>
          </a:p>
          <a:p>
            <a:pPr>
              <a:lnSpc>
                <a:spcPct val="85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Aharoni" pitchFamily="2" charset="-79"/>
              </a:rPr>
              <a:t>v</a:t>
            </a:r>
            <a:r>
              <a:rPr lang="en-US" altLang="zh-CN" sz="3200" b="1" dirty="0">
                <a:latin typeface="Aharoni" pitchFamily="2" charset="-79"/>
              </a:rPr>
              <a:t>. </a:t>
            </a:r>
            <a:r>
              <a:rPr lang="zh-CN" altLang="en-US" sz="3200" b="1" dirty="0">
                <a:latin typeface="Aharoni" pitchFamily="2" charset="-79"/>
              </a:rPr>
              <a:t>表达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27088" y="404813"/>
            <a:ext cx="57594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dirty="0">
                <a:solidFill>
                  <a:srgbClr val="984807"/>
                </a:solidFill>
                <a:latin typeface="Matura MT Script Capitals" panose="03020802060602070202" pitchFamily="66" charset="0"/>
              </a:rPr>
              <a:t>Words and</a:t>
            </a:r>
          </a:p>
        </p:txBody>
      </p:sp>
      <p:sp>
        <p:nvSpPr>
          <p:cNvPr id="7172" name="矩形 5"/>
          <p:cNvSpPr>
            <a:spLocks noChangeArrowheads="1"/>
          </p:cNvSpPr>
          <p:nvPr/>
        </p:nvSpPr>
        <p:spPr bwMode="auto">
          <a:xfrm>
            <a:off x="4284663" y="331788"/>
            <a:ext cx="50419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rgbClr val="984807"/>
                </a:solidFill>
                <a:latin typeface="Matura MT Script Capitals" panose="03020802060602070202" pitchFamily="66" charset="0"/>
              </a:rPr>
              <a:t>Expressions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10243"/>
          <p:cNvSpPr txBox="1">
            <a:spLocks noChangeArrowheads="1"/>
          </p:cNvSpPr>
          <p:nvPr/>
        </p:nvSpPr>
        <p:spPr bwMode="auto">
          <a:xfrm>
            <a:off x="827088" y="404813"/>
            <a:ext cx="77962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902086"/>
                </a:solidFill>
                <a:latin typeface="Aharoni" pitchFamily="2" charset="-79"/>
              </a:rPr>
              <a:t>Match and complete the format of a five-line poem.</a:t>
            </a:r>
          </a:p>
        </p:txBody>
      </p:sp>
      <p:graphicFrame>
        <p:nvGraphicFramePr>
          <p:cNvPr id="10245" name="表格 10244"/>
          <p:cNvGraphicFramePr/>
          <p:nvPr/>
        </p:nvGraphicFramePr>
        <p:xfrm>
          <a:off x="468313" y="1916113"/>
          <a:ext cx="1535112" cy="4043363"/>
        </p:xfrm>
        <a:graphic>
          <a:graphicData uri="http://schemas.openxmlformats.org/drawingml/2006/table">
            <a:tbl>
              <a:tblPr/>
              <a:tblGrid>
                <a:gridCol w="153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latin typeface="Aharoni" charset="0"/>
                        </a:rPr>
                        <a:t>Line 1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latin typeface="Aharoni" charset="0"/>
                        </a:rPr>
                        <a:t>Line 2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latin typeface="Aharoni" charset="0"/>
                        </a:rPr>
                        <a:t>Line 3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latin typeface="Aharoni" charset="0"/>
                        </a:rPr>
                        <a:t>Line 4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latin typeface="Aharoni" charset="0"/>
                        </a:rPr>
                        <a:t>Line 5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59" name="表格 10258"/>
          <p:cNvGraphicFramePr/>
          <p:nvPr/>
        </p:nvGraphicFramePr>
        <p:xfrm>
          <a:off x="3276600" y="1773238"/>
          <a:ext cx="5375275" cy="4318000"/>
        </p:xfrm>
        <a:graphic>
          <a:graphicData uri="http://schemas.openxmlformats.org/drawingml/2006/table">
            <a:tbl>
              <a:tblPr/>
              <a:tblGrid>
                <a:gridCol w="53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Aharoni" charset="0"/>
                        </a:rPr>
                        <a:t>three words</a:t>
                      </a: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Aharoni" charset="0"/>
                        </a:rPr>
                        <a:t>four words (any kind)</a:t>
                      </a: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Aharoni" charset="0"/>
                        </a:rPr>
                        <a:t>one noun</a:t>
                      </a: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Aharoni" charset="0"/>
                        </a:rPr>
                        <a:t>one noun and one adjective or two adjectives</a:t>
                      </a: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Aharoni" charset="0"/>
                        </a:rPr>
                        <a:t>one word</a:t>
                      </a:r>
                    </a:p>
                  </a:txBody>
                  <a:tcPr marL="90000" marR="90000" marT="46800" marB="468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3" name="直接连接符 10272"/>
          <p:cNvSpPr>
            <a:spLocks noChangeShapeType="1"/>
          </p:cNvSpPr>
          <p:nvPr/>
        </p:nvSpPr>
        <p:spPr bwMode="auto">
          <a:xfrm>
            <a:off x="2051050" y="2349500"/>
            <a:ext cx="1225550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274" name="直接连接符 10273"/>
          <p:cNvSpPr>
            <a:spLocks noChangeShapeType="1"/>
          </p:cNvSpPr>
          <p:nvPr/>
        </p:nvSpPr>
        <p:spPr bwMode="auto">
          <a:xfrm>
            <a:off x="2051050" y="3213100"/>
            <a:ext cx="1225550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275" name="直接连接符 10274"/>
          <p:cNvSpPr>
            <a:spLocks noChangeShapeType="1"/>
          </p:cNvSpPr>
          <p:nvPr/>
        </p:nvSpPr>
        <p:spPr bwMode="auto">
          <a:xfrm flipV="1">
            <a:off x="1979613" y="2205038"/>
            <a:ext cx="1296987" cy="17287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276" name="直接连接符 10275"/>
          <p:cNvSpPr>
            <a:spLocks noChangeShapeType="1"/>
          </p:cNvSpPr>
          <p:nvPr/>
        </p:nvSpPr>
        <p:spPr bwMode="auto">
          <a:xfrm flipV="1">
            <a:off x="1979613" y="3068638"/>
            <a:ext cx="1296987" cy="1655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277" name="直接连接符 10276"/>
          <p:cNvSpPr>
            <a:spLocks noChangeShapeType="1"/>
          </p:cNvSpPr>
          <p:nvPr/>
        </p:nvSpPr>
        <p:spPr bwMode="auto">
          <a:xfrm>
            <a:off x="2051050" y="5589588"/>
            <a:ext cx="11525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11" name="Lesson20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000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65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99"/>
          <p:cNvSpPr txBox="1">
            <a:spLocks noChangeArrowheads="1"/>
          </p:cNvSpPr>
          <p:nvPr/>
        </p:nvSpPr>
        <p:spPr bwMode="auto">
          <a:xfrm>
            <a:off x="857250" y="428625"/>
            <a:ext cx="81375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</a:rPr>
              <a:t>Read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</a:rPr>
              <a:t>the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</a:rPr>
              <a:t>text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</a:rPr>
              <a:t>and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</a:rPr>
              <a:t>answer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</a:rPr>
              <a:t>the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</a:rPr>
              <a:t>following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</a:rPr>
              <a:t>questions</a:t>
            </a:r>
            <a:r>
              <a:rPr lang="en-US" altLang="zh-CN" sz="2800" dirty="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</a:rPr>
              <a:t>: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)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Who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created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five-line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Aharoni" pitchFamily="2" charset="-79"/>
              </a:rPr>
              <a:t>poem</a:t>
            </a:r>
            <a:r>
              <a:rPr lang="en-US" altLang="zh-CN" sz="2800" dirty="0" err="1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?</a:t>
            </a:r>
            <a:r>
              <a:rPr lang="en-US" altLang="zh-CN" sz="2800" dirty="0" err="1">
                <a:solidFill>
                  <a:srgbClr val="000000"/>
                </a:solidFill>
                <a:latin typeface="Aharoni" pitchFamily="2" charset="-79"/>
              </a:rPr>
              <a:t>When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did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he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create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it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?</a:t>
            </a:r>
          </a:p>
          <a:p>
            <a:endParaRPr lang="en-US" altLang="zh-CN" sz="2800" dirty="0">
              <a:solidFill>
                <a:srgbClr val="000000"/>
              </a:solidFill>
              <a:latin typeface="Aharoni" pitchFamily="2" charset="-79"/>
              <a:ea typeface="方正书宋_GBK" pitchFamily="65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)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What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are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five-line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poems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about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?</a:t>
            </a:r>
          </a:p>
          <a:p>
            <a:endParaRPr lang="en-US" altLang="zh-CN" sz="2800" dirty="0">
              <a:solidFill>
                <a:srgbClr val="000000"/>
              </a:solidFill>
              <a:latin typeface="Aharoni" pitchFamily="2" charset="-79"/>
              <a:ea typeface="方正书宋_GBK" pitchFamily="65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)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How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many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words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does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fourth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line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have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?</a:t>
            </a:r>
          </a:p>
          <a:p>
            <a:endParaRPr lang="en-US" altLang="zh-CN" sz="2800" dirty="0">
              <a:solidFill>
                <a:srgbClr val="000000"/>
              </a:solidFill>
              <a:latin typeface="Aharoni" pitchFamily="2" charset="-79"/>
              <a:ea typeface="方正书宋_GBK" pitchFamily="65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4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)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Where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is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your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topic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five-line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poem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?</a:t>
            </a:r>
          </a:p>
          <a:p>
            <a:endParaRPr lang="en-US" altLang="zh-CN" sz="2800" dirty="0">
              <a:solidFill>
                <a:srgbClr val="000000"/>
              </a:solidFill>
              <a:latin typeface="Aharoni" pitchFamily="2" charset="-79"/>
              <a:ea typeface="方正书宋_GBK" pitchFamily="65" charset="-122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5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)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What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can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you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write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fourth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</a:rPr>
              <a:t>line</a:t>
            </a:r>
            <a:r>
              <a:rPr lang="en-US" altLang="zh-CN" sz="28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?</a:t>
            </a:r>
          </a:p>
          <a:p>
            <a:endParaRPr lang="en-US" altLang="zh-CN" sz="2800" dirty="0">
              <a:solidFill>
                <a:srgbClr val="FF0000"/>
              </a:solidFill>
              <a:latin typeface="Aharoni" pitchFamily="2" charset="-79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7988" y="1724025"/>
            <a:ext cx="6697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        It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was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created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in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the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nineteenth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century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by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an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American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poet.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62088" y="2947988"/>
            <a:ext cx="6537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They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always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talk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about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single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topic.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62088" y="3813175"/>
            <a:ext cx="2178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Four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words.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90650" y="4676775"/>
            <a:ext cx="2652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In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the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first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line.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030288" y="5611813"/>
            <a:ext cx="702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Your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thought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or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feeling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about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the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haroni" pitchFamily="2" charset="-79"/>
                <a:sym typeface="宋体" panose="02010600030101010101" pitchFamily="2" charset="-122"/>
              </a:rPr>
              <a:t>topic.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99"/>
          <p:cNvSpPr txBox="1">
            <a:spLocks noChangeArrowheads="1"/>
          </p:cNvSpPr>
          <p:nvPr/>
        </p:nvSpPr>
        <p:spPr bwMode="auto">
          <a:xfrm>
            <a:off x="1331913" y="1844675"/>
            <a:ext cx="50800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C00000"/>
                </a:solidFill>
                <a:latin typeface="Aharoni" pitchFamily="2" charset="-79"/>
              </a:rPr>
              <a:t>Main</a:t>
            </a:r>
            <a:r>
              <a:rPr lang="en-US" altLang="zh-CN" sz="3200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Aharoni" pitchFamily="2" charset="-79"/>
              </a:rPr>
              <a:t>phrases</a:t>
            </a:r>
            <a:r>
              <a:rPr lang="en-US" altLang="zh-CN" sz="3200" dirty="0">
                <a:solidFill>
                  <a:srgbClr val="C00000"/>
                </a:solidFill>
                <a:latin typeface="Aharoni" pitchFamily="2" charset="-79"/>
                <a:ea typeface="方正书宋_GBK" pitchFamily="65" charset="-122"/>
              </a:rPr>
              <a:t>: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·in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the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nineteenth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century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·a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set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number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of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·another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two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poems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·a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five-line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poem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·in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one/a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  <a:ea typeface="方正书宋_GBK" pitchFamily="65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haroni" pitchFamily="2" charset="-79"/>
              </a:rPr>
              <a:t>word</a:t>
            </a:r>
            <a:endParaRPr lang="zh-CN" altLang="en-US" sz="3200" dirty="0">
              <a:latin typeface="Aharoni" pitchFamily="2" charset="-79"/>
            </a:endParaRPr>
          </a:p>
        </p:txBody>
      </p:sp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1116013" y="404813"/>
            <a:ext cx="708818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Read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the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text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and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find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out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main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phrases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and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ea typeface="方正书宋_GBK" pitchFamily="65" charset="-122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902086"/>
                </a:solidFill>
                <a:latin typeface="Aharoni" pitchFamily="2" charset="-79"/>
                <a:sym typeface="宋体" panose="02010600030101010101" pitchFamily="2" charset="-122"/>
              </a:rPr>
              <a:t>sentences.</a:t>
            </a:r>
          </a:p>
          <a:p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WWW.2PPT.COM&#10;">
  <a:themeElements>
    <a:clrScheme name="时尚健身模板 3">
      <a:dk1>
        <a:srgbClr val="000000"/>
      </a:dk1>
      <a:lt1>
        <a:srgbClr val="FFFFFF"/>
      </a:lt1>
      <a:dk2>
        <a:srgbClr val="C889CD"/>
      </a:dk2>
      <a:lt2>
        <a:srgbClr val="DED9CC"/>
      </a:lt2>
      <a:accent1>
        <a:srgbClr val="72AFD8"/>
      </a:accent1>
      <a:accent2>
        <a:srgbClr val="80CAB1"/>
      </a:accent2>
      <a:accent3>
        <a:srgbClr val="FFFFFF"/>
      </a:accent3>
      <a:accent4>
        <a:srgbClr val="000000"/>
      </a:accent4>
      <a:accent5>
        <a:srgbClr val="BCD4E9"/>
      </a:accent5>
      <a:accent6>
        <a:srgbClr val="73B7A0"/>
      </a:accent6>
      <a:hlink>
        <a:srgbClr val="E1995D"/>
      </a:hlink>
      <a:folHlink>
        <a:srgbClr val="E58790"/>
      </a:folHlink>
    </a:clrScheme>
    <a:fontScheme name="时尚健身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时尚健身模板 1">
        <a:dk1>
          <a:srgbClr val="000000"/>
        </a:dk1>
        <a:lt1>
          <a:srgbClr val="FFFFFF"/>
        </a:lt1>
        <a:dk2>
          <a:srgbClr val="5EB2B6"/>
        </a:dk2>
        <a:lt2>
          <a:srgbClr val="DED9CC"/>
        </a:lt2>
        <a:accent1>
          <a:srgbClr val="9FD56D"/>
        </a:accent1>
        <a:accent2>
          <a:srgbClr val="F4BC72"/>
        </a:accent2>
        <a:accent3>
          <a:srgbClr val="FFFFFF"/>
        </a:accent3>
        <a:accent4>
          <a:srgbClr val="000000"/>
        </a:accent4>
        <a:accent5>
          <a:srgbClr val="CDE7BA"/>
        </a:accent5>
        <a:accent6>
          <a:srgbClr val="DDAA67"/>
        </a:accent6>
        <a:hlink>
          <a:srgbClr val="F18FAB"/>
        </a:hlink>
        <a:folHlink>
          <a:srgbClr val="84A3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尚健身模板 2">
        <a:dk1>
          <a:srgbClr val="000000"/>
        </a:dk1>
        <a:lt1>
          <a:srgbClr val="FFFFFF"/>
        </a:lt1>
        <a:dk2>
          <a:srgbClr val="EA9148"/>
        </a:dk2>
        <a:lt2>
          <a:srgbClr val="DED9CC"/>
        </a:lt2>
        <a:accent1>
          <a:srgbClr val="E878C8"/>
        </a:accent1>
        <a:accent2>
          <a:srgbClr val="7DD7E9"/>
        </a:accent2>
        <a:accent3>
          <a:srgbClr val="FFFFFF"/>
        </a:accent3>
        <a:accent4>
          <a:srgbClr val="000000"/>
        </a:accent4>
        <a:accent5>
          <a:srgbClr val="F2BEE0"/>
        </a:accent5>
        <a:accent6>
          <a:srgbClr val="71C3D3"/>
        </a:accent6>
        <a:hlink>
          <a:srgbClr val="98E8B3"/>
        </a:hlink>
        <a:folHlink>
          <a:srgbClr val="E6C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尚健身模板 3">
        <a:dk1>
          <a:srgbClr val="000000"/>
        </a:dk1>
        <a:lt1>
          <a:srgbClr val="FFFFFF"/>
        </a:lt1>
        <a:dk2>
          <a:srgbClr val="C889CD"/>
        </a:dk2>
        <a:lt2>
          <a:srgbClr val="DED9CC"/>
        </a:lt2>
        <a:accent1>
          <a:srgbClr val="72AFD8"/>
        </a:accent1>
        <a:accent2>
          <a:srgbClr val="80CAB1"/>
        </a:accent2>
        <a:accent3>
          <a:srgbClr val="FFFFFF"/>
        </a:accent3>
        <a:accent4>
          <a:srgbClr val="000000"/>
        </a:accent4>
        <a:accent5>
          <a:srgbClr val="BCD4E9"/>
        </a:accent5>
        <a:accent6>
          <a:srgbClr val="73B7A0"/>
        </a:accent6>
        <a:hlink>
          <a:srgbClr val="E1995D"/>
        </a:hlink>
        <a:folHlink>
          <a:srgbClr val="E587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主题49</Template>
  <TotalTime>0</TotalTime>
  <Words>1044</Words>
  <Application>Microsoft Office PowerPoint</Application>
  <PresentationFormat>全屏显示(4:3)</PresentationFormat>
  <Paragraphs>189</Paragraphs>
  <Slides>21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Aharoni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Matura MT Script Capitals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2017-03-15T04:23:00Z</dcterms:created>
  <dcterms:modified xsi:type="dcterms:W3CDTF">2023-01-16T15:05:20Z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6D3AE17C822547B1B09279359CCADAFD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