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0" r:id="rId3"/>
    <p:sldId id="261" r:id="rId4"/>
    <p:sldId id="262" r:id="rId5"/>
    <p:sldId id="269" r:id="rId6"/>
    <p:sldId id="263" r:id="rId7"/>
    <p:sldId id="270" r:id="rId8"/>
    <p:sldId id="272" r:id="rId9"/>
    <p:sldId id="264" r:id="rId10"/>
    <p:sldId id="273" r:id="rId11"/>
    <p:sldId id="274" r:id="rId12"/>
    <p:sldId id="277" r:id="rId13"/>
    <p:sldId id="275" r:id="rId14"/>
    <p:sldId id="276" r:id="rId15"/>
    <p:sldId id="265" r:id="rId16"/>
    <p:sldId id="278" r:id="rId17"/>
    <p:sldId id="279" r:id="rId18"/>
    <p:sldId id="280" r:id="rId19"/>
    <p:sldId id="266" r:id="rId20"/>
    <p:sldId id="282" r:id="rId21"/>
    <p:sldId id="283" r:id="rId22"/>
    <p:sldId id="267" r:id="rId23"/>
    <p:sldId id="281" r:id="rId24"/>
    <p:sldId id="25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FF4"/>
    <a:srgbClr val="FF7D88"/>
    <a:srgbClr val="E54658"/>
    <a:srgbClr val="E4403D"/>
    <a:srgbClr val="26C0BC"/>
    <a:srgbClr val="E6D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4" autoAdjust="0"/>
  </p:normalViewPr>
  <p:slideViewPr>
    <p:cSldViewPr snapToGrid="0" showGuides="1">
      <p:cViewPr varScale="1">
        <p:scale>
          <a:sx n="58" d="100"/>
          <a:sy n="58" d="100"/>
        </p:scale>
        <p:origin x="-102" y="-1578"/>
      </p:cViewPr>
      <p:guideLst>
        <p:guide orient="horz" pos="2205"/>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5.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latin typeface="微软雅黑" panose="020B0503020204020204" charset="-122"/>
                <a:ea typeface="微软雅黑" panose="020B0503020204020204" charset="-122"/>
              </a:rPr>
              <a:t>PPT</a:t>
            </a:r>
            <a:r>
              <a:rPr lang="zh-CN" altLang="en-US" sz="1200" dirty="0" smtClean="0">
                <a:solidFill>
                  <a:srgbClr val="EEECE1">
                    <a:lumMod val="25000"/>
                  </a:srgbClr>
                </a:solidFill>
                <a:latin typeface="微软雅黑" panose="020B0503020204020204" charset="-122"/>
                <a:ea typeface="微软雅黑" panose="020B0503020204020204" charset="-122"/>
              </a:rPr>
              <a:t>模板：       </a:t>
            </a:r>
            <a:r>
              <a:rPr lang="en-US" altLang="zh-CN" sz="1200" dirty="0" smtClean="0">
                <a:solidFill>
                  <a:srgbClr val="EEECE1">
                    <a:lumMod val="25000"/>
                  </a:srgbClr>
                </a:solidFill>
                <a:latin typeface="微软雅黑" panose="020B0503020204020204" charset="-122"/>
                <a:ea typeface="微软雅黑" panose="020B0503020204020204" charset="-122"/>
                <a:hlinkClick r:id="rId3"/>
              </a:rPr>
              <a:t>www.1ppt.com/moban/</a:t>
            </a:r>
            <a:r>
              <a:rPr lang="en-US" altLang="zh-CN" sz="1200" dirty="0" smtClean="0">
                <a:solidFill>
                  <a:srgbClr val="EEECE1">
                    <a:lumMod val="25000"/>
                  </a:srgbClr>
                </a:solidFill>
                <a:latin typeface="微软雅黑" panose="020B0503020204020204" charset="-122"/>
                <a:ea typeface="微软雅黑" panose="020B0503020204020204" charset="-122"/>
              </a:rPr>
              <a:t>                    </a:t>
            </a:r>
            <a:r>
              <a:rPr lang="zh-CN" altLang="en-US" sz="1200" dirty="0" smtClean="0">
                <a:solidFill>
                  <a:srgbClr val="EEECE1">
                    <a:lumMod val="25000"/>
                  </a:srgbClr>
                </a:solidFill>
                <a:latin typeface="微软雅黑" panose="020B0503020204020204" charset="-122"/>
                <a:ea typeface="微软雅黑" panose="020B0503020204020204" charset="-122"/>
              </a:rPr>
              <a:t>行业</a:t>
            </a:r>
            <a:r>
              <a:rPr lang="en-US" altLang="zh-CN" sz="1200" dirty="0" smtClean="0">
                <a:solidFill>
                  <a:srgbClr val="EEECE1">
                    <a:lumMod val="25000"/>
                  </a:srgbClr>
                </a:solidFill>
                <a:latin typeface="微软雅黑" panose="020B0503020204020204" charset="-122"/>
                <a:ea typeface="微软雅黑" panose="020B0503020204020204" charset="-122"/>
              </a:rPr>
              <a:t>PPT</a:t>
            </a:r>
            <a:r>
              <a:rPr lang="zh-CN" altLang="en-US" sz="1200" dirty="0" smtClean="0">
                <a:solidFill>
                  <a:srgbClr val="EEECE1">
                    <a:lumMod val="25000"/>
                  </a:srgbClr>
                </a:solidFill>
                <a:latin typeface="微软雅黑" panose="020B0503020204020204" charset="-122"/>
                <a:ea typeface="微软雅黑" panose="020B0503020204020204" charset="-122"/>
              </a:rPr>
              <a:t>模板：</a:t>
            </a:r>
            <a:r>
              <a:rPr lang="en-US" altLang="zh-CN" sz="1200" dirty="0" smtClean="0">
                <a:solidFill>
                  <a:srgbClr val="EEECE1">
                    <a:lumMod val="25000"/>
                  </a:srgbClr>
                </a:solidFill>
                <a:latin typeface="微软雅黑" panose="020B0503020204020204" charset="-122"/>
                <a:ea typeface="微软雅黑" panose="020B0503020204020204" charset="-122"/>
                <a:hlinkClick r:id="rId4"/>
              </a:rPr>
              <a:t>www.1ppt.com/hangye/</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zh-CN" altLang="en-US" sz="1200" dirty="0" smtClean="0">
                <a:solidFill>
                  <a:srgbClr val="EEECE1">
                    <a:lumMod val="25000"/>
                  </a:srgbClr>
                </a:solidFill>
                <a:latin typeface="微软雅黑" panose="020B0503020204020204" charset="-122"/>
                <a:ea typeface="微软雅黑" panose="020B0503020204020204" charset="-122"/>
              </a:rPr>
              <a:t>节日</a:t>
            </a:r>
            <a:r>
              <a:rPr lang="en-US" altLang="zh-CN" sz="1200" dirty="0" smtClean="0">
                <a:solidFill>
                  <a:srgbClr val="EEECE1">
                    <a:lumMod val="25000"/>
                  </a:srgbClr>
                </a:solidFill>
                <a:latin typeface="微软雅黑" panose="020B0503020204020204" charset="-122"/>
                <a:ea typeface="微软雅黑" panose="020B0503020204020204" charset="-122"/>
              </a:rPr>
              <a:t>PPT</a:t>
            </a:r>
            <a:r>
              <a:rPr lang="zh-CN" altLang="en-US" sz="1200" dirty="0" smtClean="0">
                <a:solidFill>
                  <a:srgbClr val="EEECE1">
                    <a:lumMod val="25000"/>
                  </a:srgbClr>
                </a:solidFill>
                <a:latin typeface="微软雅黑" panose="020B0503020204020204" charset="-122"/>
                <a:ea typeface="微软雅黑" panose="020B0503020204020204" charset="-122"/>
              </a:rPr>
              <a:t>模板：</a:t>
            </a:r>
            <a:r>
              <a:rPr lang="en-US" altLang="zh-CN" sz="1200" dirty="0" smtClean="0">
                <a:solidFill>
                  <a:srgbClr val="EEECE1">
                    <a:lumMod val="25000"/>
                  </a:srgbClr>
                </a:solidFill>
                <a:latin typeface="微软雅黑" panose="020B0503020204020204" charset="-122"/>
                <a:ea typeface="微软雅黑" panose="020B0503020204020204" charset="-122"/>
                <a:hlinkClick r:id="rId5"/>
              </a:rPr>
              <a:t>www.1ppt.com/jieri/</a:t>
            </a:r>
            <a:r>
              <a:rPr lang="en-US" altLang="zh-CN" sz="1200" dirty="0" smtClean="0">
                <a:solidFill>
                  <a:srgbClr val="EEECE1">
                    <a:lumMod val="25000"/>
                  </a:srgbClr>
                </a:solidFill>
                <a:latin typeface="微软雅黑" panose="020B0503020204020204" charset="-122"/>
                <a:ea typeface="微软雅黑" panose="020B0503020204020204" charset="-122"/>
              </a:rPr>
              <a:t>                          PPT</a:t>
            </a:r>
            <a:r>
              <a:rPr lang="zh-CN" altLang="en-US" sz="1200" dirty="0" smtClean="0">
                <a:solidFill>
                  <a:srgbClr val="EEECE1">
                    <a:lumMod val="25000"/>
                  </a:srgbClr>
                </a:solidFill>
                <a:latin typeface="微软雅黑" panose="020B0503020204020204" charset="-122"/>
                <a:ea typeface="微软雅黑" panose="020B0503020204020204" charset="-122"/>
              </a:rPr>
              <a:t>素材：       </a:t>
            </a:r>
            <a:r>
              <a:rPr lang="en-US" altLang="zh-CN" sz="1200" dirty="0" smtClean="0">
                <a:solidFill>
                  <a:srgbClr val="EEECE1">
                    <a:lumMod val="25000"/>
                  </a:srgbClr>
                </a:solidFill>
                <a:latin typeface="微软雅黑" panose="020B0503020204020204" charset="-122"/>
                <a:ea typeface="微软雅黑" panose="020B0503020204020204" charset="-122"/>
                <a:hlinkClick r:id="rId6"/>
              </a:rPr>
              <a:t>www.1ppt.com/sucai/</a:t>
            </a:r>
            <a:endParaRPr lang="en-US" altLang="zh-CN" sz="1200" dirty="0" smtClean="0">
              <a:solidFill>
                <a:srgbClr val="EEECE1">
                  <a:lumMod val="25000"/>
                </a:srgbClr>
              </a:solidFill>
              <a:latin typeface="微软雅黑" panose="020B0503020204020204" charset="-122"/>
              <a:ea typeface="微软雅黑" panose="020B0503020204020204" charset="-122"/>
            </a:endParaRPr>
          </a:p>
          <a:p>
            <a:r>
              <a:rPr lang="en-US" altLang="zh-CN" sz="1200" dirty="0" smtClean="0">
                <a:solidFill>
                  <a:srgbClr val="EEECE1">
                    <a:lumMod val="25000"/>
                  </a:srgbClr>
                </a:solidFill>
                <a:latin typeface="微软雅黑" panose="020B0503020204020204" charset="-122"/>
                <a:ea typeface="微软雅黑" panose="020B0503020204020204" charset="-122"/>
              </a:rPr>
              <a:t>PPT</a:t>
            </a:r>
            <a:r>
              <a:rPr lang="zh-CN" altLang="en-US" sz="1200" dirty="0" smtClean="0">
                <a:solidFill>
                  <a:srgbClr val="EEECE1">
                    <a:lumMod val="25000"/>
                  </a:srgbClr>
                </a:solidFill>
                <a:latin typeface="微软雅黑" panose="020B0503020204020204" charset="-122"/>
                <a:ea typeface="微软雅黑" panose="020B0503020204020204" charset="-122"/>
              </a:rPr>
              <a:t>背景图片：</a:t>
            </a:r>
            <a:r>
              <a:rPr lang="en-US" altLang="zh-CN" sz="1200" dirty="0" smtClean="0">
                <a:solidFill>
                  <a:srgbClr val="EEECE1">
                    <a:lumMod val="25000"/>
                  </a:srgbClr>
                </a:solidFill>
                <a:latin typeface="微软雅黑" panose="020B0503020204020204" charset="-122"/>
                <a:ea typeface="微软雅黑" panose="020B0503020204020204" charset="-122"/>
                <a:hlinkClick r:id="rId7"/>
              </a:rPr>
              <a:t>www.1ppt.com/beijing/</a:t>
            </a:r>
            <a:r>
              <a:rPr lang="en-US" altLang="zh-CN" sz="1200" dirty="0" smtClean="0">
                <a:solidFill>
                  <a:srgbClr val="EEECE1">
                    <a:lumMod val="25000"/>
                  </a:srgbClr>
                </a:solidFill>
                <a:latin typeface="微软雅黑" panose="020B0503020204020204" charset="-122"/>
                <a:ea typeface="微软雅黑" panose="020B0503020204020204" charset="-122"/>
              </a:rPr>
              <a:t>                     PPT</a:t>
            </a:r>
            <a:r>
              <a:rPr lang="zh-CN" altLang="en-US" sz="1200" dirty="0" smtClean="0">
                <a:solidFill>
                  <a:srgbClr val="EEECE1">
                    <a:lumMod val="25000"/>
                  </a:srgbClr>
                </a:solidFill>
                <a:latin typeface="微软雅黑" panose="020B0503020204020204" charset="-122"/>
                <a:ea typeface="微软雅黑" panose="020B0503020204020204" charset="-122"/>
              </a:rPr>
              <a:t>图表：       </a:t>
            </a:r>
            <a:r>
              <a:rPr lang="en-US" altLang="zh-CN" sz="1200" dirty="0" smtClean="0">
                <a:solidFill>
                  <a:srgbClr val="EEECE1">
                    <a:lumMod val="25000"/>
                  </a:srgbClr>
                </a:solidFill>
                <a:latin typeface="微软雅黑" panose="020B0503020204020204" charset="-122"/>
                <a:ea typeface="微软雅黑" panose="020B0503020204020204" charset="-122"/>
                <a:hlinkClick r:id="rId8"/>
              </a:rPr>
              <a:t>www.1ppt.com/tubiao/</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zh-CN" altLang="en-US" sz="1200" dirty="0" smtClean="0">
                <a:solidFill>
                  <a:srgbClr val="EEECE1">
                    <a:lumMod val="25000"/>
                  </a:srgbClr>
                </a:solidFill>
                <a:latin typeface="微软雅黑" panose="020B0503020204020204" charset="-122"/>
                <a:ea typeface="微软雅黑" panose="020B0503020204020204" charset="-122"/>
              </a:rPr>
              <a:t>优秀</a:t>
            </a:r>
            <a:r>
              <a:rPr lang="en-US" altLang="zh-CN" sz="1200" dirty="0" smtClean="0">
                <a:solidFill>
                  <a:srgbClr val="EEECE1">
                    <a:lumMod val="25000"/>
                  </a:srgbClr>
                </a:solidFill>
                <a:latin typeface="微软雅黑" panose="020B0503020204020204" charset="-122"/>
                <a:ea typeface="微软雅黑" panose="020B0503020204020204" charset="-122"/>
              </a:rPr>
              <a:t>PPT</a:t>
            </a:r>
            <a:r>
              <a:rPr lang="zh-CN" altLang="en-US" sz="1200" dirty="0" smtClean="0">
                <a:solidFill>
                  <a:srgbClr val="EEECE1">
                    <a:lumMod val="25000"/>
                  </a:srgbClr>
                </a:solidFill>
                <a:latin typeface="微软雅黑" panose="020B0503020204020204" charset="-122"/>
                <a:ea typeface="微软雅黑" panose="020B0503020204020204" charset="-122"/>
              </a:rPr>
              <a:t>下载：</a:t>
            </a:r>
            <a:r>
              <a:rPr lang="en-US" altLang="zh-CN" sz="1200" dirty="0" smtClean="0">
                <a:solidFill>
                  <a:srgbClr val="EEECE1">
                    <a:lumMod val="25000"/>
                  </a:srgbClr>
                </a:solidFill>
                <a:latin typeface="微软雅黑" panose="020B0503020204020204" charset="-122"/>
                <a:ea typeface="微软雅黑" panose="020B0503020204020204" charset="-122"/>
                <a:hlinkClick r:id="rId9"/>
              </a:rPr>
              <a:t>www.1ppt.com/xiazai/</a:t>
            </a:r>
            <a:r>
              <a:rPr lang="en-US" altLang="zh-CN" sz="1200" dirty="0" smtClean="0">
                <a:solidFill>
                  <a:srgbClr val="EEECE1">
                    <a:lumMod val="25000"/>
                  </a:srgbClr>
                </a:solidFill>
                <a:latin typeface="微软雅黑" panose="020B0503020204020204" charset="-122"/>
                <a:ea typeface="微软雅黑" panose="020B0503020204020204" charset="-122"/>
              </a:rPr>
              <a:t>                       PPT</a:t>
            </a:r>
            <a:r>
              <a:rPr lang="zh-CN" altLang="en-US" sz="1200" dirty="0" smtClean="0">
                <a:solidFill>
                  <a:srgbClr val="EEECE1">
                    <a:lumMod val="25000"/>
                  </a:srgbClr>
                </a:solidFill>
                <a:latin typeface="微软雅黑" panose="020B0503020204020204" charset="-122"/>
                <a:ea typeface="微软雅黑" panose="020B0503020204020204" charset="-122"/>
              </a:rPr>
              <a:t>教程：       </a:t>
            </a:r>
            <a:r>
              <a:rPr lang="en-US" altLang="zh-CN" sz="1200" dirty="0" smtClean="0">
                <a:solidFill>
                  <a:srgbClr val="EEECE1">
                    <a:lumMod val="25000"/>
                  </a:srgbClr>
                </a:solidFill>
                <a:latin typeface="微软雅黑" panose="020B0503020204020204" charset="-122"/>
                <a:ea typeface="微软雅黑" panose="020B0503020204020204" charset="-122"/>
                <a:hlinkClick r:id="rId10"/>
              </a:rPr>
              <a:t>www.1ppt.com/powerpoint/</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en-US" altLang="zh-CN" sz="1200" dirty="0" smtClean="0">
                <a:solidFill>
                  <a:srgbClr val="EEECE1">
                    <a:lumMod val="25000"/>
                  </a:srgbClr>
                </a:solidFill>
                <a:latin typeface="微软雅黑" panose="020B0503020204020204" charset="-122"/>
                <a:ea typeface="微软雅黑" panose="020B0503020204020204" charset="-122"/>
              </a:rPr>
              <a:t>Word</a:t>
            </a:r>
            <a:r>
              <a:rPr lang="zh-CN" altLang="en-US" sz="1200" dirty="0" smtClean="0">
                <a:solidFill>
                  <a:srgbClr val="EEECE1">
                    <a:lumMod val="25000"/>
                  </a:srgbClr>
                </a:solidFill>
                <a:latin typeface="微软雅黑" panose="020B0503020204020204" charset="-122"/>
                <a:ea typeface="微软雅黑" panose="020B0503020204020204" charset="-122"/>
              </a:rPr>
              <a:t>教程：    </a:t>
            </a:r>
            <a:r>
              <a:rPr lang="en-US" altLang="zh-CN" sz="1200" dirty="0" smtClean="0">
                <a:solidFill>
                  <a:srgbClr val="EEECE1">
                    <a:lumMod val="25000"/>
                  </a:srgbClr>
                </a:solidFill>
                <a:latin typeface="微软雅黑" panose="020B0503020204020204" charset="-122"/>
                <a:ea typeface="微软雅黑" panose="020B0503020204020204" charset="-122"/>
                <a:hlinkClick r:id="rId11"/>
              </a:rPr>
              <a:t>www.1ppt.com/word/</a:t>
            </a:r>
            <a:r>
              <a:rPr lang="en-US" altLang="zh-CN" sz="1200" dirty="0" smtClean="0">
                <a:solidFill>
                  <a:srgbClr val="EEECE1">
                    <a:lumMod val="25000"/>
                  </a:srgbClr>
                </a:solidFill>
                <a:latin typeface="微软雅黑" panose="020B0503020204020204" charset="-122"/>
                <a:ea typeface="微软雅黑" panose="020B0503020204020204" charset="-122"/>
              </a:rPr>
              <a:t>                        Excel</a:t>
            </a:r>
            <a:r>
              <a:rPr lang="zh-CN" altLang="en-US" sz="1200" dirty="0" smtClean="0">
                <a:solidFill>
                  <a:srgbClr val="EEECE1">
                    <a:lumMod val="25000"/>
                  </a:srgbClr>
                </a:solidFill>
                <a:latin typeface="微软雅黑" panose="020B0503020204020204" charset="-122"/>
                <a:ea typeface="微软雅黑" panose="020B0503020204020204" charset="-122"/>
              </a:rPr>
              <a:t>教程：     </a:t>
            </a:r>
            <a:r>
              <a:rPr lang="en-US" altLang="zh-CN" sz="1200" dirty="0" smtClean="0">
                <a:solidFill>
                  <a:srgbClr val="EEECE1">
                    <a:lumMod val="25000"/>
                  </a:srgbClr>
                </a:solidFill>
                <a:latin typeface="微软雅黑" panose="020B0503020204020204" charset="-122"/>
                <a:ea typeface="微软雅黑" panose="020B0503020204020204" charset="-122"/>
                <a:hlinkClick r:id="rId12"/>
              </a:rPr>
              <a:t>www.1ppt.com/excel/</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zh-CN" altLang="en-US" sz="1200" dirty="0" smtClean="0">
                <a:solidFill>
                  <a:srgbClr val="EEECE1">
                    <a:lumMod val="25000"/>
                  </a:srgbClr>
                </a:solidFill>
                <a:latin typeface="微软雅黑" panose="020B0503020204020204" charset="-122"/>
                <a:ea typeface="微软雅黑" panose="020B0503020204020204" charset="-122"/>
              </a:rPr>
              <a:t>个人简历：      </a:t>
            </a:r>
            <a:r>
              <a:rPr lang="en-US" altLang="zh-CN" sz="1200" dirty="0" smtClean="0">
                <a:solidFill>
                  <a:srgbClr val="EEECE1">
                    <a:lumMod val="25000"/>
                  </a:srgbClr>
                </a:solidFill>
                <a:latin typeface="微软雅黑" panose="020B0503020204020204" charset="-122"/>
                <a:ea typeface="微软雅黑" panose="020B0503020204020204" charset="-122"/>
                <a:hlinkClick r:id="rId13"/>
              </a:rPr>
              <a:t>www.1ppt.com/jianli/</a:t>
            </a:r>
            <a:r>
              <a:rPr lang="en-US" altLang="zh-CN" sz="1200" dirty="0" smtClean="0">
                <a:solidFill>
                  <a:srgbClr val="EEECE1">
                    <a:lumMod val="25000"/>
                  </a:srgbClr>
                </a:solidFill>
                <a:latin typeface="微软雅黑" panose="020B0503020204020204" charset="-122"/>
                <a:ea typeface="微软雅黑" panose="020B0503020204020204" charset="-122"/>
              </a:rPr>
              <a:t>                         PPT</a:t>
            </a:r>
            <a:r>
              <a:rPr lang="zh-CN" altLang="en-US" sz="1200" dirty="0" smtClean="0">
                <a:solidFill>
                  <a:srgbClr val="EEECE1">
                    <a:lumMod val="25000"/>
                  </a:srgbClr>
                </a:solidFill>
                <a:latin typeface="微软雅黑" panose="020B0503020204020204" charset="-122"/>
                <a:ea typeface="微软雅黑" panose="020B0503020204020204" charset="-122"/>
              </a:rPr>
              <a:t>课件：       </a:t>
            </a:r>
            <a:r>
              <a:rPr lang="en-US" altLang="zh-CN" sz="1200" dirty="0" smtClean="0">
                <a:solidFill>
                  <a:srgbClr val="EEECE1">
                    <a:lumMod val="25000"/>
                  </a:srgbClr>
                </a:solidFill>
                <a:latin typeface="微软雅黑" panose="020B0503020204020204" charset="-122"/>
                <a:ea typeface="微软雅黑" panose="020B0503020204020204" charset="-122"/>
                <a:hlinkClick r:id="rId14"/>
              </a:rPr>
              <a:t>www.1ppt.com/kejian/</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zh-CN" altLang="en-US" sz="1200" dirty="0" smtClean="0">
                <a:solidFill>
                  <a:srgbClr val="EEECE1">
                    <a:lumMod val="25000"/>
                  </a:srgbClr>
                </a:solidFill>
                <a:latin typeface="微软雅黑" panose="020B0503020204020204" charset="-122"/>
                <a:ea typeface="微软雅黑" panose="020B0503020204020204" charset="-122"/>
              </a:rPr>
              <a:t>手抄报：          </a:t>
            </a:r>
            <a:r>
              <a:rPr lang="en-US" altLang="zh-CN" sz="1200" dirty="0" smtClean="0">
                <a:solidFill>
                  <a:srgbClr val="EEECE1">
                    <a:lumMod val="25000"/>
                  </a:srgbClr>
                </a:solidFill>
                <a:latin typeface="微软雅黑" panose="020B0503020204020204" charset="-122"/>
                <a:ea typeface="微软雅黑" panose="020B0503020204020204" charset="-122"/>
                <a:hlinkClick r:id="rId15"/>
              </a:rPr>
              <a:t>www.1ppt.com/shouchaobao/</a:t>
            </a:r>
            <a:r>
              <a:rPr lang="en-US" altLang="zh-CN" sz="1200" dirty="0" smtClean="0">
                <a:solidFill>
                  <a:srgbClr val="EEECE1">
                    <a:lumMod val="25000"/>
                  </a:srgbClr>
                </a:solidFill>
                <a:latin typeface="微软雅黑" panose="020B0503020204020204" charset="-122"/>
                <a:ea typeface="微软雅黑" panose="020B0503020204020204" charset="-122"/>
              </a:rPr>
              <a:t>          </a:t>
            </a:r>
            <a:r>
              <a:rPr lang="zh-CN" altLang="en-US" sz="1200" dirty="0" smtClean="0">
                <a:solidFill>
                  <a:srgbClr val="EEECE1">
                    <a:lumMod val="25000"/>
                  </a:srgbClr>
                </a:solidFill>
                <a:latin typeface="微软雅黑" panose="020B0503020204020204" charset="-122"/>
                <a:ea typeface="微软雅黑" panose="020B0503020204020204" charset="-122"/>
              </a:rPr>
              <a:t>试题下载：      </a:t>
            </a:r>
            <a:r>
              <a:rPr lang="en-US" altLang="zh-CN" sz="1200" dirty="0" smtClean="0">
                <a:solidFill>
                  <a:srgbClr val="EEECE1">
                    <a:lumMod val="25000"/>
                  </a:srgbClr>
                </a:solidFill>
                <a:latin typeface="微软雅黑" panose="020B0503020204020204" charset="-122"/>
                <a:ea typeface="微软雅黑" panose="020B0503020204020204" charset="-122"/>
                <a:hlinkClick r:id="rId16"/>
              </a:rPr>
              <a:t>www.1ppt.com/shiti/</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zh-CN" altLang="en-US" sz="1200" dirty="0" smtClean="0">
                <a:solidFill>
                  <a:srgbClr val="EEECE1">
                    <a:lumMod val="25000"/>
                  </a:srgbClr>
                </a:solidFill>
                <a:latin typeface="微软雅黑" panose="020B0503020204020204" charset="-122"/>
                <a:ea typeface="微软雅黑" panose="020B0503020204020204" charset="-122"/>
              </a:rPr>
              <a:t>教案下载：      </a:t>
            </a:r>
            <a:r>
              <a:rPr lang="en-US" altLang="zh-CN" sz="1200" dirty="0" smtClean="0">
                <a:solidFill>
                  <a:srgbClr val="EEECE1">
                    <a:lumMod val="25000"/>
                  </a:srgbClr>
                </a:solidFill>
                <a:latin typeface="微软雅黑" panose="020B0503020204020204" charset="-122"/>
                <a:ea typeface="微软雅黑" panose="020B0503020204020204" charset="-122"/>
                <a:hlinkClick r:id="rId17"/>
              </a:rPr>
              <a:t>www.1ppt.com/jiaoan/</a:t>
            </a:r>
            <a:r>
              <a:rPr lang="en-US" altLang="zh-CN" sz="1200" dirty="0" smtClean="0">
                <a:solidFill>
                  <a:srgbClr val="EEECE1">
                    <a:lumMod val="25000"/>
                  </a:srgbClr>
                </a:solidFill>
                <a:latin typeface="微软雅黑" panose="020B0503020204020204" charset="-122"/>
                <a:ea typeface="微软雅黑" panose="020B0503020204020204" charset="-122"/>
              </a:rPr>
              <a:t>                       </a:t>
            </a:r>
            <a:r>
              <a:rPr lang="zh-CN" altLang="en-US" sz="1200" dirty="0" smtClean="0">
                <a:solidFill>
                  <a:srgbClr val="EEECE1">
                    <a:lumMod val="25000"/>
                  </a:srgbClr>
                </a:solidFill>
                <a:latin typeface="微软雅黑" panose="020B0503020204020204" charset="-122"/>
                <a:ea typeface="微软雅黑" panose="020B0503020204020204" charset="-122"/>
              </a:rPr>
              <a:t>字体下载：      </a:t>
            </a:r>
            <a:r>
              <a:rPr lang="en-US" altLang="zh-CN" sz="1200" dirty="0" smtClean="0">
                <a:solidFill>
                  <a:srgbClr val="EEECE1">
                    <a:lumMod val="25000"/>
                  </a:srgbClr>
                </a:solidFill>
                <a:latin typeface="微软雅黑" panose="020B0503020204020204" charset="-122"/>
                <a:ea typeface="微软雅黑" panose="020B0503020204020204" charset="-122"/>
                <a:hlinkClick r:id="rId18"/>
              </a:rPr>
              <a:t>www.1ppt.com/ziti/</a:t>
            </a:r>
            <a:r>
              <a:rPr lang="en-US" altLang="zh-CN" sz="1200" dirty="0" smtClean="0">
                <a:solidFill>
                  <a:srgbClr val="EEECE1">
                    <a:lumMod val="25000"/>
                  </a:srgbClr>
                </a:solidFill>
                <a:latin typeface="微软雅黑" panose="020B0503020204020204" charset="-122"/>
                <a:ea typeface="微软雅黑" panose="020B0503020204020204" charset="-122"/>
              </a:rPr>
              <a:t>              </a:t>
            </a:r>
            <a:endParaRPr lang="zh-CN" altLang="en-US" sz="1200" dirty="0" smtClean="0">
              <a:solidFill>
                <a:srgbClr val="EEECE1">
                  <a:lumMod val="25000"/>
                </a:srgbClr>
              </a:solidFill>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6B7AC028-0154-4EC5-A8C8-8B462F5E2882}"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D6555-5A17-43EC-AD60-A02D9CB5220E}"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D3FFD-2B64-4882-8633-4453E00B9DC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l="27938" r="28272"/>
          <a:stretch>
            <a:fillRect/>
          </a:stretch>
        </p:blipFill>
        <p:spPr>
          <a:xfrm>
            <a:off x="579554" y="1783781"/>
            <a:ext cx="1586731" cy="2558918"/>
          </a:xfrm>
          <a:prstGeom prst="rect">
            <a:avLst/>
          </a:prstGeom>
        </p:spPr>
      </p:pic>
      <p:pic>
        <p:nvPicPr>
          <p:cNvPr id="11" name="图片 10"/>
          <p:cNvPicPr>
            <a:picLocks noChangeAspect="1"/>
          </p:cNvPicPr>
          <p:nvPr/>
        </p:nvPicPr>
        <p:blipFill rotWithShape="1">
          <a:blip r:embed="rId4" cstate="screen"/>
          <a:srcRect t="22778" b="21444"/>
          <a:stretch>
            <a:fillRect/>
          </a:stretch>
        </p:blipFill>
        <p:spPr>
          <a:xfrm>
            <a:off x="1022833" y="682864"/>
            <a:ext cx="8001968" cy="3825240"/>
          </a:xfrm>
          <a:prstGeom prst="rect">
            <a:avLst/>
          </a:prstGeom>
        </p:spPr>
      </p:pic>
      <p:pic>
        <p:nvPicPr>
          <p:cNvPr id="13" name="图片 12"/>
          <p:cNvPicPr>
            <a:picLocks noChangeAspect="1"/>
          </p:cNvPicPr>
          <p:nvPr/>
        </p:nvPicPr>
        <p:blipFill rotWithShape="1">
          <a:blip r:embed="rId5" cstate="screen"/>
          <a:srcRect l="26210" t="22574" r="12182" b="23858"/>
          <a:stretch>
            <a:fillRect/>
          </a:stretch>
        </p:blipFill>
        <p:spPr>
          <a:xfrm>
            <a:off x="4555577" y="406844"/>
            <a:ext cx="1494703" cy="917800"/>
          </a:xfrm>
          <a:prstGeom prst="rect">
            <a:avLst/>
          </a:prstGeom>
        </p:spPr>
      </p:pic>
      <p:sp>
        <p:nvSpPr>
          <p:cNvPr id="16" name="矩形 15"/>
          <p:cNvSpPr/>
          <p:nvPr/>
        </p:nvSpPr>
        <p:spPr>
          <a:xfrm>
            <a:off x="1248497" y="4621223"/>
            <a:ext cx="6705599" cy="707886"/>
          </a:xfrm>
          <a:prstGeom prst="rect">
            <a:avLst/>
          </a:prstGeom>
        </p:spPr>
        <p:txBody>
          <a:bodyPr wrap="square">
            <a:spAutoFit/>
          </a:bodyPr>
          <a:lstStyle/>
          <a:p>
            <a:pPr algn="dist"/>
            <a:r>
              <a:rPr lang="zh-CN" altLang="en-US" sz="4000" b="1" dirty="0">
                <a:solidFill>
                  <a:srgbClr val="E4403D"/>
                </a:solidFill>
                <a:cs typeface="+mn-ea"/>
                <a:sym typeface="+mn-lt"/>
              </a:rPr>
              <a:t>国际护士节活动策划方案</a:t>
            </a:r>
          </a:p>
        </p:txBody>
      </p:sp>
      <p:sp>
        <p:nvSpPr>
          <p:cNvPr id="17" name="文本框 16"/>
          <p:cNvSpPr txBox="1"/>
          <p:nvPr/>
        </p:nvSpPr>
        <p:spPr>
          <a:xfrm>
            <a:off x="3274371" y="5599180"/>
            <a:ext cx="2654109" cy="398780"/>
          </a:xfrm>
          <a:prstGeom prst="rect">
            <a:avLst/>
          </a:prstGeom>
          <a:noFill/>
        </p:spPr>
        <p:txBody>
          <a:bodyPr wrap="square" rtlCol="0">
            <a:spAutoFit/>
          </a:bodyPr>
          <a:lstStyle/>
          <a:p>
            <a:pPr algn="dist"/>
            <a:r>
              <a:rPr lang="zh-CN" altLang="zh-CN" sz="2000" dirty="0">
                <a:solidFill>
                  <a:srgbClr val="E4403D"/>
                </a:solidFill>
                <a:cs typeface="+mn-ea"/>
                <a:sym typeface="+mn-lt"/>
              </a:rPr>
              <a:t>演讲人</a:t>
            </a:r>
            <a:r>
              <a:rPr lang="zh-CN" altLang="zh-CN" sz="2000" dirty="0" smtClean="0">
                <a:solidFill>
                  <a:srgbClr val="E4403D"/>
                </a:solidFill>
                <a:cs typeface="+mn-ea"/>
                <a:sym typeface="+mn-lt"/>
              </a:rPr>
              <a:t>：</a:t>
            </a:r>
            <a:r>
              <a:rPr lang="en-US" sz="2000" dirty="0" smtClean="0">
                <a:solidFill>
                  <a:srgbClr val="E4403D"/>
                </a:solidFill>
                <a:cs typeface="+mn-ea"/>
                <a:sym typeface="+mn-lt"/>
              </a:rPr>
              <a:t>xx</a:t>
            </a:r>
            <a:endParaRPr lang="en-US" sz="2000" dirty="0">
              <a:solidFill>
                <a:srgbClr val="E4403D"/>
              </a:solidFill>
              <a:cs typeface="+mn-ea"/>
              <a:sym typeface="+mn-lt"/>
            </a:endParaRPr>
          </a:p>
        </p:txBody>
      </p:sp>
      <p:pic>
        <p:nvPicPr>
          <p:cNvPr id="19" name="图片 18"/>
          <p:cNvPicPr>
            <a:picLocks noChangeAspect="1"/>
          </p:cNvPicPr>
          <p:nvPr/>
        </p:nvPicPr>
        <p:blipFill>
          <a:blip r:embed="rId6"/>
          <a:stretch>
            <a:fillRect/>
          </a:stretch>
        </p:blipFill>
        <p:spPr>
          <a:xfrm flipH="1">
            <a:off x="99452" y="294570"/>
            <a:ext cx="1846762" cy="1877505"/>
          </a:xfrm>
          <a:prstGeom prst="rect">
            <a:avLst/>
          </a:prstGeom>
        </p:spPr>
      </p:pic>
      <p:pic>
        <p:nvPicPr>
          <p:cNvPr id="20" name="图片 19"/>
          <p:cNvPicPr>
            <a:picLocks noChangeAspect="1"/>
          </p:cNvPicPr>
          <p:nvPr/>
        </p:nvPicPr>
        <p:blipFill rotWithShape="1">
          <a:blip r:embed="rId6" cstate="screen"/>
          <a:srcRect r="13559" b="45104"/>
          <a:stretch>
            <a:fillRect/>
          </a:stretch>
        </p:blipFill>
        <p:spPr>
          <a:xfrm>
            <a:off x="9702138" y="1911958"/>
            <a:ext cx="1058686" cy="683526"/>
          </a:xfrm>
          <a:prstGeom prst="rect">
            <a:avLst/>
          </a:prstGeom>
        </p:spPr>
      </p:pic>
      <p:pic>
        <p:nvPicPr>
          <p:cNvPr id="21" name="图片 20"/>
          <p:cNvPicPr>
            <a:picLocks noChangeAspect="1"/>
          </p:cNvPicPr>
          <p:nvPr/>
        </p:nvPicPr>
        <p:blipFill>
          <a:blip r:embed="rId6" cstate="screen"/>
          <a:stretch>
            <a:fillRect/>
          </a:stretch>
        </p:blipFill>
        <p:spPr>
          <a:xfrm flipH="1">
            <a:off x="9702138" y="228724"/>
            <a:ext cx="1676007" cy="1703908"/>
          </a:xfrm>
          <a:prstGeom prst="rect">
            <a:avLst/>
          </a:prstGeom>
        </p:spPr>
      </p:pic>
      <p:pic>
        <p:nvPicPr>
          <p:cNvPr id="22" name="图片 21"/>
          <p:cNvPicPr>
            <a:picLocks noChangeAspect="1"/>
          </p:cNvPicPr>
          <p:nvPr/>
        </p:nvPicPr>
        <p:blipFill>
          <a:blip r:embed="rId6" cstate="screen"/>
          <a:stretch>
            <a:fillRect/>
          </a:stretch>
        </p:blipFill>
        <p:spPr>
          <a:xfrm>
            <a:off x="473976" y="4739105"/>
            <a:ext cx="1097714" cy="11159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41" presetClass="entr" presetSubtype="0" fill="hold" grpId="1" nodeType="afterEffect">
                                  <p:stCondLst>
                                    <p:cond delay="0"/>
                                  </p:stCondLst>
                                  <p:iterate type="lt">
                                    <p:tmPct val="10000"/>
                                  </p:iterate>
                                  <p:childTnLst>
                                    <p:set>
                                      <p:cBhvr>
                                        <p:cTn id="20" dur="1" fill="hold">
                                          <p:stCondLst>
                                            <p:cond delay="0"/>
                                          </p:stCondLst>
                                        </p:cTn>
                                        <p:tgtEl>
                                          <p:spTgt spid="16">
                                            <p:txEl>
                                              <p:pRg st="0" end="0"/>
                                            </p:txEl>
                                          </p:spTgt>
                                        </p:tgtEl>
                                        <p:attrNameLst>
                                          <p:attrName>style.visibility</p:attrName>
                                        </p:attrNameLst>
                                      </p:cBhvr>
                                      <p:to>
                                        <p:strVal val="visible"/>
                                      </p:to>
                                    </p:set>
                                    <p:anim calcmode="lin" valueType="num">
                                      <p:cBhvr>
                                        <p:cTn id="21" dur="25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3" dur="25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16">
                                            <p:txEl>
                                              <p:pRg st="0" end="0"/>
                                            </p:txEl>
                                          </p:spTgt>
                                        </p:tgtEl>
                                      </p:cBhvr>
                                    </p:animEffect>
                                  </p:childTnLst>
                                </p:cTn>
                              </p:par>
                            </p:childTnLst>
                          </p:cTn>
                        </p:par>
                        <p:par>
                          <p:cTn id="26" fill="hold">
                            <p:stCondLst>
                              <p:cond delay="2000"/>
                            </p:stCondLst>
                            <p:childTnLst>
                              <p:par>
                                <p:cTn id="27" presetID="27" presetClass="emph" presetSubtype="0" fill="remove" grpId="0" nodeType="afterEffect">
                                  <p:stCondLst>
                                    <p:cond delay="0"/>
                                  </p:stCondLst>
                                  <p:iterate type="lt">
                                    <p:tmPct val="0"/>
                                  </p:iterate>
                                  <p:childTnLst>
                                    <p:animClr clrSpc="rgb" dir="cw">
                                      <p:cBhvr override="childStyle">
                                        <p:cTn id="28" dur="250" autoRev="1" fill="remove"/>
                                        <p:tgtEl>
                                          <p:spTgt spid="16">
                                            <p:txEl>
                                              <p:pRg st="0" end="0"/>
                                            </p:txEl>
                                          </p:spTgt>
                                        </p:tgtEl>
                                        <p:attrNameLst>
                                          <p:attrName>style.color</p:attrName>
                                        </p:attrNameLst>
                                      </p:cBhvr>
                                      <p:to>
                                        <a:schemeClr val="bg1"/>
                                      </p:to>
                                    </p:animClr>
                                    <p:animClr clrSpc="rgb" dir="cw">
                                      <p:cBhvr>
                                        <p:cTn id="29" dur="250" autoRev="1" fill="remove"/>
                                        <p:tgtEl>
                                          <p:spTgt spid="16">
                                            <p:txEl>
                                              <p:pRg st="0" end="0"/>
                                            </p:txEl>
                                          </p:spTgt>
                                        </p:tgtEl>
                                        <p:attrNameLst>
                                          <p:attrName>fillcolor</p:attrName>
                                        </p:attrNameLst>
                                      </p:cBhvr>
                                      <p:to>
                                        <a:schemeClr val="bg1"/>
                                      </p:to>
                                    </p:animClr>
                                    <p:set>
                                      <p:cBhvr>
                                        <p:cTn id="30" dur="250" autoRev="1" fill="remove"/>
                                        <p:tgtEl>
                                          <p:spTgt spid="16">
                                            <p:txEl>
                                              <p:pRg st="0" end="0"/>
                                            </p:txEl>
                                          </p:spTgt>
                                        </p:tgtEl>
                                        <p:attrNameLst>
                                          <p:attrName>fill.type</p:attrName>
                                        </p:attrNameLst>
                                      </p:cBhvr>
                                      <p:to>
                                        <p:strVal val="solid"/>
                                      </p:to>
                                    </p:set>
                                    <p:set>
                                      <p:cBhvr>
                                        <p:cTn id="31" dur="250" autoRev="1" fill="remove"/>
                                        <p:tgtEl>
                                          <p:spTgt spid="16">
                                            <p:txEl>
                                              <p:pRg st="0" end="0"/>
                                            </p:txEl>
                                          </p:spTgt>
                                        </p:tgtEl>
                                        <p:attrNameLst>
                                          <p:attrName>fill.on</p:attrName>
                                        </p:attrNameLst>
                                      </p:cBhvr>
                                      <p:to>
                                        <p:strVal val="true"/>
                                      </p:to>
                                    </p:se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strVal val="#ppt_x"/>
                                          </p:val>
                                        </p:tav>
                                        <p:tav tm="100000">
                                          <p:val>
                                            <p:strVal val="#ppt_x"/>
                                          </p:val>
                                        </p:tav>
                                      </p:tavLst>
                                    </p:anim>
                                    <p:anim calcmode="lin" valueType="num">
                                      <p:cBhvr>
                                        <p:cTn id="47" dur="5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anim calcmode="lin" valueType="num">
                                      <p:cBhvr>
                                        <p:cTn id="52" dur="500" fill="hold"/>
                                        <p:tgtEl>
                                          <p:spTgt spid="21"/>
                                        </p:tgtEl>
                                        <p:attrNameLst>
                                          <p:attrName>ppt_x</p:attrName>
                                        </p:attrNameLst>
                                      </p:cBhvr>
                                      <p:tavLst>
                                        <p:tav tm="0">
                                          <p:val>
                                            <p:strVal val="#ppt_x"/>
                                          </p:val>
                                        </p:tav>
                                        <p:tav tm="100000">
                                          <p:val>
                                            <p:strVal val="#ppt_x"/>
                                          </p:val>
                                        </p:tav>
                                      </p:tavLst>
                                    </p:anim>
                                    <p:anim calcmode="lin" valueType="num">
                                      <p:cBhvr>
                                        <p:cTn id="53" dur="50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anim calcmode="lin" valueType="num">
                                      <p:cBhvr>
                                        <p:cTn id="58" dur="500" fill="hold"/>
                                        <p:tgtEl>
                                          <p:spTgt spid="22"/>
                                        </p:tgtEl>
                                        <p:attrNameLst>
                                          <p:attrName>ppt_x</p:attrName>
                                        </p:attrNameLst>
                                      </p:cBhvr>
                                      <p:tavLst>
                                        <p:tav tm="0">
                                          <p:val>
                                            <p:strVal val="#ppt_x"/>
                                          </p:val>
                                        </p:tav>
                                        <p:tav tm="100000">
                                          <p:val>
                                            <p:strVal val="#ppt_x"/>
                                          </p:val>
                                        </p:tav>
                                      </p:tavLst>
                                    </p:anim>
                                    <p:anim calcmode="lin" valueType="num">
                                      <p:cBhvr>
                                        <p:cTn id="5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6" grpId="1" build="allAtOnce"/>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3</a:t>
            </a:r>
            <a:r>
              <a:rPr lang="zh-CN" altLang="en-US" sz="2400" dirty="0">
                <a:solidFill>
                  <a:srgbClr val="E4403D"/>
                </a:solidFill>
                <a:cs typeface="+mn-ea"/>
                <a:sym typeface="+mn-lt"/>
              </a:rPr>
              <a:t>、节日活动</a:t>
            </a:r>
          </a:p>
        </p:txBody>
      </p:sp>
      <p:grpSp>
        <p:nvGrpSpPr>
          <p:cNvPr id="86" name="组合 85"/>
          <p:cNvGrpSpPr>
            <a:grpSpLocks noChangeAspect="1"/>
          </p:cNvGrpSpPr>
          <p:nvPr/>
        </p:nvGrpSpPr>
        <p:grpSpPr>
          <a:xfrm>
            <a:off x="1657771" y="1901127"/>
            <a:ext cx="1944000" cy="1704645"/>
            <a:chOff x="4371048" y="1974230"/>
            <a:chExt cx="2625977" cy="2302662"/>
          </a:xfrm>
        </p:grpSpPr>
        <p:grpSp>
          <p:nvGrpSpPr>
            <p:cNvPr id="10" name="组合 9"/>
            <p:cNvGrpSpPr>
              <a:grpSpLocks noChangeAspect="1"/>
            </p:cNvGrpSpPr>
            <p:nvPr/>
          </p:nvGrpSpPr>
          <p:grpSpPr>
            <a:xfrm rot="1007030">
              <a:off x="4530000" y="1974230"/>
              <a:ext cx="2304000" cy="2302662"/>
              <a:chOff x="3656407" y="1080679"/>
              <a:chExt cx="4870594" cy="4867759"/>
            </a:xfrm>
          </p:grpSpPr>
          <p:sp>
            <p:nvSpPr>
              <p:cNvPr id="56" name="任意多边形: 形状 55"/>
              <p:cNvSpPr>
                <a:spLocks noChangeAspect="1"/>
              </p:cNvSpPr>
              <p:nvPr/>
            </p:nvSpPr>
            <p:spPr>
              <a:xfrm>
                <a:off x="4872001" y="2274017"/>
                <a:ext cx="127861" cy="129599"/>
              </a:xfrm>
              <a:custGeom>
                <a:avLst/>
                <a:gdLst>
                  <a:gd name="connsiteX0" fmla="*/ 8406 w 127861"/>
                  <a:gd name="connsiteY0" fmla="*/ 0 h 129599"/>
                  <a:gd name="connsiteX1" fmla="*/ 124118 w 127861"/>
                  <a:gd name="connsiteY1" fmla="*/ 5843 h 129599"/>
                  <a:gd name="connsiteX2" fmla="*/ 122865 w 127861"/>
                  <a:gd name="connsiteY2" fmla="*/ 30662 h 129599"/>
                  <a:gd name="connsiteX3" fmla="*/ 127861 w 127861"/>
                  <a:gd name="connsiteY3" fmla="*/ 129599 h 129599"/>
                  <a:gd name="connsiteX4" fmla="*/ 120991 w 127861"/>
                  <a:gd name="connsiteY4" fmla="*/ 128550 h 129599"/>
                  <a:gd name="connsiteX5" fmla="*/ 8406 w 127861"/>
                  <a:gd name="connsiteY5" fmla="*/ 122865 h 129599"/>
                  <a:gd name="connsiteX6" fmla="*/ 4665 w 127861"/>
                  <a:gd name="connsiteY6" fmla="*/ 123054 h 129599"/>
                  <a:gd name="connsiteX7" fmla="*/ 0 w 127861"/>
                  <a:gd name="connsiteY7" fmla="*/ 30662 h 129599"/>
                  <a:gd name="connsiteX8" fmla="*/ 1530 w 127861"/>
                  <a:gd name="connsiteY8" fmla="*/ 347 h 129599"/>
                  <a:gd name="connsiteX9" fmla="*/ 8406 w 127861"/>
                  <a:gd name="connsiteY9" fmla="*/ 0 h 1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1" h="129599">
                    <a:moveTo>
                      <a:pt x="8406" y="0"/>
                    </a:moveTo>
                    <a:lnTo>
                      <a:pt x="124118" y="5843"/>
                    </a:lnTo>
                    <a:lnTo>
                      <a:pt x="122865" y="30662"/>
                    </a:lnTo>
                    <a:lnTo>
                      <a:pt x="127861" y="129599"/>
                    </a:lnTo>
                    <a:lnTo>
                      <a:pt x="120991" y="128550"/>
                    </a:lnTo>
                    <a:cubicBezTo>
                      <a:pt x="83973" y="124791"/>
                      <a:pt x="46415" y="122865"/>
                      <a:pt x="8406" y="122865"/>
                    </a:cubicBezTo>
                    <a:lnTo>
                      <a:pt x="4665" y="123054"/>
                    </a:lnTo>
                    <a:lnTo>
                      <a:pt x="0" y="30662"/>
                    </a:lnTo>
                    <a:lnTo>
                      <a:pt x="1530" y="347"/>
                    </a:lnTo>
                    <a:lnTo>
                      <a:pt x="8406"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5" name="任意多边形: 形状 54"/>
              <p:cNvSpPr>
                <a:spLocks noChangeAspect="1"/>
              </p:cNvSpPr>
              <p:nvPr/>
            </p:nvSpPr>
            <p:spPr>
              <a:xfrm>
                <a:off x="7192198" y="2274016"/>
                <a:ext cx="127803" cy="128460"/>
              </a:xfrm>
              <a:custGeom>
                <a:avLst/>
                <a:gdLst>
                  <a:gd name="connsiteX0" fmla="*/ 110804 w 127803"/>
                  <a:gd name="connsiteY0" fmla="*/ 0 h 128460"/>
                  <a:gd name="connsiteX1" fmla="*/ 126295 w 127803"/>
                  <a:gd name="connsiteY1" fmla="*/ 782 h 128460"/>
                  <a:gd name="connsiteX2" fmla="*/ 127803 w 127803"/>
                  <a:gd name="connsiteY2" fmla="*/ 30662 h 128460"/>
                  <a:gd name="connsiteX3" fmla="*/ 123116 w 127803"/>
                  <a:gd name="connsiteY3" fmla="*/ 123487 h 128460"/>
                  <a:gd name="connsiteX4" fmla="*/ 110804 w 127803"/>
                  <a:gd name="connsiteY4" fmla="*/ 122865 h 128460"/>
                  <a:gd name="connsiteX5" fmla="*/ 0 w 127803"/>
                  <a:gd name="connsiteY5" fmla="*/ 128460 h 128460"/>
                  <a:gd name="connsiteX6" fmla="*/ 4938 w 127803"/>
                  <a:gd name="connsiteY6" fmla="*/ 30662 h 128460"/>
                  <a:gd name="connsiteX7" fmla="*/ 3663 w 127803"/>
                  <a:gd name="connsiteY7" fmla="*/ 5410 h 128460"/>
                  <a:gd name="connsiteX8" fmla="*/ 110804 w 127803"/>
                  <a:gd name="connsiteY8" fmla="*/ 0 h 12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3" h="128460">
                    <a:moveTo>
                      <a:pt x="110804" y="0"/>
                    </a:moveTo>
                    <a:lnTo>
                      <a:pt x="126295" y="782"/>
                    </a:lnTo>
                    <a:lnTo>
                      <a:pt x="127803" y="30662"/>
                    </a:lnTo>
                    <a:lnTo>
                      <a:pt x="123116" y="123487"/>
                    </a:lnTo>
                    <a:lnTo>
                      <a:pt x="110804" y="122865"/>
                    </a:lnTo>
                    <a:lnTo>
                      <a:pt x="0" y="128460"/>
                    </a:lnTo>
                    <a:lnTo>
                      <a:pt x="4938" y="30662"/>
                    </a:lnTo>
                    <a:lnTo>
                      <a:pt x="3663" y="5410"/>
                    </a:lnTo>
                    <a:lnTo>
                      <a:pt x="110804"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8" name="任意多边形: 形状 37"/>
              <p:cNvSpPr>
                <a:spLocks noChangeAspect="1"/>
              </p:cNvSpPr>
              <p:nvPr/>
            </p:nvSpPr>
            <p:spPr>
              <a:xfrm>
                <a:off x="4880528" y="4590534"/>
                <a:ext cx="131682" cy="131477"/>
              </a:xfrm>
              <a:custGeom>
                <a:avLst/>
                <a:gdLst>
                  <a:gd name="connsiteX0" fmla="*/ 131682 w 131682"/>
                  <a:gd name="connsiteY0" fmla="*/ 0 h 131477"/>
                  <a:gd name="connsiteX1" fmla="*/ 128428 w 131682"/>
                  <a:gd name="connsiteY1" fmla="*/ 21320 h 131477"/>
                  <a:gd name="connsiteX2" fmla="*/ 123179 w 131682"/>
                  <a:gd name="connsiteY2" fmla="*/ 125257 h 131477"/>
                  <a:gd name="connsiteX3" fmla="*/ 0 w 131682"/>
                  <a:gd name="connsiteY3" fmla="*/ 131477 h 131477"/>
                  <a:gd name="connsiteX4" fmla="*/ 6197 w 131682"/>
                  <a:gd name="connsiteY4" fmla="*/ 8758 h 131477"/>
                  <a:gd name="connsiteX5" fmla="*/ 6267 w 131682"/>
                  <a:gd name="connsiteY5" fmla="*/ 8296 h 131477"/>
                  <a:gd name="connsiteX6" fmla="*/ 112463 w 131682"/>
                  <a:gd name="connsiteY6" fmla="*/ 2933 h 131477"/>
                  <a:gd name="connsiteX7" fmla="*/ 131682 w 131682"/>
                  <a:gd name="connsiteY7" fmla="*/ 0 h 13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82" h="131477">
                    <a:moveTo>
                      <a:pt x="131682" y="0"/>
                    </a:moveTo>
                    <a:lnTo>
                      <a:pt x="128428" y="21320"/>
                    </a:lnTo>
                    <a:lnTo>
                      <a:pt x="123179" y="125257"/>
                    </a:lnTo>
                    <a:lnTo>
                      <a:pt x="0" y="131477"/>
                    </a:lnTo>
                    <a:lnTo>
                      <a:pt x="6197" y="8758"/>
                    </a:lnTo>
                    <a:lnTo>
                      <a:pt x="6267" y="8296"/>
                    </a:lnTo>
                    <a:lnTo>
                      <a:pt x="112463" y="2933"/>
                    </a:lnTo>
                    <a:lnTo>
                      <a:pt x="131682"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7" name="任意多边形: 形状 36"/>
              <p:cNvSpPr>
                <a:spLocks noChangeAspect="1"/>
              </p:cNvSpPr>
              <p:nvPr/>
            </p:nvSpPr>
            <p:spPr>
              <a:xfrm>
                <a:off x="7197102" y="4593804"/>
                <a:ext cx="131118" cy="128212"/>
              </a:xfrm>
              <a:custGeom>
                <a:avLst/>
                <a:gdLst>
                  <a:gd name="connsiteX0" fmla="*/ 0 w 131118"/>
                  <a:gd name="connsiteY0" fmla="*/ 0 h 128212"/>
                  <a:gd name="connsiteX1" fmla="*/ 105899 w 131118"/>
                  <a:gd name="connsiteY1" fmla="*/ 5347 h 128212"/>
                  <a:gd name="connsiteX2" fmla="*/ 124818 w 131118"/>
                  <a:gd name="connsiteY2" fmla="*/ 4392 h 128212"/>
                  <a:gd name="connsiteX3" fmla="*/ 124985 w 131118"/>
                  <a:gd name="connsiteY3" fmla="*/ 5487 h 128212"/>
                  <a:gd name="connsiteX4" fmla="*/ 131118 w 131118"/>
                  <a:gd name="connsiteY4" fmla="*/ 126939 h 128212"/>
                  <a:gd name="connsiteX5" fmla="*/ 105899 w 131118"/>
                  <a:gd name="connsiteY5" fmla="*/ 128212 h 128212"/>
                  <a:gd name="connsiteX6" fmla="*/ 8068 w 131118"/>
                  <a:gd name="connsiteY6" fmla="*/ 123272 h 128212"/>
                  <a:gd name="connsiteX7" fmla="*/ 2754 w 131118"/>
                  <a:gd name="connsiteY7" fmla="*/ 18049 h 128212"/>
                  <a:gd name="connsiteX8" fmla="*/ 0 w 131118"/>
                  <a:gd name="connsiteY8" fmla="*/ 0 h 12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18" h="128212">
                    <a:moveTo>
                      <a:pt x="0" y="0"/>
                    </a:moveTo>
                    <a:lnTo>
                      <a:pt x="105899" y="5347"/>
                    </a:lnTo>
                    <a:lnTo>
                      <a:pt x="124818" y="4392"/>
                    </a:lnTo>
                    <a:lnTo>
                      <a:pt x="124985" y="5487"/>
                    </a:lnTo>
                    <a:lnTo>
                      <a:pt x="131118" y="126939"/>
                    </a:lnTo>
                    <a:lnTo>
                      <a:pt x="105899" y="128212"/>
                    </a:lnTo>
                    <a:lnTo>
                      <a:pt x="8068" y="123272"/>
                    </a:lnTo>
                    <a:lnTo>
                      <a:pt x="2754" y="18049"/>
                    </a:lnTo>
                    <a:lnTo>
                      <a:pt x="0"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任意多边形: 形状 35"/>
              <p:cNvSpPr>
                <a:spLocks noChangeAspect="1"/>
              </p:cNvSpPr>
              <p:nvPr/>
            </p:nvSpPr>
            <p:spPr>
              <a:xfrm>
                <a:off x="4873530" y="1080679"/>
                <a:ext cx="2444962" cy="1199181"/>
              </a:xfrm>
              <a:custGeom>
                <a:avLst/>
                <a:gdLst>
                  <a:gd name="connsiteX0" fmla="*/ 1222470 w 2444962"/>
                  <a:gd name="connsiteY0" fmla="*/ 0 h 1199181"/>
                  <a:gd name="connsiteX1" fmla="*/ 2440151 w 2444962"/>
                  <a:gd name="connsiteY1" fmla="*/ 1098853 h 1199181"/>
                  <a:gd name="connsiteX2" fmla="*/ 2444962 w 2444962"/>
                  <a:gd name="connsiteY2" fmla="*/ 1194120 h 1199181"/>
                  <a:gd name="connsiteX3" fmla="*/ 2429471 w 2444962"/>
                  <a:gd name="connsiteY3" fmla="*/ 1193338 h 1199181"/>
                  <a:gd name="connsiteX4" fmla="*/ 2322330 w 2444962"/>
                  <a:gd name="connsiteY4" fmla="*/ 1198748 h 1199181"/>
                  <a:gd name="connsiteX5" fmla="*/ 2317920 w 2444962"/>
                  <a:gd name="connsiteY5" fmla="*/ 1111415 h 1199181"/>
                  <a:gd name="connsiteX6" fmla="*/ 1222470 w 2444962"/>
                  <a:gd name="connsiteY6" fmla="*/ 122865 h 1199181"/>
                  <a:gd name="connsiteX7" fmla="*/ 127020 w 2444962"/>
                  <a:gd name="connsiteY7" fmla="*/ 1111415 h 1199181"/>
                  <a:gd name="connsiteX8" fmla="*/ 122588 w 2444962"/>
                  <a:gd name="connsiteY8" fmla="*/ 1199181 h 1199181"/>
                  <a:gd name="connsiteX9" fmla="*/ 6876 w 2444962"/>
                  <a:gd name="connsiteY9" fmla="*/ 1193338 h 1199181"/>
                  <a:gd name="connsiteX10" fmla="*/ 0 w 2444962"/>
                  <a:gd name="connsiteY10" fmla="*/ 1193685 h 1199181"/>
                  <a:gd name="connsiteX11" fmla="*/ 4789 w 2444962"/>
                  <a:gd name="connsiteY11" fmla="*/ 1098853 h 1199181"/>
                  <a:gd name="connsiteX12" fmla="*/ 1222470 w 2444962"/>
                  <a:gd name="connsiteY12" fmla="*/ 0 h 119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4962" h="1199181">
                    <a:moveTo>
                      <a:pt x="1222470" y="0"/>
                    </a:moveTo>
                    <a:cubicBezTo>
                      <a:pt x="1856217" y="0"/>
                      <a:pt x="2377470" y="481643"/>
                      <a:pt x="2440151" y="1098853"/>
                    </a:cubicBezTo>
                    <a:lnTo>
                      <a:pt x="2444962" y="1194120"/>
                    </a:lnTo>
                    <a:lnTo>
                      <a:pt x="2429471" y="1193338"/>
                    </a:lnTo>
                    <a:lnTo>
                      <a:pt x="2322330" y="1198748"/>
                    </a:lnTo>
                    <a:lnTo>
                      <a:pt x="2317920" y="1111415"/>
                    </a:lnTo>
                    <a:cubicBezTo>
                      <a:pt x="2261531" y="556161"/>
                      <a:pt x="1792601" y="122865"/>
                      <a:pt x="1222470" y="122865"/>
                    </a:cubicBezTo>
                    <a:cubicBezTo>
                      <a:pt x="652339" y="122865"/>
                      <a:pt x="183409" y="556161"/>
                      <a:pt x="127020" y="1111415"/>
                    </a:cubicBezTo>
                    <a:lnTo>
                      <a:pt x="122588" y="1199181"/>
                    </a:lnTo>
                    <a:lnTo>
                      <a:pt x="6876" y="1193338"/>
                    </a:lnTo>
                    <a:lnTo>
                      <a:pt x="0" y="1193685"/>
                    </a:lnTo>
                    <a:lnTo>
                      <a:pt x="4789" y="1098853"/>
                    </a:lnTo>
                    <a:cubicBezTo>
                      <a:pt x="67470" y="481643"/>
                      <a:pt x="588723" y="0"/>
                      <a:pt x="1222470" y="0"/>
                    </a:cubicBez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5" name="任意多边形: 形状 34"/>
              <p:cNvSpPr>
                <a:spLocks noChangeAspect="1"/>
              </p:cNvSpPr>
              <p:nvPr/>
            </p:nvSpPr>
            <p:spPr>
              <a:xfrm>
                <a:off x="3656407" y="2274364"/>
                <a:ext cx="1230389" cy="2447653"/>
              </a:xfrm>
              <a:custGeom>
                <a:avLst/>
                <a:gdLst>
                  <a:gd name="connsiteX0" fmla="*/ 1217124 w 1230389"/>
                  <a:gd name="connsiteY0" fmla="*/ 0 h 2447653"/>
                  <a:gd name="connsiteX1" fmla="*/ 1215594 w 1230389"/>
                  <a:gd name="connsiteY1" fmla="*/ 30315 h 2447653"/>
                  <a:gd name="connsiteX2" fmla="*/ 1220259 w 1230389"/>
                  <a:gd name="connsiteY2" fmla="*/ 122707 h 2447653"/>
                  <a:gd name="connsiteX3" fmla="*/ 1111415 w 1230389"/>
                  <a:gd name="connsiteY3" fmla="*/ 128203 h 2447653"/>
                  <a:gd name="connsiteX4" fmla="*/ 122865 w 1230389"/>
                  <a:gd name="connsiteY4" fmla="*/ 1223653 h 2447653"/>
                  <a:gd name="connsiteX5" fmla="*/ 1224000 w 1230389"/>
                  <a:gd name="connsiteY5" fmla="*/ 2324788 h 2447653"/>
                  <a:gd name="connsiteX6" fmla="*/ 1230389 w 1230389"/>
                  <a:gd name="connsiteY6" fmla="*/ 2324466 h 2447653"/>
                  <a:gd name="connsiteX7" fmla="*/ 1230319 w 1230389"/>
                  <a:gd name="connsiteY7" fmla="*/ 2324928 h 2447653"/>
                  <a:gd name="connsiteX8" fmla="*/ 1224122 w 1230389"/>
                  <a:gd name="connsiteY8" fmla="*/ 2447647 h 2447653"/>
                  <a:gd name="connsiteX9" fmla="*/ 1224000 w 1230389"/>
                  <a:gd name="connsiteY9" fmla="*/ 2447653 h 2447653"/>
                  <a:gd name="connsiteX10" fmla="*/ 0 w 1230389"/>
                  <a:gd name="connsiteY10" fmla="*/ 1223653 h 2447653"/>
                  <a:gd name="connsiteX11" fmla="*/ 1098853 w 1230389"/>
                  <a:gd name="connsiteY11" fmla="*/ 5972 h 2447653"/>
                  <a:gd name="connsiteX12" fmla="*/ 1217124 w 1230389"/>
                  <a:gd name="connsiteY12" fmla="*/ 0 h 244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0389" h="2447653">
                    <a:moveTo>
                      <a:pt x="1217124" y="0"/>
                    </a:moveTo>
                    <a:lnTo>
                      <a:pt x="1215594" y="30315"/>
                    </a:lnTo>
                    <a:lnTo>
                      <a:pt x="1220259" y="122707"/>
                    </a:lnTo>
                    <a:lnTo>
                      <a:pt x="1111415" y="128203"/>
                    </a:lnTo>
                    <a:cubicBezTo>
                      <a:pt x="556161" y="184592"/>
                      <a:pt x="122865" y="653522"/>
                      <a:pt x="122865" y="1223653"/>
                    </a:cubicBezTo>
                    <a:cubicBezTo>
                      <a:pt x="122865" y="1831793"/>
                      <a:pt x="615860" y="2324788"/>
                      <a:pt x="1224000" y="2324788"/>
                    </a:cubicBezTo>
                    <a:lnTo>
                      <a:pt x="1230389" y="2324466"/>
                    </a:lnTo>
                    <a:lnTo>
                      <a:pt x="1230319" y="2324928"/>
                    </a:lnTo>
                    <a:lnTo>
                      <a:pt x="1224122" y="2447647"/>
                    </a:lnTo>
                    <a:lnTo>
                      <a:pt x="1224000" y="2447653"/>
                    </a:lnTo>
                    <a:cubicBezTo>
                      <a:pt x="548003" y="2447653"/>
                      <a:pt x="0" y="1899650"/>
                      <a:pt x="0" y="1223653"/>
                    </a:cubicBezTo>
                    <a:cubicBezTo>
                      <a:pt x="0" y="589906"/>
                      <a:pt x="481643" y="68653"/>
                      <a:pt x="1098853" y="5972"/>
                    </a:cubicBezTo>
                    <a:lnTo>
                      <a:pt x="1217124"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4" name="任意多边形: 形状 33"/>
              <p:cNvSpPr>
                <a:spLocks noChangeAspect="1"/>
              </p:cNvSpPr>
              <p:nvPr/>
            </p:nvSpPr>
            <p:spPr>
              <a:xfrm>
                <a:off x="7315313" y="2274799"/>
                <a:ext cx="1211688" cy="2445945"/>
              </a:xfrm>
              <a:custGeom>
                <a:avLst/>
                <a:gdLst>
                  <a:gd name="connsiteX0" fmla="*/ 3179 w 1211688"/>
                  <a:gd name="connsiteY0" fmla="*/ 0 h 2445945"/>
                  <a:gd name="connsiteX1" fmla="*/ 112835 w 1211688"/>
                  <a:gd name="connsiteY1" fmla="*/ 5537 h 2445945"/>
                  <a:gd name="connsiteX2" fmla="*/ 1211688 w 1211688"/>
                  <a:gd name="connsiteY2" fmla="*/ 1223218 h 2445945"/>
                  <a:gd name="connsiteX3" fmla="*/ 112835 w 1211688"/>
                  <a:gd name="connsiteY3" fmla="*/ 2440899 h 2445945"/>
                  <a:gd name="connsiteX4" fmla="*/ 12907 w 1211688"/>
                  <a:gd name="connsiteY4" fmla="*/ 2445945 h 2445945"/>
                  <a:gd name="connsiteX5" fmla="*/ 6774 w 1211688"/>
                  <a:gd name="connsiteY5" fmla="*/ 2324493 h 2445945"/>
                  <a:gd name="connsiteX6" fmla="*/ 6607 w 1211688"/>
                  <a:gd name="connsiteY6" fmla="*/ 2323398 h 2445945"/>
                  <a:gd name="connsiteX7" fmla="*/ 100273 w 1211688"/>
                  <a:gd name="connsiteY7" fmla="*/ 2318668 h 2445945"/>
                  <a:gd name="connsiteX8" fmla="*/ 1088823 w 1211688"/>
                  <a:gd name="connsiteY8" fmla="*/ 1223218 h 2445945"/>
                  <a:gd name="connsiteX9" fmla="*/ 100273 w 1211688"/>
                  <a:gd name="connsiteY9" fmla="*/ 127768 h 2445945"/>
                  <a:gd name="connsiteX10" fmla="*/ 0 w 1211688"/>
                  <a:gd name="connsiteY10" fmla="*/ 122705 h 2445945"/>
                  <a:gd name="connsiteX11" fmla="*/ 4687 w 1211688"/>
                  <a:gd name="connsiteY11" fmla="*/ 29880 h 2445945"/>
                  <a:gd name="connsiteX12" fmla="*/ 3179 w 1211688"/>
                  <a:gd name="connsiteY12" fmla="*/ 0 h 244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688" h="2445945">
                    <a:moveTo>
                      <a:pt x="3179" y="0"/>
                    </a:moveTo>
                    <a:lnTo>
                      <a:pt x="112835" y="5537"/>
                    </a:lnTo>
                    <a:cubicBezTo>
                      <a:pt x="730045" y="68218"/>
                      <a:pt x="1211688" y="589471"/>
                      <a:pt x="1211688" y="1223218"/>
                    </a:cubicBezTo>
                    <a:cubicBezTo>
                      <a:pt x="1211688" y="1856965"/>
                      <a:pt x="730045" y="2378218"/>
                      <a:pt x="112835" y="2440899"/>
                    </a:cubicBezTo>
                    <a:lnTo>
                      <a:pt x="12907" y="2445945"/>
                    </a:lnTo>
                    <a:lnTo>
                      <a:pt x="6774" y="2324493"/>
                    </a:lnTo>
                    <a:lnTo>
                      <a:pt x="6607" y="2323398"/>
                    </a:lnTo>
                    <a:lnTo>
                      <a:pt x="100273" y="2318668"/>
                    </a:lnTo>
                    <a:cubicBezTo>
                      <a:pt x="655527" y="2262279"/>
                      <a:pt x="1088823" y="1793349"/>
                      <a:pt x="1088823" y="1223218"/>
                    </a:cubicBezTo>
                    <a:cubicBezTo>
                      <a:pt x="1088823" y="653087"/>
                      <a:pt x="655527" y="184157"/>
                      <a:pt x="100273" y="127768"/>
                    </a:cubicBezTo>
                    <a:lnTo>
                      <a:pt x="0" y="122705"/>
                    </a:lnTo>
                    <a:lnTo>
                      <a:pt x="4687" y="29880"/>
                    </a:lnTo>
                    <a:lnTo>
                      <a:pt x="3179"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8" name="任意多边形: 形状 17"/>
              <p:cNvSpPr>
                <a:spLocks noChangeAspect="1"/>
              </p:cNvSpPr>
              <p:nvPr/>
            </p:nvSpPr>
            <p:spPr>
              <a:xfrm>
                <a:off x="4880406" y="4715790"/>
                <a:ext cx="2448000" cy="1232648"/>
              </a:xfrm>
              <a:custGeom>
                <a:avLst/>
                <a:gdLst>
                  <a:gd name="connsiteX0" fmla="*/ 123301 w 2448000"/>
                  <a:gd name="connsiteY0" fmla="*/ 0 h 1232648"/>
                  <a:gd name="connsiteX1" fmla="*/ 122865 w 2448000"/>
                  <a:gd name="connsiteY1" fmla="*/ 8648 h 1232648"/>
                  <a:gd name="connsiteX2" fmla="*/ 1224000 w 2448000"/>
                  <a:gd name="connsiteY2" fmla="*/ 1109783 h 1232648"/>
                  <a:gd name="connsiteX3" fmla="*/ 2325135 w 2448000"/>
                  <a:gd name="connsiteY3" fmla="*/ 8648 h 1232648"/>
                  <a:gd name="connsiteX4" fmla="*/ 2324764 w 2448000"/>
                  <a:gd name="connsiteY4" fmla="*/ 1286 h 1232648"/>
                  <a:gd name="connsiteX5" fmla="*/ 2422595 w 2448000"/>
                  <a:gd name="connsiteY5" fmla="*/ 6226 h 1232648"/>
                  <a:gd name="connsiteX6" fmla="*/ 2447814 w 2448000"/>
                  <a:gd name="connsiteY6" fmla="*/ 4953 h 1232648"/>
                  <a:gd name="connsiteX7" fmla="*/ 2448000 w 2448000"/>
                  <a:gd name="connsiteY7" fmla="*/ 8648 h 1232648"/>
                  <a:gd name="connsiteX8" fmla="*/ 1224000 w 2448000"/>
                  <a:gd name="connsiteY8" fmla="*/ 1232648 h 1232648"/>
                  <a:gd name="connsiteX9" fmla="*/ 0 w 2448000"/>
                  <a:gd name="connsiteY9" fmla="*/ 8648 h 1232648"/>
                  <a:gd name="connsiteX10" fmla="*/ 122 w 2448000"/>
                  <a:gd name="connsiteY10" fmla="*/ 6220 h 1232648"/>
                  <a:gd name="connsiteX11" fmla="*/ 123301 w 2448000"/>
                  <a:gd name="connsiteY11" fmla="*/ 0 h 12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8000" h="1232648">
                    <a:moveTo>
                      <a:pt x="123301" y="0"/>
                    </a:moveTo>
                    <a:lnTo>
                      <a:pt x="122865" y="8648"/>
                    </a:lnTo>
                    <a:cubicBezTo>
                      <a:pt x="122865" y="616788"/>
                      <a:pt x="615860" y="1109783"/>
                      <a:pt x="1224000" y="1109783"/>
                    </a:cubicBezTo>
                    <a:cubicBezTo>
                      <a:pt x="1832140" y="1109783"/>
                      <a:pt x="2325135" y="616788"/>
                      <a:pt x="2325135" y="8648"/>
                    </a:cubicBezTo>
                    <a:lnTo>
                      <a:pt x="2324764" y="1286"/>
                    </a:lnTo>
                    <a:lnTo>
                      <a:pt x="2422595" y="6226"/>
                    </a:lnTo>
                    <a:lnTo>
                      <a:pt x="2447814" y="4953"/>
                    </a:lnTo>
                    <a:lnTo>
                      <a:pt x="2448000" y="8648"/>
                    </a:lnTo>
                    <a:cubicBezTo>
                      <a:pt x="2448000" y="684645"/>
                      <a:pt x="1899997" y="1232648"/>
                      <a:pt x="1224000" y="1232648"/>
                    </a:cubicBezTo>
                    <a:cubicBezTo>
                      <a:pt x="548003" y="1232648"/>
                      <a:pt x="0" y="684645"/>
                      <a:pt x="0" y="8648"/>
                    </a:cubicBezTo>
                    <a:lnTo>
                      <a:pt x="122" y="6220"/>
                    </a:lnTo>
                    <a:lnTo>
                      <a:pt x="123301"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pic>
          <p:nvPicPr>
            <p:cNvPr id="13" name="图片 12"/>
            <p:cNvPicPr>
              <a:picLocks noChangeAspect="1"/>
            </p:cNvPicPr>
            <p:nvPr/>
          </p:nvPicPr>
          <p:blipFill rotWithShape="1">
            <a:blip r:embed="rId4" cstate="screen"/>
            <a:srcRect l="23185" t="17835" r="14563" b="15793"/>
            <a:stretch>
              <a:fillRect/>
            </a:stretch>
          </p:blipFill>
          <p:spPr>
            <a:xfrm>
              <a:off x="4371048" y="2158050"/>
              <a:ext cx="2625977" cy="1977194"/>
            </a:xfrm>
            <a:prstGeom prst="rect">
              <a:avLst/>
            </a:prstGeom>
          </p:spPr>
        </p:pic>
      </p:grpSp>
      <p:sp>
        <p:nvSpPr>
          <p:cNvPr id="81" name="矩形 80"/>
          <p:cNvSpPr/>
          <p:nvPr/>
        </p:nvSpPr>
        <p:spPr>
          <a:xfrm>
            <a:off x="3910617" y="4313002"/>
            <a:ext cx="2057400" cy="830997"/>
          </a:xfrm>
          <a:prstGeom prst="rect">
            <a:avLst/>
          </a:prstGeom>
        </p:spPr>
        <p:txBody>
          <a:bodyPr wrap="square">
            <a:spAutoFit/>
          </a:bodyPr>
          <a:lstStyle/>
          <a:p>
            <a:pPr algn="dist"/>
            <a:r>
              <a:rPr lang="zh-CN" altLang="en-US" sz="4800" dirty="0">
                <a:solidFill>
                  <a:srgbClr val="E4403D"/>
                </a:solidFill>
                <a:cs typeface="+mn-ea"/>
                <a:sym typeface="+mn-lt"/>
              </a:rPr>
              <a:t>帽</a:t>
            </a:r>
          </a:p>
        </p:txBody>
      </p:sp>
      <p:sp>
        <p:nvSpPr>
          <p:cNvPr id="83" name="矩形 82"/>
          <p:cNvSpPr/>
          <p:nvPr/>
        </p:nvSpPr>
        <p:spPr>
          <a:xfrm>
            <a:off x="1625500" y="4313002"/>
            <a:ext cx="2057400" cy="830997"/>
          </a:xfrm>
          <a:prstGeom prst="rect">
            <a:avLst/>
          </a:prstGeom>
        </p:spPr>
        <p:txBody>
          <a:bodyPr wrap="square">
            <a:spAutoFit/>
          </a:bodyPr>
          <a:lstStyle/>
          <a:p>
            <a:pPr algn="dist"/>
            <a:r>
              <a:rPr lang="zh-CN" altLang="en-US" sz="4800" dirty="0">
                <a:solidFill>
                  <a:srgbClr val="E4403D"/>
                </a:solidFill>
                <a:cs typeface="+mn-ea"/>
                <a:sym typeface="+mn-lt"/>
              </a:rPr>
              <a:t>授</a:t>
            </a:r>
          </a:p>
        </p:txBody>
      </p:sp>
      <p:sp>
        <p:nvSpPr>
          <p:cNvPr id="84" name="矩形 83"/>
          <p:cNvSpPr/>
          <p:nvPr/>
        </p:nvSpPr>
        <p:spPr>
          <a:xfrm>
            <a:off x="6195734" y="4313002"/>
            <a:ext cx="2057400" cy="830997"/>
          </a:xfrm>
          <a:prstGeom prst="rect">
            <a:avLst/>
          </a:prstGeom>
        </p:spPr>
        <p:txBody>
          <a:bodyPr wrap="square">
            <a:spAutoFit/>
          </a:bodyPr>
          <a:lstStyle/>
          <a:p>
            <a:pPr algn="dist"/>
            <a:r>
              <a:rPr lang="zh-CN" altLang="en-US" sz="4800" dirty="0">
                <a:solidFill>
                  <a:srgbClr val="E4403D"/>
                </a:solidFill>
                <a:cs typeface="+mn-ea"/>
                <a:sym typeface="+mn-lt"/>
              </a:rPr>
              <a:t>仪</a:t>
            </a:r>
          </a:p>
        </p:txBody>
      </p:sp>
      <p:sp>
        <p:nvSpPr>
          <p:cNvPr id="85" name="矩形 84"/>
          <p:cNvSpPr/>
          <p:nvPr/>
        </p:nvSpPr>
        <p:spPr>
          <a:xfrm>
            <a:off x="8480852" y="4313002"/>
            <a:ext cx="2057400" cy="830997"/>
          </a:xfrm>
          <a:prstGeom prst="rect">
            <a:avLst/>
          </a:prstGeom>
        </p:spPr>
        <p:txBody>
          <a:bodyPr wrap="square">
            <a:spAutoFit/>
          </a:bodyPr>
          <a:lstStyle/>
          <a:p>
            <a:pPr algn="dist"/>
            <a:r>
              <a:rPr lang="zh-CN" altLang="en-US" sz="4800" dirty="0">
                <a:solidFill>
                  <a:srgbClr val="E4403D"/>
                </a:solidFill>
                <a:cs typeface="+mn-ea"/>
                <a:sym typeface="+mn-lt"/>
              </a:rPr>
              <a:t>式</a:t>
            </a:r>
          </a:p>
        </p:txBody>
      </p:sp>
      <p:grpSp>
        <p:nvGrpSpPr>
          <p:cNvPr id="87" name="组合 86"/>
          <p:cNvGrpSpPr>
            <a:grpSpLocks noChangeAspect="1"/>
          </p:cNvGrpSpPr>
          <p:nvPr/>
        </p:nvGrpSpPr>
        <p:grpSpPr>
          <a:xfrm>
            <a:off x="3930972" y="1901127"/>
            <a:ext cx="1944000" cy="1704645"/>
            <a:chOff x="4371048" y="1974230"/>
            <a:chExt cx="2625977" cy="2302662"/>
          </a:xfrm>
        </p:grpSpPr>
        <p:grpSp>
          <p:nvGrpSpPr>
            <p:cNvPr id="88" name="组合 87"/>
            <p:cNvGrpSpPr>
              <a:grpSpLocks noChangeAspect="1"/>
            </p:cNvGrpSpPr>
            <p:nvPr/>
          </p:nvGrpSpPr>
          <p:grpSpPr>
            <a:xfrm rot="1007030">
              <a:off x="4530000" y="1974230"/>
              <a:ext cx="2304000" cy="2302662"/>
              <a:chOff x="3656407" y="1080679"/>
              <a:chExt cx="4870594" cy="4867759"/>
            </a:xfrm>
          </p:grpSpPr>
          <p:sp>
            <p:nvSpPr>
              <p:cNvPr id="90" name="任意多边形: 形状 89"/>
              <p:cNvSpPr>
                <a:spLocks noChangeAspect="1"/>
              </p:cNvSpPr>
              <p:nvPr/>
            </p:nvSpPr>
            <p:spPr>
              <a:xfrm>
                <a:off x="4872001" y="2274017"/>
                <a:ext cx="127861" cy="129599"/>
              </a:xfrm>
              <a:custGeom>
                <a:avLst/>
                <a:gdLst>
                  <a:gd name="connsiteX0" fmla="*/ 8406 w 127861"/>
                  <a:gd name="connsiteY0" fmla="*/ 0 h 129599"/>
                  <a:gd name="connsiteX1" fmla="*/ 124118 w 127861"/>
                  <a:gd name="connsiteY1" fmla="*/ 5843 h 129599"/>
                  <a:gd name="connsiteX2" fmla="*/ 122865 w 127861"/>
                  <a:gd name="connsiteY2" fmla="*/ 30662 h 129599"/>
                  <a:gd name="connsiteX3" fmla="*/ 127861 w 127861"/>
                  <a:gd name="connsiteY3" fmla="*/ 129599 h 129599"/>
                  <a:gd name="connsiteX4" fmla="*/ 120991 w 127861"/>
                  <a:gd name="connsiteY4" fmla="*/ 128550 h 129599"/>
                  <a:gd name="connsiteX5" fmla="*/ 8406 w 127861"/>
                  <a:gd name="connsiteY5" fmla="*/ 122865 h 129599"/>
                  <a:gd name="connsiteX6" fmla="*/ 4665 w 127861"/>
                  <a:gd name="connsiteY6" fmla="*/ 123054 h 129599"/>
                  <a:gd name="connsiteX7" fmla="*/ 0 w 127861"/>
                  <a:gd name="connsiteY7" fmla="*/ 30662 h 129599"/>
                  <a:gd name="connsiteX8" fmla="*/ 1530 w 127861"/>
                  <a:gd name="connsiteY8" fmla="*/ 347 h 129599"/>
                  <a:gd name="connsiteX9" fmla="*/ 8406 w 127861"/>
                  <a:gd name="connsiteY9" fmla="*/ 0 h 1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1" h="129599">
                    <a:moveTo>
                      <a:pt x="8406" y="0"/>
                    </a:moveTo>
                    <a:lnTo>
                      <a:pt x="124118" y="5843"/>
                    </a:lnTo>
                    <a:lnTo>
                      <a:pt x="122865" y="30662"/>
                    </a:lnTo>
                    <a:lnTo>
                      <a:pt x="127861" y="129599"/>
                    </a:lnTo>
                    <a:lnTo>
                      <a:pt x="120991" y="128550"/>
                    </a:lnTo>
                    <a:cubicBezTo>
                      <a:pt x="83973" y="124791"/>
                      <a:pt x="46415" y="122865"/>
                      <a:pt x="8406" y="122865"/>
                    </a:cubicBezTo>
                    <a:lnTo>
                      <a:pt x="4665" y="123054"/>
                    </a:lnTo>
                    <a:lnTo>
                      <a:pt x="0" y="30662"/>
                    </a:lnTo>
                    <a:lnTo>
                      <a:pt x="1530" y="347"/>
                    </a:lnTo>
                    <a:lnTo>
                      <a:pt x="8406"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1" name="任意多边形: 形状 90"/>
              <p:cNvSpPr>
                <a:spLocks noChangeAspect="1"/>
              </p:cNvSpPr>
              <p:nvPr/>
            </p:nvSpPr>
            <p:spPr>
              <a:xfrm>
                <a:off x="7192198" y="2274016"/>
                <a:ext cx="127803" cy="128460"/>
              </a:xfrm>
              <a:custGeom>
                <a:avLst/>
                <a:gdLst>
                  <a:gd name="connsiteX0" fmla="*/ 110804 w 127803"/>
                  <a:gd name="connsiteY0" fmla="*/ 0 h 128460"/>
                  <a:gd name="connsiteX1" fmla="*/ 126295 w 127803"/>
                  <a:gd name="connsiteY1" fmla="*/ 782 h 128460"/>
                  <a:gd name="connsiteX2" fmla="*/ 127803 w 127803"/>
                  <a:gd name="connsiteY2" fmla="*/ 30662 h 128460"/>
                  <a:gd name="connsiteX3" fmla="*/ 123116 w 127803"/>
                  <a:gd name="connsiteY3" fmla="*/ 123487 h 128460"/>
                  <a:gd name="connsiteX4" fmla="*/ 110804 w 127803"/>
                  <a:gd name="connsiteY4" fmla="*/ 122865 h 128460"/>
                  <a:gd name="connsiteX5" fmla="*/ 0 w 127803"/>
                  <a:gd name="connsiteY5" fmla="*/ 128460 h 128460"/>
                  <a:gd name="connsiteX6" fmla="*/ 4938 w 127803"/>
                  <a:gd name="connsiteY6" fmla="*/ 30662 h 128460"/>
                  <a:gd name="connsiteX7" fmla="*/ 3663 w 127803"/>
                  <a:gd name="connsiteY7" fmla="*/ 5410 h 128460"/>
                  <a:gd name="connsiteX8" fmla="*/ 110804 w 127803"/>
                  <a:gd name="connsiteY8" fmla="*/ 0 h 12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3" h="128460">
                    <a:moveTo>
                      <a:pt x="110804" y="0"/>
                    </a:moveTo>
                    <a:lnTo>
                      <a:pt x="126295" y="782"/>
                    </a:lnTo>
                    <a:lnTo>
                      <a:pt x="127803" y="30662"/>
                    </a:lnTo>
                    <a:lnTo>
                      <a:pt x="123116" y="123487"/>
                    </a:lnTo>
                    <a:lnTo>
                      <a:pt x="110804" y="122865"/>
                    </a:lnTo>
                    <a:lnTo>
                      <a:pt x="0" y="128460"/>
                    </a:lnTo>
                    <a:lnTo>
                      <a:pt x="4938" y="30662"/>
                    </a:lnTo>
                    <a:lnTo>
                      <a:pt x="3663" y="5410"/>
                    </a:lnTo>
                    <a:lnTo>
                      <a:pt x="110804"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2" name="任意多边形: 形状 91"/>
              <p:cNvSpPr>
                <a:spLocks noChangeAspect="1"/>
              </p:cNvSpPr>
              <p:nvPr/>
            </p:nvSpPr>
            <p:spPr>
              <a:xfrm>
                <a:off x="4880528" y="4590534"/>
                <a:ext cx="131682" cy="131477"/>
              </a:xfrm>
              <a:custGeom>
                <a:avLst/>
                <a:gdLst>
                  <a:gd name="connsiteX0" fmla="*/ 131682 w 131682"/>
                  <a:gd name="connsiteY0" fmla="*/ 0 h 131477"/>
                  <a:gd name="connsiteX1" fmla="*/ 128428 w 131682"/>
                  <a:gd name="connsiteY1" fmla="*/ 21320 h 131477"/>
                  <a:gd name="connsiteX2" fmla="*/ 123179 w 131682"/>
                  <a:gd name="connsiteY2" fmla="*/ 125257 h 131477"/>
                  <a:gd name="connsiteX3" fmla="*/ 0 w 131682"/>
                  <a:gd name="connsiteY3" fmla="*/ 131477 h 131477"/>
                  <a:gd name="connsiteX4" fmla="*/ 6197 w 131682"/>
                  <a:gd name="connsiteY4" fmla="*/ 8758 h 131477"/>
                  <a:gd name="connsiteX5" fmla="*/ 6267 w 131682"/>
                  <a:gd name="connsiteY5" fmla="*/ 8296 h 131477"/>
                  <a:gd name="connsiteX6" fmla="*/ 112463 w 131682"/>
                  <a:gd name="connsiteY6" fmla="*/ 2933 h 131477"/>
                  <a:gd name="connsiteX7" fmla="*/ 131682 w 131682"/>
                  <a:gd name="connsiteY7" fmla="*/ 0 h 13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82" h="131477">
                    <a:moveTo>
                      <a:pt x="131682" y="0"/>
                    </a:moveTo>
                    <a:lnTo>
                      <a:pt x="128428" y="21320"/>
                    </a:lnTo>
                    <a:lnTo>
                      <a:pt x="123179" y="125257"/>
                    </a:lnTo>
                    <a:lnTo>
                      <a:pt x="0" y="131477"/>
                    </a:lnTo>
                    <a:lnTo>
                      <a:pt x="6197" y="8758"/>
                    </a:lnTo>
                    <a:lnTo>
                      <a:pt x="6267" y="8296"/>
                    </a:lnTo>
                    <a:lnTo>
                      <a:pt x="112463" y="2933"/>
                    </a:lnTo>
                    <a:lnTo>
                      <a:pt x="131682"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3" name="任意多边形: 形状 92"/>
              <p:cNvSpPr>
                <a:spLocks noChangeAspect="1"/>
              </p:cNvSpPr>
              <p:nvPr/>
            </p:nvSpPr>
            <p:spPr>
              <a:xfrm>
                <a:off x="7197102" y="4593804"/>
                <a:ext cx="131118" cy="128212"/>
              </a:xfrm>
              <a:custGeom>
                <a:avLst/>
                <a:gdLst>
                  <a:gd name="connsiteX0" fmla="*/ 0 w 131118"/>
                  <a:gd name="connsiteY0" fmla="*/ 0 h 128212"/>
                  <a:gd name="connsiteX1" fmla="*/ 105899 w 131118"/>
                  <a:gd name="connsiteY1" fmla="*/ 5347 h 128212"/>
                  <a:gd name="connsiteX2" fmla="*/ 124818 w 131118"/>
                  <a:gd name="connsiteY2" fmla="*/ 4392 h 128212"/>
                  <a:gd name="connsiteX3" fmla="*/ 124985 w 131118"/>
                  <a:gd name="connsiteY3" fmla="*/ 5487 h 128212"/>
                  <a:gd name="connsiteX4" fmla="*/ 131118 w 131118"/>
                  <a:gd name="connsiteY4" fmla="*/ 126939 h 128212"/>
                  <a:gd name="connsiteX5" fmla="*/ 105899 w 131118"/>
                  <a:gd name="connsiteY5" fmla="*/ 128212 h 128212"/>
                  <a:gd name="connsiteX6" fmla="*/ 8068 w 131118"/>
                  <a:gd name="connsiteY6" fmla="*/ 123272 h 128212"/>
                  <a:gd name="connsiteX7" fmla="*/ 2754 w 131118"/>
                  <a:gd name="connsiteY7" fmla="*/ 18049 h 128212"/>
                  <a:gd name="connsiteX8" fmla="*/ 0 w 131118"/>
                  <a:gd name="connsiteY8" fmla="*/ 0 h 12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18" h="128212">
                    <a:moveTo>
                      <a:pt x="0" y="0"/>
                    </a:moveTo>
                    <a:lnTo>
                      <a:pt x="105899" y="5347"/>
                    </a:lnTo>
                    <a:lnTo>
                      <a:pt x="124818" y="4392"/>
                    </a:lnTo>
                    <a:lnTo>
                      <a:pt x="124985" y="5487"/>
                    </a:lnTo>
                    <a:lnTo>
                      <a:pt x="131118" y="126939"/>
                    </a:lnTo>
                    <a:lnTo>
                      <a:pt x="105899" y="128212"/>
                    </a:lnTo>
                    <a:lnTo>
                      <a:pt x="8068" y="123272"/>
                    </a:lnTo>
                    <a:lnTo>
                      <a:pt x="2754" y="18049"/>
                    </a:lnTo>
                    <a:lnTo>
                      <a:pt x="0"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4" name="任意多边形: 形状 93"/>
              <p:cNvSpPr>
                <a:spLocks noChangeAspect="1"/>
              </p:cNvSpPr>
              <p:nvPr/>
            </p:nvSpPr>
            <p:spPr>
              <a:xfrm>
                <a:off x="4873530" y="1080679"/>
                <a:ext cx="2444962" cy="1199181"/>
              </a:xfrm>
              <a:custGeom>
                <a:avLst/>
                <a:gdLst>
                  <a:gd name="connsiteX0" fmla="*/ 1222470 w 2444962"/>
                  <a:gd name="connsiteY0" fmla="*/ 0 h 1199181"/>
                  <a:gd name="connsiteX1" fmla="*/ 2440151 w 2444962"/>
                  <a:gd name="connsiteY1" fmla="*/ 1098853 h 1199181"/>
                  <a:gd name="connsiteX2" fmla="*/ 2444962 w 2444962"/>
                  <a:gd name="connsiteY2" fmla="*/ 1194120 h 1199181"/>
                  <a:gd name="connsiteX3" fmla="*/ 2429471 w 2444962"/>
                  <a:gd name="connsiteY3" fmla="*/ 1193338 h 1199181"/>
                  <a:gd name="connsiteX4" fmla="*/ 2322330 w 2444962"/>
                  <a:gd name="connsiteY4" fmla="*/ 1198748 h 1199181"/>
                  <a:gd name="connsiteX5" fmla="*/ 2317920 w 2444962"/>
                  <a:gd name="connsiteY5" fmla="*/ 1111415 h 1199181"/>
                  <a:gd name="connsiteX6" fmla="*/ 1222470 w 2444962"/>
                  <a:gd name="connsiteY6" fmla="*/ 122865 h 1199181"/>
                  <a:gd name="connsiteX7" fmla="*/ 127020 w 2444962"/>
                  <a:gd name="connsiteY7" fmla="*/ 1111415 h 1199181"/>
                  <a:gd name="connsiteX8" fmla="*/ 122588 w 2444962"/>
                  <a:gd name="connsiteY8" fmla="*/ 1199181 h 1199181"/>
                  <a:gd name="connsiteX9" fmla="*/ 6876 w 2444962"/>
                  <a:gd name="connsiteY9" fmla="*/ 1193338 h 1199181"/>
                  <a:gd name="connsiteX10" fmla="*/ 0 w 2444962"/>
                  <a:gd name="connsiteY10" fmla="*/ 1193685 h 1199181"/>
                  <a:gd name="connsiteX11" fmla="*/ 4789 w 2444962"/>
                  <a:gd name="connsiteY11" fmla="*/ 1098853 h 1199181"/>
                  <a:gd name="connsiteX12" fmla="*/ 1222470 w 2444962"/>
                  <a:gd name="connsiteY12" fmla="*/ 0 h 119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4962" h="1199181">
                    <a:moveTo>
                      <a:pt x="1222470" y="0"/>
                    </a:moveTo>
                    <a:cubicBezTo>
                      <a:pt x="1856217" y="0"/>
                      <a:pt x="2377470" y="481643"/>
                      <a:pt x="2440151" y="1098853"/>
                    </a:cubicBezTo>
                    <a:lnTo>
                      <a:pt x="2444962" y="1194120"/>
                    </a:lnTo>
                    <a:lnTo>
                      <a:pt x="2429471" y="1193338"/>
                    </a:lnTo>
                    <a:lnTo>
                      <a:pt x="2322330" y="1198748"/>
                    </a:lnTo>
                    <a:lnTo>
                      <a:pt x="2317920" y="1111415"/>
                    </a:lnTo>
                    <a:cubicBezTo>
                      <a:pt x="2261531" y="556161"/>
                      <a:pt x="1792601" y="122865"/>
                      <a:pt x="1222470" y="122865"/>
                    </a:cubicBezTo>
                    <a:cubicBezTo>
                      <a:pt x="652339" y="122865"/>
                      <a:pt x="183409" y="556161"/>
                      <a:pt x="127020" y="1111415"/>
                    </a:cubicBezTo>
                    <a:lnTo>
                      <a:pt x="122588" y="1199181"/>
                    </a:lnTo>
                    <a:lnTo>
                      <a:pt x="6876" y="1193338"/>
                    </a:lnTo>
                    <a:lnTo>
                      <a:pt x="0" y="1193685"/>
                    </a:lnTo>
                    <a:lnTo>
                      <a:pt x="4789" y="1098853"/>
                    </a:lnTo>
                    <a:cubicBezTo>
                      <a:pt x="67470" y="481643"/>
                      <a:pt x="588723" y="0"/>
                      <a:pt x="1222470" y="0"/>
                    </a:cubicBez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5" name="任意多边形: 形状 94"/>
              <p:cNvSpPr>
                <a:spLocks noChangeAspect="1"/>
              </p:cNvSpPr>
              <p:nvPr/>
            </p:nvSpPr>
            <p:spPr>
              <a:xfrm>
                <a:off x="3656407" y="2274364"/>
                <a:ext cx="1230389" cy="2447653"/>
              </a:xfrm>
              <a:custGeom>
                <a:avLst/>
                <a:gdLst>
                  <a:gd name="connsiteX0" fmla="*/ 1217124 w 1230389"/>
                  <a:gd name="connsiteY0" fmla="*/ 0 h 2447653"/>
                  <a:gd name="connsiteX1" fmla="*/ 1215594 w 1230389"/>
                  <a:gd name="connsiteY1" fmla="*/ 30315 h 2447653"/>
                  <a:gd name="connsiteX2" fmla="*/ 1220259 w 1230389"/>
                  <a:gd name="connsiteY2" fmla="*/ 122707 h 2447653"/>
                  <a:gd name="connsiteX3" fmla="*/ 1111415 w 1230389"/>
                  <a:gd name="connsiteY3" fmla="*/ 128203 h 2447653"/>
                  <a:gd name="connsiteX4" fmla="*/ 122865 w 1230389"/>
                  <a:gd name="connsiteY4" fmla="*/ 1223653 h 2447653"/>
                  <a:gd name="connsiteX5" fmla="*/ 1224000 w 1230389"/>
                  <a:gd name="connsiteY5" fmla="*/ 2324788 h 2447653"/>
                  <a:gd name="connsiteX6" fmla="*/ 1230389 w 1230389"/>
                  <a:gd name="connsiteY6" fmla="*/ 2324466 h 2447653"/>
                  <a:gd name="connsiteX7" fmla="*/ 1230319 w 1230389"/>
                  <a:gd name="connsiteY7" fmla="*/ 2324928 h 2447653"/>
                  <a:gd name="connsiteX8" fmla="*/ 1224122 w 1230389"/>
                  <a:gd name="connsiteY8" fmla="*/ 2447647 h 2447653"/>
                  <a:gd name="connsiteX9" fmla="*/ 1224000 w 1230389"/>
                  <a:gd name="connsiteY9" fmla="*/ 2447653 h 2447653"/>
                  <a:gd name="connsiteX10" fmla="*/ 0 w 1230389"/>
                  <a:gd name="connsiteY10" fmla="*/ 1223653 h 2447653"/>
                  <a:gd name="connsiteX11" fmla="*/ 1098853 w 1230389"/>
                  <a:gd name="connsiteY11" fmla="*/ 5972 h 2447653"/>
                  <a:gd name="connsiteX12" fmla="*/ 1217124 w 1230389"/>
                  <a:gd name="connsiteY12" fmla="*/ 0 h 244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0389" h="2447653">
                    <a:moveTo>
                      <a:pt x="1217124" y="0"/>
                    </a:moveTo>
                    <a:lnTo>
                      <a:pt x="1215594" y="30315"/>
                    </a:lnTo>
                    <a:lnTo>
                      <a:pt x="1220259" y="122707"/>
                    </a:lnTo>
                    <a:lnTo>
                      <a:pt x="1111415" y="128203"/>
                    </a:lnTo>
                    <a:cubicBezTo>
                      <a:pt x="556161" y="184592"/>
                      <a:pt x="122865" y="653522"/>
                      <a:pt x="122865" y="1223653"/>
                    </a:cubicBezTo>
                    <a:cubicBezTo>
                      <a:pt x="122865" y="1831793"/>
                      <a:pt x="615860" y="2324788"/>
                      <a:pt x="1224000" y="2324788"/>
                    </a:cubicBezTo>
                    <a:lnTo>
                      <a:pt x="1230389" y="2324466"/>
                    </a:lnTo>
                    <a:lnTo>
                      <a:pt x="1230319" y="2324928"/>
                    </a:lnTo>
                    <a:lnTo>
                      <a:pt x="1224122" y="2447647"/>
                    </a:lnTo>
                    <a:lnTo>
                      <a:pt x="1224000" y="2447653"/>
                    </a:lnTo>
                    <a:cubicBezTo>
                      <a:pt x="548003" y="2447653"/>
                      <a:pt x="0" y="1899650"/>
                      <a:pt x="0" y="1223653"/>
                    </a:cubicBezTo>
                    <a:cubicBezTo>
                      <a:pt x="0" y="589906"/>
                      <a:pt x="481643" y="68653"/>
                      <a:pt x="1098853" y="5972"/>
                    </a:cubicBezTo>
                    <a:lnTo>
                      <a:pt x="1217124"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6" name="任意多边形: 形状 95"/>
              <p:cNvSpPr>
                <a:spLocks noChangeAspect="1"/>
              </p:cNvSpPr>
              <p:nvPr/>
            </p:nvSpPr>
            <p:spPr>
              <a:xfrm>
                <a:off x="7315313" y="2274799"/>
                <a:ext cx="1211688" cy="2445945"/>
              </a:xfrm>
              <a:custGeom>
                <a:avLst/>
                <a:gdLst>
                  <a:gd name="connsiteX0" fmla="*/ 3179 w 1211688"/>
                  <a:gd name="connsiteY0" fmla="*/ 0 h 2445945"/>
                  <a:gd name="connsiteX1" fmla="*/ 112835 w 1211688"/>
                  <a:gd name="connsiteY1" fmla="*/ 5537 h 2445945"/>
                  <a:gd name="connsiteX2" fmla="*/ 1211688 w 1211688"/>
                  <a:gd name="connsiteY2" fmla="*/ 1223218 h 2445945"/>
                  <a:gd name="connsiteX3" fmla="*/ 112835 w 1211688"/>
                  <a:gd name="connsiteY3" fmla="*/ 2440899 h 2445945"/>
                  <a:gd name="connsiteX4" fmla="*/ 12907 w 1211688"/>
                  <a:gd name="connsiteY4" fmla="*/ 2445945 h 2445945"/>
                  <a:gd name="connsiteX5" fmla="*/ 6774 w 1211688"/>
                  <a:gd name="connsiteY5" fmla="*/ 2324493 h 2445945"/>
                  <a:gd name="connsiteX6" fmla="*/ 6607 w 1211688"/>
                  <a:gd name="connsiteY6" fmla="*/ 2323398 h 2445945"/>
                  <a:gd name="connsiteX7" fmla="*/ 100273 w 1211688"/>
                  <a:gd name="connsiteY7" fmla="*/ 2318668 h 2445945"/>
                  <a:gd name="connsiteX8" fmla="*/ 1088823 w 1211688"/>
                  <a:gd name="connsiteY8" fmla="*/ 1223218 h 2445945"/>
                  <a:gd name="connsiteX9" fmla="*/ 100273 w 1211688"/>
                  <a:gd name="connsiteY9" fmla="*/ 127768 h 2445945"/>
                  <a:gd name="connsiteX10" fmla="*/ 0 w 1211688"/>
                  <a:gd name="connsiteY10" fmla="*/ 122705 h 2445945"/>
                  <a:gd name="connsiteX11" fmla="*/ 4687 w 1211688"/>
                  <a:gd name="connsiteY11" fmla="*/ 29880 h 2445945"/>
                  <a:gd name="connsiteX12" fmla="*/ 3179 w 1211688"/>
                  <a:gd name="connsiteY12" fmla="*/ 0 h 244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688" h="2445945">
                    <a:moveTo>
                      <a:pt x="3179" y="0"/>
                    </a:moveTo>
                    <a:lnTo>
                      <a:pt x="112835" y="5537"/>
                    </a:lnTo>
                    <a:cubicBezTo>
                      <a:pt x="730045" y="68218"/>
                      <a:pt x="1211688" y="589471"/>
                      <a:pt x="1211688" y="1223218"/>
                    </a:cubicBezTo>
                    <a:cubicBezTo>
                      <a:pt x="1211688" y="1856965"/>
                      <a:pt x="730045" y="2378218"/>
                      <a:pt x="112835" y="2440899"/>
                    </a:cubicBezTo>
                    <a:lnTo>
                      <a:pt x="12907" y="2445945"/>
                    </a:lnTo>
                    <a:lnTo>
                      <a:pt x="6774" y="2324493"/>
                    </a:lnTo>
                    <a:lnTo>
                      <a:pt x="6607" y="2323398"/>
                    </a:lnTo>
                    <a:lnTo>
                      <a:pt x="100273" y="2318668"/>
                    </a:lnTo>
                    <a:cubicBezTo>
                      <a:pt x="655527" y="2262279"/>
                      <a:pt x="1088823" y="1793349"/>
                      <a:pt x="1088823" y="1223218"/>
                    </a:cubicBezTo>
                    <a:cubicBezTo>
                      <a:pt x="1088823" y="653087"/>
                      <a:pt x="655527" y="184157"/>
                      <a:pt x="100273" y="127768"/>
                    </a:cubicBezTo>
                    <a:lnTo>
                      <a:pt x="0" y="122705"/>
                    </a:lnTo>
                    <a:lnTo>
                      <a:pt x="4687" y="29880"/>
                    </a:lnTo>
                    <a:lnTo>
                      <a:pt x="3179"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7" name="任意多边形: 形状 96"/>
              <p:cNvSpPr>
                <a:spLocks noChangeAspect="1"/>
              </p:cNvSpPr>
              <p:nvPr/>
            </p:nvSpPr>
            <p:spPr>
              <a:xfrm>
                <a:off x="4880406" y="4715790"/>
                <a:ext cx="2448000" cy="1232648"/>
              </a:xfrm>
              <a:custGeom>
                <a:avLst/>
                <a:gdLst>
                  <a:gd name="connsiteX0" fmla="*/ 123301 w 2448000"/>
                  <a:gd name="connsiteY0" fmla="*/ 0 h 1232648"/>
                  <a:gd name="connsiteX1" fmla="*/ 122865 w 2448000"/>
                  <a:gd name="connsiteY1" fmla="*/ 8648 h 1232648"/>
                  <a:gd name="connsiteX2" fmla="*/ 1224000 w 2448000"/>
                  <a:gd name="connsiteY2" fmla="*/ 1109783 h 1232648"/>
                  <a:gd name="connsiteX3" fmla="*/ 2325135 w 2448000"/>
                  <a:gd name="connsiteY3" fmla="*/ 8648 h 1232648"/>
                  <a:gd name="connsiteX4" fmla="*/ 2324764 w 2448000"/>
                  <a:gd name="connsiteY4" fmla="*/ 1286 h 1232648"/>
                  <a:gd name="connsiteX5" fmla="*/ 2422595 w 2448000"/>
                  <a:gd name="connsiteY5" fmla="*/ 6226 h 1232648"/>
                  <a:gd name="connsiteX6" fmla="*/ 2447814 w 2448000"/>
                  <a:gd name="connsiteY6" fmla="*/ 4953 h 1232648"/>
                  <a:gd name="connsiteX7" fmla="*/ 2448000 w 2448000"/>
                  <a:gd name="connsiteY7" fmla="*/ 8648 h 1232648"/>
                  <a:gd name="connsiteX8" fmla="*/ 1224000 w 2448000"/>
                  <a:gd name="connsiteY8" fmla="*/ 1232648 h 1232648"/>
                  <a:gd name="connsiteX9" fmla="*/ 0 w 2448000"/>
                  <a:gd name="connsiteY9" fmla="*/ 8648 h 1232648"/>
                  <a:gd name="connsiteX10" fmla="*/ 122 w 2448000"/>
                  <a:gd name="connsiteY10" fmla="*/ 6220 h 1232648"/>
                  <a:gd name="connsiteX11" fmla="*/ 123301 w 2448000"/>
                  <a:gd name="connsiteY11" fmla="*/ 0 h 12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8000" h="1232648">
                    <a:moveTo>
                      <a:pt x="123301" y="0"/>
                    </a:moveTo>
                    <a:lnTo>
                      <a:pt x="122865" y="8648"/>
                    </a:lnTo>
                    <a:cubicBezTo>
                      <a:pt x="122865" y="616788"/>
                      <a:pt x="615860" y="1109783"/>
                      <a:pt x="1224000" y="1109783"/>
                    </a:cubicBezTo>
                    <a:cubicBezTo>
                      <a:pt x="1832140" y="1109783"/>
                      <a:pt x="2325135" y="616788"/>
                      <a:pt x="2325135" y="8648"/>
                    </a:cubicBezTo>
                    <a:lnTo>
                      <a:pt x="2324764" y="1286"/>
                    </a:lnTo>
                    <a:lnTo>
                      <a:pt x="2422595" y="6226"/>
                    </a:lnTo>
                    <a:lnTo>
                      <a:pt x="2447814" y="4953"/>
                    </a:lnTo>
                    <a:lnTo>
                      <a:pt x="2448000" y="8648"/>
                    </a:lnTo>
                    <a:cubicBezTo>
                      <a:pt x="2448000" y="684645"/>
                      <a:pt x="1899997" y="1232648"/>
                      <a:pt x="1224000" y="1232648"/>
                    </a:cubicBezTo>
                    <a:cubicBezTo>
                      <a:pt x="548003" y="1232648"/>
                      <a:pt x="0" y="684645"/>
                      <a:pt x="0" y="8648"/>
                    </a:cubicBezTo>
                    <a:lnTo>
                      <a:pt x="122" y="6220"/>
                    </a:lnTo>
                    <a:lnTo>
                      <a:pt x="123301"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pic>
          <p:nvPicPr>
            <p:cNvPr id="89" name="图片 88"/>
            <p:cNvPicPr>
              <a:picLocks noChangeAspect="1"/>
            </p:cNvPicPr>
            <p:nvPr/>
          </p:nvPicPr>
          <p:blipFill rotWithShape="1">
            <a:blip r:embed="rId4" cstate="screen"/>
            <a:srcRect l="23185" t="17835" r="14563" b="15793"/>
            <a:stretch>
              <a:fillRect/>
            </a:stretch>
          </p:blipFill>
          <p:spPr>
            <a:xfrm>
              <a:off x="4371048" y="2158050"/>
              <a:ext cx="2625977" cy="1977194"/>
            </a:xfrm>
            <a:prstGeom prst="rect">
              <a:avLst/>
            </a:prstGeom>
          </p:spPr>
        </p:pic>
      </p:grpSp>
      <p:grpSp>
        <p:nvGrpSpPr>
          <p:cNvPr id="109" name="组合 108"/>
          <p:cNvGrpSpPr>
            <a:grpSpLocks noChangeAspect="1"/>
          </p:cNvGrpSpPr>
          <p:nvPr/>
        </p:nvGrpSpPr>
        <p:grpSpPr>
          <a:xfrm>
            <a:off x="6204173" y="1901127"/>
            <a:ext cx="1944000" cy="1704645"/>
            <a:chOff x="4371048" y="1974230"/>
            <a:chExt cx="2625977" cy="2302662"/>
          </a:xfrm>
        </p:grpSpPr>
        <p:grpSp>
          <p:nvGrpSpPr>
            <p:cNvPr id="110" name="组合 109"/>
            <p:cNvGrpSpPr>
              <a:grpSpLocks noChangeAspect="1"/>
            </p:cNvGrpSpPr>
            <p:nvPr/>
          </p:nvGrpSpPr>
          <p:grpSpPr>
            <a:xfrm rot="1007030">
              <a:off x="4530000" y="1974230"/>
              <a:ext cx="2304000" cy="2302662"/>
              <a:chOff x="3656407" y="1080679"/>
              <a:chExt cx="4870594" cy="4867759"/>
            </a:xfrm>
          </p:grpSpPr>
          <p:sp>
            <p:nvSpPr>
              <p:cNvPr id="112" name="任意多边形: 形状 111"/>
              <p:cNvSpPr>
                <a:spLocks noChangeAspect="1"/>
              </p:cNvSpPr>
              <p:nvPr/>
            </p:nvSpPr>
            <p:spPr>
              <a:xfrm>
                <a:off x="4872001" y="2274017"/>
                <a:ext cx="127861" cy="129599"/>
              </a:xfrm>
              <a:custGeom>
                <a:avLst/>
                <a:gdLst>
                  <a:gd name="connsiteX0" fmla="*/ 8406 w 127861"/>
                  <a:gd name="connsiteY0" fmla="*/ 0 h 129599"/>
                  <a:gd name="connsiteX1" fmla="*/ 124118 w 127861"/>
                  <a:gd name="connsiteY1" fmla="*/ 5843 h 129599"/>
                  <a:gd name="connsiteX2" fmla="*/ 122865 w 127861"/>
                  <a:gd name="connsiteY2" fmla="*/ 30662 h 129599"/>
                  <a:gd name="connsiteX3" fmla="*/ 127861 w 127861"/>
                  <a:gd name="connsiteY3" fmla="*/ 129599 h 129599"/>
                  <a:gd name="connsiteX4" fmla="*/ 120991 w 127861"/>
                  <a:gd name="connsiteY4" fmla="*/ 128550 h 129599"/>
                  <a:gd name="connsiteX5" fmla="*/ 8406 w 127861"/>
                  <a:gd name="connsiteY5" fmla="*/ 122865 h 129599"/>
                  <a:gd name="connsiteX6" fmla="*/ 4665 w 127861"/>
                  <a:gd name="connsiteY6" fmla="*/ 123054 h 129599"/>
                  <a:gd name="connsiteX7" fmla="*/ 0 w 127861"/>
                  <a:gd name="connsiteY7" fmla="*/ 30662 h 129599"/>
                  <a:gd name="connsiteX8" fmla="*/ 1530 w 127861"/>
                  <a:gd name="connsiteY8" fmla="*/ 347 h 129599"/>
                  <a:gd name="connsiteX9" fmla="*/ 8406 w 127861"/>
                  <a:gd name="connsiteY9" fmla="*/ 0 h 1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1" h="129599">
                    <a:moveTo>
                      <a:pt x="8406" y="0"/>
                    </a:moveTo>
                    <a:lnTo>
                      <a:pt x="124118" y="5843"/>
                    </a:lnTo>
                    <a:lnTo>
                      <a:pt x="122865" y="30662"/>
                    </a:lnTo>
                    <a:lnTo>
                      <a:pt x="127861" y="129599"/>
                    </a:lnTo>
                    <a:lnTo>
                      <a:pt x="120991" y="128550"/>
                    </a:lnTo>
                    <a:cubicBezTo>
                      <a:pt x="83973" y="124791"/>
                      <a:pt x="46415" y="122865"/>
                      <a:pt x="8406" y="122865"/>
                    </a:cubicBezTo>
                    <a:lnTo>
                      <a:pt x="4665" y="123054"/>
                    </a:lnTo>
                    <a:lnTo>
                      <a:pt x="0" y="30662"/>
                    </a:lnTo>
                    <a:lnTo>
                      <a:pt x="1530" y="347"/>
                    </a:lnTo>
                    <a:lnTo>
                      <a:pt x="8406"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3" name="任意多边形: 形状 112"/>
              <p:cNvSpPr>
                <a:spLocks noChangeAspect="1"/>
              </p:cNvSpPr>
              <p:nvPr/>
            </p:nvSpPr>
            <p:spPr>
              <a:xfrm>
                <a:off x="7192198" y="2274016"/>
                <a:ext cx="127803" cy="128460"/>
              </a:xfrm>
              <a:custGeom>
                <a:avLst/>
                <a:gdLst>
                  <a:gd name="connsiteX0" fmla="*/ 110804 w 127803"/>
                  <a:gd name="connsiteY0" fmla="*/ 0 h 128460"/>
                  <a:gd name="connsiteX1" fmla="*/ 126295 w 127803"/>
                  <a:gd name="connsiteY1" fmla="*/ 782 h 128460"/>
                  <a:gd name="connsiteX2" fmla="*/ 127803 w 127803"/>
                  <a:gd name="connsiteY2" fmla="*/ 30662 h 128460"/>
                  <a:gd name="connsiteX3" fmla="*/ 123116 w 127803"/>
                  <a:gd name="connsiteY3" fmla="*/ 123487 h 128460"/>
                  <a:gd name="connsiteX4" fmla="*/ 110804 w 127803"/>
                  <a:gd name="connsiteY4" fmla="*/ 122865 h 128460"/>
                  <a:gd name="connsiteX5" fmla="*/ 0 w 127803"/>
                  <a:gd name="connsiteY5" fmla="*/ 128460 h 128460"/>
                  <a:gd name="connsiteX6" fmla="*/ 4938 w 127803"/>
                  <a:gd name="connsiteY6" fmla="*/ 30662 h 128460"/>
                  <a:gd name="connsiteX7" fmla="*/ 3663 w 127803"/>
                  <a:gd name="connsiteY7" fmla="*/ 5410 h 128460"/>
                  <a:gd name="connsiteX8" fmla="*/ 110804 w 127803"/>
                  <a:gd name="connsiteY8" fmla="*/ 0 h 12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3" h="128460">
                    <a:moveTo>
                      <a:pt x="110804" y="0"/>
                    </a:moveTo>
                    <a:lnTo>
                      <a:pt x="126295" y="782"/>
                    </a:lnTo>
                    <a:lnTo>
                      <a:pt x="127803" y="30662"/>
                    </a:lnTo>
                    <a:lnTo>
                      <a:pt x="123116" y="123487"/>
                    </a:lnTo>
                    <a:lnTo>
                      <a:pt x="110804" y="122865"/>
                    </a:lnTo>
                    <a:lnTo>
                      <a:pt x="0" y="128460"/>
                    </a:lnTo>
                    <a:lnTo>
                      <a:pt x="4938" y="30662"/>
                    </a:lnTo>
                    <a:lnTo>
                      <a:pt x="3663" y="5410"/>
                    </a:lnTo>
                    <a:lnTo>
                      <a:pt x="110804"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4" name="任意多边形: 形状 113"/>
              <p:cNvSpPr>
                <a:spLocks noChangeAspect="1"/>
              </p:cNvSpPr>
              <p:nvPr/>
            </p:nvSpPr>
            <p:spPr>
              <a:xfrm>
                <a:off x="4880528" y="4590534"/>
                <a:ext cx="131682" cy="131477"/>
              </a:xfrm>
              <a:custGeom>
                <a:avLst/>
                <a:gdLst>
                  <a:gd name="connsiteX0" fmla="*/ 131682 w 131682"/>
                  <a:gd name="connsiteY0" fmla="*/ 0 h 131477"/>
                  <a:gd name="connsiteX1" fmla="*/ 128428 w 131682"/>
                  <a:gd name="connsiteY1" fmla="*/ 21320 h 131477"/>
                  <a:gd name="connsiteX2" fmla="*/ 123179 w 131682"/>
                  <a:gd name="connsiteY2" fmla="*/ 125257 h 131477"/>
                  <a:gd name="connsiteX3" fmla="*/ 0 w 131682"/>
                  <a:gd name="connsiteY3" fmla="*/ 131477 h 131477"/>
                  <a:gd name="connsiteX4" fmla="*/ 6197 w 131682"/>
                  <a:gd name="connsiteY4" fmla="*/ 8758 h 131477"/>
                  <a:gd name="connsiteX5" fmla="*/ 6267 w 131682"/>
                  <a:gd name="connsiteY5" fmla="*/ 8296 h 131477"/>
                  <a:gd name="connsiteX6" fmla="*/ 112463 w 131682"/>
                  <a:gd name="connsiteY6" fmla="*/ 2933 h 131477"/>
                  <a:gd name="connsiteX7" fmla="*/ 131682 w 131682"/>
                  <a:gd name="connsiteY7" fmla="*/ 0 h 13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82" h="131477">
                    <a:moveTo>
                      <a:pt x="131682" y="0"/>
                    </a:moveTo>
                    <a:lnTo>
                      <a:pt x="128428" y="21320"/>
                    </a:lnTo>
                    <a:lnTo>
                      <a:pt x="123179" y="125257"/>
                    </a:lnTo>
                    <a:lnTo>
                      <a:pt x="0" y="131477"/>
                    </a:lnTo>
                    <a:lnTo>
                      <a:pt x="6197" y="8758"/>
                    </a:lnTo>
                    <a:lnTo>
                      <a:pt x="6267" y="8296"/>
                    </a:lnTo>
                    <a:lnTo>
                      <a:pt x="112463" y="2933"/>
                    </a:lnTo>
                    <a:lnTo>
                      <a:pt x="131682"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5" name="任意多边形: 形状 114"/>
              <p:cNvSpPr>
                <a:spLocks noChangeAspect="1"/>
              </p:cNvSpPr>
              <p:nvPr/>
            </p:nvSpPr>
            <p:spPr>
              <a:xfrm>
                <a:off x="7197102" y="4593804"/>
                <a:ext cx="131118" cy="128212"/>
              </a:xfrm>
              <a:custGeom>
                <a:avLst/>
                <a:gdLst>
                  <a:gd name="connsiteX0" fmla="*/ 0 w 131118"/>
                  <a:gd name="connsiteY0" fmla="*/ 0 h 128212"/>
                  <a:gd name="connsiteX1" fmla="*/ 105899 w 131118"/>
                  <a:gd name="connsiteY1" fmla="*/ 5347 h 128212"/>
                  <a:gd name="connsiteX2" fmla="*/ 124818 w 131118"/>
                  <a:gd name="connsiteY2" fmla="*/ 4392 h 128212"/>
                  <a:gd name="connsiteX3" fmla="*/ 124985 w 131118"/>
                  <a:gd name="connsiteY3" fmla="*/ 5487 h 128212"/>
                  <a:gd name="connsiteX4" fmla="*/ 131118 w 131118"/>
                  <a:gd name="connsiteY4" fmla="*/ 126939 h 128212"/>
                  <a:gd name="connsiteX5" fmla="*/ 105899 w 131118"/>
                  <a:gd name="connsiteY5" fmla="*/ 128212 h 128212"/>
                  <a:gd name="connsiteX6" fmla="*/ 8068 w 131118"/>
                  <a:gd name="connsiteY6" fmla="*/ 123272 h 128212"/>
                  <a:gd name="connsiteX7" fmla="*/ 2754 w 131118"/>
                  <a:gd name="connsiteY7" fmla="*/ 18049 h 128212"/>
                  <a:gd name="connsiteX8" fmla="*/ 0 w 131118"/>
                  <a:gd name="connsiteY8" fmla="*/ 0 h 12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18" h="128212">
                    <a:moveTo>
                      <a:pt x="0" y="0"/>
                    </a:moveTo>
                    <a:lnTo>
                      <a:pt x="105899" y="5347"/>
                    </a:lnTo>
                    <a:lnTo>
                      <a:pt x="124818" y="4392"/>
                    </a:lnTo>
                    <a:lnTo>
                      <a:pt x="124985" y="5487"/>
                    </a:lnTo>
                    <a:lnTo>
                      <a:pt x="131118" y="126939"/>
                    </a:lnTo>
                    <a:lnTo>
                      <a:pt x="105899" y="128212"/>
                    </a:lnTo>
                    <a:lnTo>
                      <a:pt x="8068" y="123272"/>
                    </a:lnTo>
                    <a:lnTo>
                      <a:pt x="2754" y="18049"/>
                    </a:lnTo>
                    <a:lnTo>
                      <a:pt x="0"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6" name="任意多边形: 形状 115"/>
              <p:cNvSpPr>
                <a:spLocks noChangeAspect="1"/>
              </p:cNvSpPr>
              <p:nvPr/>
            </p:nvSpPr>
            <p:spPr>
              <a:xfrm>
                <a:off x="4873530" y="1080679"/>
                <a:ext cx="2444962" cy="1199181"/>
              </a:xfrm>
              <a:custGeom>
                <a:avLst/>
                <a:gdLst>
                  <a:gd name="connsiteX0" fmla="*/ 1222470 w 2444962"/>
                  <a:gd name="connsiteY0" fmla="*/ 0 h 1199181"/>
                  <a:gd name="connsiteX1" fmla="*/ 2440151 w 2444962"/>
                  <a:gd name="connsiteY1" fmla="*/ 1098853 h 1199181"/>
                  <a:gd name="connsiteX2" fmla="*/ 2444962 w 2444962"/>
                  <a:gd name="connsiteY2" fmla="*/ 1194120 h 1199181"/>
                  <a:gd name="connsiteX3" fmla="*/ 2429471 w 2444962"/>
                  <a:gd name="connsiteY3" fmla="*/ 1193338 h 1199181"/>
                  <a:gd name="connsiteX4" fmla="*/ 2322330 w 2444962"/>
                  <a:gd name="connsiteY4" fmla="*/ 1198748 h 1199181"/>
                  <a:gd name="connsiteX5" fmla="*/ 2317920 w 2444962"/>
                  <a:gd name="connsiteY5" fmla="*/ 1111415 h 1199181"/>
                  <a:gd name="connsiteX6" fmla="*/ 1222470 w 2444962"/>
                  <a:gd name="connsiteY6" fmla="*/ 122865 h 1199181"/>
                  <a:gd name="connsiteX7" fmla="*/ 127020 w 2444962"/>
                  <a:gd name="connsiteY7" fmla="*/ 1111415 h 1199181"/>
                  <a:gd name="connsiteX8" fmla="*/ 122588 w 2444962"/>
                  <a:gd name="connsiteY8" fmla="*/ 1199181 h 1199181"/>
                  <a:gd name="connsiteX9" fmla="*/ 6876 w 2444962"/>
                  <a:gd name="connsiteY9" fmla="*/ 1193338 h 1199181"/>
                  <a:gd name="connsiteX10" fmla="*/ 0 w 2444962"/>
                  <a:gd name="connsiteY10" fmla="*/ 1193685 h 1199181"/>
                  <a:gd name="connsiteX11" fmla="*/ 4789 w 2444962"/>
                  <a:gd name="connsiteY11" fmla="*/ 1098853 h 1199181"/>
                  <a:gd name="connsiteX12" fmla="*/ 1222470 w 2444962"/>
                  <a:gd name="connsiteY12" fmla="*/ 0 h 119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4962" h="1199181">
                    <a:moveTo>
                      <a:pt x="1222470" y="0"/>
                    </a:moveTo>
                    <a:cubicBezTo>
                      <a:pt x="1856217" y="0"/>
                      <a:pt x="2377470" y="481643"/>
                      <a:pt x="2440151" y="1098853"/>
                    </a:cubicBezTo>
                    <a:lnTo>
                      <a:pt x="2444962" y="1194120"/>
                    </a:lnTo>
                    <a:lnTo>
                      <a:pt x="2429471" y="1193338"/>
                    </a:lnTo>
                    <a:lnTo>
                      <a:pt x="2322330" y="1198748"/>
                    </a:lnTo>
                    <a:lnTo>
                      <a:pt x="2317920" y="1111415"/>
                    </a:lnTo>
                    <a:cubicBezTo>
                      <a:pt x="2261531" y="556161"/>
                      <a:pt x="1792601" y="122865"/>
                      <a:pt x="1222470" y="122865"/>
                    </a:cubicBezTo>
                    <a:cubicBezTo>
                      <a:pt x="652339" y="122865"/>
                      <a:pt x="183409" y="556161"/>
                      <a:pt x="127020" y="1111415"/>
                    </a:cubicBezTo>
                    <a:lnTo>
                      <a:pt x="122588" y="1199181"/>
                    </a:lnTo>
                    <a:lnTo>
                      <a:pt x="6876" y="1193338"/>
                    </a:lnTo>
                    <a:lnTo>
                      <a:pt x="0" y="1193685"/>
                    </a:lnTo>
                    <a:lnTo>
                      <a:pt x="4789" y="1098853"/>
                    </a:lnTo>
                    <a:cubicBezTo>
                      <a:pt x="67470" y="481643"/>
                      <a:pt x="588723" y="0"/>
                      <a:pt x="1222470" y="0"/>
                    </a:cubicBez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7" name="任意多边形: 形状 116"/>
              <p:cNvSpPr>
                <a:spLocks noChangeAspect="1"/>
              </p:cNvSpPr>
              <p:nvPr/>
            </p:nvSpPr>
            <p:spPr>
              <a:xfrm>
                <a:off x="3656407" y="2274364"/>
                <a:ext cx="1230389" cy="2447653"/>
              </a:xfrm>
              <a:custGeom>
                <a:avLst/>
                <a:gdLst>
                  <a:gd name="connsiteX0" fmla="*/ 1217124 w 1230389"/>
                  <a:gd name="connsiteY0" fmla="*/ 0 h 2447653"/>
                  <a:gd name="connsiteX1" fmla="*/ 1215594 w 1230389"/>
                  <a:gd name="connsiteY1" fmla="*/ 30315 h 2447653"/>
                  <a:gd name="connsiteX2" fmla="*/ 1220259 w 1230389"/>
                  <a:gd name="connsiteY2" fmla="*/ 122707 h 2447653"/>
                  <a:gd name="connsiteX3" fmla="*/ 1111415 w 1230389"/>
                  <a:gd name="connsiteY3" fmla="*/ 128203 h 2447653"/>
                  <a:gd name="connsiteX4" fmla="*/ 122865 w 1230389"/>
                  <a:gd name="connsiteY4" fmla="*/ 1223653 h 2447653"/>
                  <a:gd name="connsiteX5" fmla="*/ 1224000 w 1230389"/>
                  <a:gd name="connsiteY5" fmla="*/ 2324788 h 2447653"/>
                  <a:gd name="connsiteX6" fmla="*/ 1230389 w 1230389"/>
                  <a:gd name="connsiteY6" fmla="*/ 2324466 h 2447653"/>
                  <a:gd name="connsiteX7" fmla="*/ 1230319 w 1230389"/>
                  <a:gd name="connsiteY7" fmla="*/ 2324928 h 2447653"/>
                  <a:gd name="connsiteX8" fmla="*/ 1224122 w 1230389"/>
                  <a:gd name="connsiteY8" fmla="*/ 2447647 h 2447653"/>
                  <a:gd name="connsiteX9" fmla="*/ 1224000 w 1230389"/>
                  <a:gd name="connsiteY9" fmla="*/ 2447653 h 2447653"/>
                  <a:gd name="connsiteX10" fmla="*/ 0 w 1230389"/>
                  <a:gd name="connsiteY10" fmla="*/ 1223653 h 2447653"/>
                  <a:gd name="connsiteX11" fmla="*/ 1098853 w 1230389"/>
                  <a:gd name="connsiteY11" fmla="*/ 5972 h 2447653"/>
                  <a:gd name="connsiteX12" fmla="*/ 1217124 w 1230389"/>
                  <a:gd name="connsiteY12" fmla="*/ 0 h 244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0389" h="2447653">
                    <a:moveTo>
                      <a:pt x="1217124" y="0"/>
                    </a:moveTo>
                    <a:lnTo>
                      <a:pt x="1215594" y="30315"/>
                    </a:lnTo>
                    <a:lnTo>
                      <a:pt x="1220259" y="122707"/>
                    </a:lnTo>
                    <a:lnTo>
                      <a:pt x="1111415" y="128203"/>
                    </a:lnTo>
                    <a:cubicBezTo>
                      <a:pt x="556161" y="184592"/>
                      <a:pt x="122865" y="653522"/>
                      <a:pt x="122865" y="1223653"/>
                    </a:cubicBezTo>
                    <a:cubicBezTo>
                      <a:pt x="122865" y="1831793"/>
                      <a:pt x="615860" y="2324788"/>
                      <a:pt x="1224000" y="2324788"/>
                    </a:cubicBezTo>
                    <a:lnTo>
                      <a:pt x="1230389" y="2324466"/>
                    </a:lnTo>
                    <a:lnTo>
                      <a:pt x="1230319" y="2324928"/>
                    </a:lnTo>
                    <a:lnTo>
                      <a:pt x="1224122" y="2447647"/>
                    </a:lnTo>
                    <a:lnTo>
                      <a:pt x="1224000" y="2447653"/>
                    </a:lnTo>
                    <a:cubicBezTo>
                      <a:pt x="548003" y="2447653"/>
                      <a:pt x="0" y="1899650"/>
                      <a:pt x="0" y="1223653"/>
                    </a:cubicBezTo>
                    <a:cubicBezTo>
                      <a:pt x="0" y="589906"/>
                      <a:pt x="481643" y="68653"/>
                      <a:pt x="1098853" y="5972"/>
                    </a:cubicBezTo>
                    <a:lnTo>
                      <a:pt x="1217124"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8" name="任意多边形: 形状 117"/>
              <p:cNvSpPr>
                <a:spLocks noChangeAspect="1"/>
              </p:cNvSpPr>
              <p:nvPr/>
            </p:nvSpPr>
            <p:spPr>
              <a:xfrm>
                <a:off x="7315313" y="2274799"/>
                <a:ext cx="1211688" cy="2445945"/>
              </a:xfrm>
              <a:custGeom>
                <a:avLst/>
                <a:gdLst>
                  <a:gd name="connsiteX0" fmla="*/ 3179 w 1211688"/>
                  <a:gd name="connsiteY0" fmla="*/ 0 h 2445945"/>
                  <a:gd name="connsiteX1" fmla="*/ 112835 w 1211688"/>
                  <a:gd name="connsiteY1" fmla="*/ 5537 h 2445945"/>
                  <a:gd name="connsiteX2" fmla="*/ 1211688 w 1211688"/>
                  <a:gd name="connsiteY2" fmla="*/ 1223218 h 2445945"/>
                  <a:gd name="connsiteX3" fmla="*/ 112835 w 1211688"/>
                  <a:gd name="connsiteY3" fmla="*/ 2440899 h 2445945"/>
                  <a:gd name="connsiteX4" fmla="*/ 12907 w 1211688"/>
                  <a:gd name="connsiteY4" fmla="*/ 2445945 h 2445945"/>
                  <a:gd name="connsiteX5" fmla="*/ 6774 w 1211688"/>
                  <a:gd name="connsiteY5" fmla="*/ 2324493 h 2445945"/>
                  <a:gd name="connsiteX6" fmla="*/ 6607 w 1211688"/>
                  <a:gd name="connsiteY6" fmla="*/ 2323398 h 2445945"/>
                  <a:gd name="connsiteX7" fmla="*/ 100273 w 1211688"/>
                  <a:gd name="connsiteY7" fmla="*/ 2318668 h 2445945"/>
                  <a:gd name="connsiteX8" fmla="*/ 1088823 w 1211688"/>
                  <a:gd name="connsiteY8" fmla="*/ 1223218 h 2445945"/>
                  <a:gd name="connsiteX9" fmla="*/ 100273 w 1211688"/>
                  <a:gd name="connsiteY9" fmla="*/ 127768 h 2445945"/>
                  <a:gd name="connsiteX10" fmla="*/ 0 w 1211688"/>
                  <a:gd name="connsiteY10" fmla="*/ 122705 h 2445945"/>
                  <a:gd name="connsiteX11" fmla="*/ 4687 w 1211688"/>
                  <a:gd name="connsiteY11" fmla="*/ 29880 h 2445945"/>
                  <a:gd name="connsiteX12" fmla="*/ 3179 w 1211688"/>
                  <a:gd name="connsiteY12" fmla="*/ 0 h 244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688" h="2445945">
                    <a:moveTo>
                      <a:pt x="3179" y="0"/>
                    </a:moveTo>
                    <a:lnTo>
                      <a:pt x="112835" y="5537"/>
                    </a:lnTo>
                    <a:cubicBezTo>
                      <a:pt x="730045" y="68218"/>
                      <a:pt x="1211688" y="589471"/>
                      <a:pt x="1211688" y="1223218"/>
                    </a:cubicBezTo>
                    <a:cubicBezTo>
                      <a:pt x="1211688" y="1856965"/>
                      <a:pt x="730045" y="2378218"/>
                      <a:pt x="112835" y="2440899"/>
                    </a:cubicBezTo>
                    <a:lnTo>
                      <a:pt x="12907" y="2445945"/>
                    </a:lnTo>
                    <a:lnTo>
                      <a:pt x="6774" y="2324493"/>
                    </a:lnTo>
                    <a:lnTo>
                      <a:pt x="6607" y="2323398"/>
                    </a:lnTo>
                    <a:lnTo>
                      <a:pt x="100273" y="2318668"/>
                    </a:lnTo>
                    <a:cubicBezTo>
                      <a:pt x="655527" y="2262279"/>
                      <a:pt x="1088823" y="1793349"/>
                      <a:pt x="1088823" y="1223218"/>
                    </a:cubicBezTo>
                    <a:cubicBezTo>
                      <a:pt x="1088823" y="653087"/>
                      <a:pt x="655527" y="184157"/>
                      <a:pt x="100273" y="127768"/>
                    </a:cubicBezTo>
                    <a:lnTo>
                      <a:pt x="0" y="122705"/>
                    </a:lnTo>
                    <a:lnTo>
                      <a:pt x="4687" y="29880"/>
                    </a:lnTo>
                    <a:lnTo>
                      <a:pt x="3179"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9" name="任意多边形: 形状 118"/>
              <p:cNvSpPr>
                <a:spLocks noChangeAspect="1"/>
              </p:cNvSpPr>
              <p:nvPr/>
            </p:nvSpPr>
            <p:spPr>
              <a:xfrm>
                <a:off x="4880406" y="4715790"/>
                <a:ext cx="2448000" cy="1232648"/>
              </a:xfrm>
              <a:custGeom>
                <a:avLst/>
                <a:gdLst>
                  <a:gd name="connsiteX0" fmla="*/ 123301 w 2448000"/>
                  <a:gd name="connsiteY0" fmla="*/ 0 h 1232648"/>
                  <a:gd name="connsiteX1" fmla="*/ 122865 w 2448000"/>
                  <a:gd name="connsiteY1" fmla="*/ 8648 h 1232648"/>
                  <a:gd name="connsiteX2" fmla="*/ 1224000 w 2448000"/>
                  <a:gd name="connsiteY2" fmla="*/ 1109783 h 1232648"/>
                  <a:gd name="connsiteX3" fmla="*/ 2325135 w 2448000"/>
                  <a:gd name="connsiteY3" fmla="*/ 8648 h 1232648"/>
                  <a:gd name="connsiteX4" fmla="*/ 2324764 w 2448000"/>
                  <a:gd name="connsiteY4" fmla="*/ 1286 h 1232648"/>
                  <a:gd name="connsiteX5" fmla="*/ 2422595 w 2448000"/>
                  <a:gd name="connsiteY5" fmla="*/ 6226 h 1232648"/>
                  <a:gd name="connsiteX6" fmla="*/ 2447814 w 2448000"/>
                  <a:gd name="connsiteY6" fmla="*/ 4953 h 1232648"/>
                  <a:gd name="connsiteX7" fmla="*/ 2448000 w 2448000"/>
                  <a:gd name="connsiteY7" fmla="*/ 8648 h 1232648"/>
                  <a:gd name="connsiteX8" fmla="*/ 1224000 w 2448000"/>
                  <a:gd name="connsiteY8" fmla="*/ 1232648 h 1232648"/>
                  <a:gd name="connsiteX9" fmla="*/ 0 w 2448000"/>
                  <a:gd name="connsiteY9" fmla="*/ 8648 h 1232648"/>
                  <a:gd name="connsiteX10" fmla="*/ 122 w 2448000"/>
                  <a:gd name="connsiteY10" fmla="*/ 6220 h 1232648"/>
                  <a:gd name="connsiteX11" fmla="*/ 123301 w 2448000"/>
                  <a:gd name="connsiteY11" fmla="*/ 0 h 12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8000" h="1232648">
                    <a:moveTo>
                      <a:pt x="123301" y="0"/>
                    </a:moveTo>
                    <a:lnTo>
                      <a:pt x="122865" y="8648"/>
                    </a:lnTo>
                    <a:cubicBezTo>
                      <a:pt x="122865" y="616788"/>
                      <a:pt x="615860" y="1109783"/>
                      <a:pt x="1224000" y="1109783"/>
                    </a:cubicBezTo>
                    <a:cubicBezTo>
                      <a:pt x="1832140" y="1109783"/>
                      <a:pt x="2325135" y="616788"/>
                      <a:pt x="2325135" y="8648"/>
                    </a:cubicBezTo>
                    <a:lnTo>
                      <a:pt x="2324764" y="1286"/>
                    </a:lnTo>
                    <a:lnTo>
                      <a:pt x="2422595" y="6226"/>
                    </a:lnTo>
                    <a:lnTo>
                      <a:pt x="2447814" y="4953"/>
                    </a:lnTo>
                    <a:lnTo>
                      <a:pt x="2448000" y="8648"/>
                    </a:lnTo>
                    <a:cubicBezTo>
                      <a:pt x="2448000" y="684645"/>
                      <a:pt x="1899997" y="1232648"/>
                      <a:pt x="1224000" y="1232648"/>
                    </a:cubicBezTo>
                    <a:cubicBezTo>
                      <a:pt x="548003" y="1232648"/>
                      <a:pt x="0" y="684645"/>
                      <a:pt x="0" y="8648"/>
                    </a:cubicBezTo>
                    <a:lnTo>
                      <a:pt x="122" y="6220"/>
                    </a:lnTo>
                    <a:lnTo>
                      <a:pt x="123301"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pic>
          <p:nvPicPr>
            <p:cNvPr id="111" name="图片 110"/>
            <p:cNvPicPr>
              <a:picLocks noChangeAspect="1"/>
            </p:cNvPicPr>
            <p:nvPr/>
          </p:nvPicPr>
          <p:blipFill rotWithShape="1">
            <a:blip r:embed="rId4" cstate="screen"/>
            <a:srcRect l="23185" t="17835" r="14563" b="15793"/>
            <a:stretch>
              <a:fillRect/>
            </a:stretch>
          </p:blipFill>
          <p:spPr>
            <a:xfrm>
              <a:off x="4371048" y="2158050"/>
              <a:ext cx="2625977" cy="1977194"/>
            </a:xfrm>
            <a:prstGeom prst="rect">
              <a:avLst/>
            </a:prstGeom>
          </p:spPr>
        </p:pic>
      </p:grpSp>
      <p:grpSp>
        <p:nvGrpSpPr>
          <p:cNvPr id="120" name="组合 119"/>
          <p:cNvGrpSpPr>
            <a:grpSpLocks noChangeAspect="1"/>
          </p:cNvGrpSpPr>
          <p:nvPr/>
        </p:nvGrpSpPr>
        <p:grpSpPr>
          <a:xfrm>
            <a:off x="8477375" y="1901127"/>
            <a:ext cx="1944000" cy="1704645"/>
            <a:chOff x="4371048" y="1974230"/>
            <a:chExt cx="2625977" cy="2302662"/>
          </a:xfrm>
        </p:grpSpPr>
        <p:grpSp>
          <p:nvGrpSpPr>
            <p:cNvPr id="121" name="组合 120"/>
            <p:cNvGrpSpPr>
              <a:grpSpLocks noChangeAspect="1"/>
            </p:cNvGrpSpPr>
            <p:nvPr/>
          </p:nvGrpSpPr>
          <p:grpSpPr>
            <a:xfrm rot="1007030">
              <a:off x="4530000" y="1974230"/>
              <a:ext cx="2304000" cy="2302662"/>
              <a:chOff x="3656407" y="1080679"/>
              <a:chExt cx="4870594" cy="4867759"/>
            </a:xfrm>
          </p:grpSpPr>
          <p:sp>
            <p:nvSpPr>
              <p:cNvPr id="123" name="任意多边形: 形状 122"/>
              <p:cNvSpPr>
                <a:spLocks noChangeAspect="1"/>
              </p:cNvSpPr>
              <p:nvPr/>
            </p:nvSpPr>
            <p:spPr>
              <a:xfrm>
                <a:off x="4872001" y="2274017"/>
                <a:ext cx="127861" cy="129599"/>
              </a:xfrm>
              <a:custGeom>
                <a:avLst/>
                <a:gdLst>
                  <a:gd name="connsiteX0" fmla="*/ 8406 w 127861"/>
                  <a:gd name="connsiteY0" fmla="*/ 0 h 129599"/>
                  <a:gd name="connsiteX1" fmla="*/ 124118 w 127861"/>
                  <a:gd name="connsiteY1" fmla="*/ 5843 h 129599"/>
                  <a:gd name="connsiteX2" fmla="*/ 122865 w 127861"/>
                  <a:gd name="connsiteY2" fmla="*/ 30662 h 129599"/>
                  <a:gd name="connsiteX3" fmla="*/ 127861 w 127861"/>
                  <a:gd name="connsiteY3" fmla="*/ 129599 h 129599"/>
                  <a:gd name="connsiteX4" fmla="*/ 120991 w 127861"/>
                  <a:gd name="connsiteY4" fmla="*/ 128550 h 129599"/>
                  <a:gd name="connsiteX5" fmla="*/ 8406 w 127861"/>
                  <a:gd name="connsiteY5" fmla="*/ 122865 h 129599"/>
                  <a:gd name="connsiteX6" fmla="*/ 4665 w 127861"/>
                  <a:gd name="connsiteY6" fmla="*/ 123054 h 129599"/>
                  <a:gd name="connsiteX7" fmla="*/ 0 w 127861"/>
                  <a:gd name="connsiteY7" fmla="*/ 30662 h 129599"/>
                  <a:gd name="connsiteX8" fmla="*/ 1530 w 127861"/>
                  <a:gd name="connsiteY8" fmla="*/ 347 h 129599"/>
                  <a:gd name="connsiteX9" fmla="*/ 8406 w 127861"/>
                  <a:gd name="connsiteY9" fmla="*/ 0 h 1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1" h="129599">
                    <a:moveTo>
                      <a:pt x="8406" y="0"/>
                    </a:moveTo>
                    <a:lnTo>
                      <a:pt x="124118" y="5843"/>
                    </a:lnTo>
                    <a:lnTo>
                      <a:pt x="122865" y="30662"/>
                    </a:lnTo>
                    <a:lnTo>
                      <a:pt x="127861" y="129599"/>
                    </a:lnTo>
                    <a:lnTo>
                      <a:pt x="120991" y="128550"/>
                    </a:lnTo>
                    <a:cubicBezTo>
                      <a:pt x="83973" y="124791"/>
                      <a:pt x="46415" y="122865"/>
                      <a:pt x="8406" y="122865"/>
                    </a:cubicBezTo>
                    <a:lnTo>
                      <a:pt x="4665" y="123054"/>
                    </a:lnTo>
                    <a:lnTo>
                      <a:pt x="0" y="30662"/>
                    </a:lnTo>
                    <a:lnTo>
                      <a:pt x="1530" y="347"/>
                    </a:lnTo>
                    <a:lnTo>
                      <a:pt x="8406"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4" name="任意多边形: 形状 123"/>
              <p:cNvSpPr>
                <a:spLocks noChangeAspect="1"/>
              </p:cNvSpPr>
              <p:nvPr/>
            </p:nvSpPr>
            <p:spPr>
              <a:xfrm>
                <a:off x="7192198" y="2274016"/>
                <a:ext cx="127803" cy="128460"/>
              </a:xfrm>
              <a:custGeom>
                <a:avLst/>
                <a:gdLst>
                  <a:gd name="connsiteX0" fmla="*/ 110804 w 127803"/>
                  <a:gd name="connsiteY0" fmla="*/ 0 h 128460"/>
                  <a:gd name="connsiteX1" fmla="*/ 126295 w 127803"/>
                  <a:gd name="connsiteY1" fmla="*/ 782 h 128460"/>
                  <a:gd name="connsiteX2" fmla="*/ 127803 w 127803"/>
                  <a:gd name="connsiteY2" fmla="*/ 30662 h 128460"/>
                  <a:gd name="connsiteX3" fmla="*/ 123116 w 127803"/>
                  <a:gd name="connsiteY3" fmla="*/ 123487 h 128460"/>
                  <a:gd name="connsiteX4" fmla="*/ 110804 w 127803"/>
                  <a:gd name="connsiteY4" fmla="*/ 122865 h 128460"/>
                  <a:gd name="connsiteX5" fmla="*/ 0 w 127803"/>
                  <a:gd name="connsiteY5" fmla="*/ 128460 h 128460"/>
                  <a:gd name="connsiteX6" fmla="*/ 4938 w 127803"/>
                  <a:gd name="connsiteY6" fmla="*/ 30662 h 128460"/>
                  <a:gd name="connsiteX7" fmla="*/ 3663 w 127803"/>
                  <a:gd name="connsiteY7" fmla="*/ 5410 h 128460"/>
                  <a:gd name="connsiteX8" fmla="*/ 110804 w 127803"/>
                  <a:gd name="connsiteY8" fmla="*/ 0 h 12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3" h="128460">
                    <a:moveTo>
                      <a:pt x="110804" y="0"/>
                    </a:moveTo>
                    <a:lnTo>
                      <a:pt x="126295" y="782"/>
                    </a:lnTo>
                    <a:lnTo>
                      <a:pt x="127803" y="30662"/>
                    </a:lnTo>
                    <a:lnTo>
                      <a:pt x="123116" y="123487"/>
                    </a:lnTo>
                    <a:lnTo>
                      <a:pt x="110804" y="122865"/>
                    </a:lnTo>
                    <a:lnTo>
                      <a:pt x="0" y="128460"/>
                    </a:lnTo>
                    <a:lnTo>
                      <a:pt x="4938" y="30662"/>
                    </a:lnTo>
                    <a:lnTo>
                      <a:pt x="3663" y="5410"/>
                    </a:lnTo>
                    <a:lnTo>
                      <a:pt x="110804"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5" name="任意多边形: 形状 124"/>
              <p:cNvSpPr>
                <a:spLocks noChangeAspect="1"/>
              </p:cNvSpPr>
              <p:nvPr/>
            </p:nvSpPr>
            <p:spPr>
              <a:xfrm>
                <a:off x="4880528" y="4590534"/>
                <a:ext cx="131682" cy="131477"/>
              </a:xfrm>
              <a:custGeom>
                <a:avLst/>
                <a:gdLst>
                  <a:gd name="connsiteX0" fmla="*/ 131682 w 131682"/>
                  <a:gd name="connsiteY0" fmla="*/ 0 h 131477"/>
                  <a:gd name="connsiteX1" fmla="*/ 128428 w 131682"/>
                  <a:gd name="connsiteY1" fmla="*/ 21320 h 131477"/>
                  <a:gd name="connsiteX2" fmla="*/ 123179 w 131682"/>
                  <a:gd name="connsiteY2" fmla="*/ 125257 h 131477"/>
                  <a:gd name="connsiteX3" fmla="*/ 0 w 131682"/>
                  <a:gd name="connsiteY3" fmla="*/ 131477 h 131477"/>
                  <a:gd name="connsiteX4" fmla="*/ 6197 w 131682"/>
                  <a:gd name="connsiteY4" fmla="*/ 8758 h 131477"/>
                  <a:gd name="connsiteX5" fmla="*/ 6267 w 131682"/>
                  <a:gd name="connsiteY5" fmla="*/ 8296 h 131477"/>
                  <a:gd name="connsiteX6" fmla="*/ 112463 w 131682"/>
                  <a:gd name="connsiteY6" fmla="*/ 2933 h 131477"/>
                  <a:gd name="connsiteX7" fmla="*/ 131682 w 131682"/>
                  <a:gd name="connsiteY7" fmla="*/ 0 h 13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82" h="131477">
                    <a:moveTo>
                      <a:pt x="131682" y="0"/>
                    </a:moveTo>
                    <a:lnTo>
                      <a:pt x="128428" y="21320"/>
                    </a:lnTo>
                    <a:lnTo>
                      <a:pt x="123179" y="125257"/>
                    </a:lnTo>
                    <a:lnTo>
                      <a:pt x="0" y="131477"/>
                    </a:lnTo>
                    <a:lnTo>
                      <a:pt x="6197" y="8758"/>
                    </a:lnTo>
                    <a:lnTo>
                      <a:pt x="6267" y="8296"/>
                    </a:lnTo>
                    <a:lnTo>
                      <a:pt x="112463" y="2933"/>
                    </a:lnTo>
                    <a:lnTo>
                      <a:pt x="131682"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6" name="任意多边形: 形状 125"/>
              <p:cNvSpPr>
                <a:spLocks noChangeAspect="1"/>
              </p:cNvSpPr>
              <p:nvPr/>
            </p:nvSpPr>
            <p:spPr>
              <a:xfrm>
                <a:off x="7197102" y="4593804"/>
                <a:ext cx="131118" cy="128212"/>
              </a:xfrm>
              <a:custGeom>
                <a:avLst/>
                <a:gdLst>
                  <a:gd name="connsiteX0" fmla="*/ 0 w 131118"/>
                  <a:gd name="connsiteY0" fmla="*/ 0 h 128212"/>
                  <a:gd name="connsiteX1" fmla="*/ 105899 w 131118"/>
                  <a:gd name="connsiteY1" fmla="*/ 5347 h 128212"/>
                  <a:gd name="connsiteX2" fmla="*/ 124818 w 131118"/>
                  <a:gd name="connsiteY2" fmla="*/ 4392 h 128212"/>
                  <a:gd name="connsiteX3" fmla="*/ 124985 w 131118"/>
                  <a:gd name="connsiteY3" fmla="*/ 5487 h 128212"/>
                  <a:gd name="connsiteX4" fmla="*/ 131118 w 131118"/>
                  <a:gd name="connsiteY4" fmla="*/ 126939 h 128212"/>
                  <a:gd name="connsiteX5" fmla="*/ 105899 w 131118"/>
                  <a:gd name="connsiteY5" fmla="*/ 128212 h 128212"/>
                  <a:gd name="connsiteX6" fmla="*/ 8068 w 131118"/>
                  <a:gd name="connsiteY6" fmla="*/ 123272 h 128212"/>
                  <a:gd name="connsiteX7" fmla="*/ 2754 w 131118"/>
                  <a:gd name="connsiteY7" fmla="*/ 18049 h 128212"/>
                  <a:gd name="connsiteX8" fmla="*/ 0 w 131118"/>
                  <a:gd name="connsiteY8" fmla="*/ 0 h 12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18" h="128212">
                    <a:moveTo>
                      <a:pt x="0" y="0"/>
                    </a:moveTo>
                    <a:lnTo>
                      <a:pt x="105899" y="5347"/>
                    </a:lnTo>
                    <a:lnTo>
                      <a:pt x="124818" y="4392"/>
                    </a:lnTo>
                    <a:lnTo>
                      <a:pt x="124985" y="5487"/>
                    </a:lnTo>
                    <a:lnTo>
                      <a:pt x="131118" y="126939"/>
                    </a:lnTo>
                    <a:lnTo>
                      <a:pt x="105899" y="128212"/>
                    </a:lnTo>
                    <a:lnTo>
                      <a:pt x="8068" y="123272"/>
                    </a:lnTo>
                    <a:lnTo>
                      <a:pt x="2754" y="18049"/>
                    </a:lnTo>
                    <a:lnTo>
                      <a:pt x="0"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7" name="任意多边形: 形状 126"/>
              <p:cNvSpPr>
                <a:spLocks noChangeAspect="1"/>
              </p:cNvSpPr>
              <p:nvPr/>
            </p:nvSpPr>
            <p:spPr>
              <a:xfrm>
                <a:off x="4873530" y="1080679"/>
                <a:ext cx="2444962" cy="1199181"/>
              </a:xfrm>
              <a:custGeom>
                <a:avLst/>
                <a:gdLst>
                  <a:gd name="connsiteX0" fmla="*/ 1222470 w 2444962"/>
                  <a:gd name="connsiteY0" fmla="*/ 0 h 1199181"/>
                  <a:gd name="connsiteX1" fmla="*/ 2440151 w 2444962"/>
                  <a:gd name="connsiteY1" fmla="*/ 1098853 h 1199181"/>
                  <a:gd name="connsiteX2" fmla="*/ 2444962 w 2444962"/>
                  <a:gd name="connsiteY2" fmla="*/ 1194120 h 1199181"/>
                  <a:gd name="connsiteX3" fmla="*/ 2429471 w 2444962"/>
                  <a:gd name="connsiteY3" fmla="*/ 1193338 h 1199181"/>
                  <a:gd name="connsiteX4" fmla="*/ 2322330 w 2444962"/>
                  <a:gd name="connsiteY4" fmla="*/ 1198748 h 1199181"/>
                  <a:gd name="connsiteX5" fmla="*/ 2317920 w 2444962"/>
                  <a:gd name="connsiteY5" fmla="*/ 1111415 h 1199181"/>
                  <a:gd name="connsiteX6" fmla="*/ 1222470 w 2444962"/>
                  <a:gd name="connsiteY6" fmla="*/ 122865 h 1199181"/>
                  <a:gd name="connsiteX7" fmla="*/ 127020 w 2444962"/>
                  <a:gd name="connsiteY7" fmla="*/ 1111415 h 1199181"/>
                  <a:gd name="connsiteX8" fmla="*/ 122588 w 2444962"/>
                  <a:gd name="connsiteY8" fmla="*/ 1199181 h 1199181"/>
                  <a:gd name="connsiteX9" fmla="*/ 6876 w 2444962"/>
                  <a:gd name="connsiteY9" fmla="*/ 1193338 h 1199181"/>
                  <a:gd name="connsiteX10" fmla="*/ 0 w 2444962"/>
                  <a:gd name="connsiteY10" fmla="*/ 1193685 h 1199181"/>
                  <a:gd name="connsiteX11" fmla="*/ 4789 w 2444962"/>
                  <a:gd name="connsiteY11" fmla="*/ 1098853 h 1199181"/>
                  <a:gd name="connsiteX12" fmla="*/ 1222470 w 2444962"/>
                  <a:gd name="connsiteY12" fmla="*/ 0 h 119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4962" h="1199181">
                    <a:moveTo>
                      <a:pt x="1222470" y="0"/>
                    </a:moveTo>
                    <a:cubicBezTo>
                      <a:pt x="1856217" y="0"/>
                      <a:pt x="2377470" y="481643"/>
                      <a:pt x="2440151" y="1098853"/>
                    </a:cubicBezTo>
                    <a:lnTo>
                      <a:pt x="2444962" y="1194120"/>
                    </a:lnTo>
                    <a:lnTo>
                      <a:pt x="2429471" y="1193338"/>
                    </a:lnTo>
                    <a:lnTo>
                      <a:pt x="2322330" y="1198748"/>
                    </a:lnTo>
                    <a:lnTo>
                      <a:pt x="2317920" y="1111415"/>
                    </a:lnTo>
                    <a:cubicBezTo>
                      <a:pt x="2261531" y="556161"/>
                      <a:pt x="1792601" y="122865"/>
                      <a:pt x="1222470" y="122865"/>
                    </a:cubicBezTo>
                    <a:cubicBezTo>
                      <a:pt x="652339" y="122865"/>
                      <a:pt x="183409" y="556161"/>
                      <a:pt x="127020" y="1111415"/>
                    </a:cubicBezTo>
                    <a:lnTo>
                      <a:pt x="122588" y="1199181"/>
                    </a:lnTo>
                    <a:lnTo>
                      <a:pt x="6876" y="1193338"/>
                    </a:lnTo>
                    <a:lnTo>
                      <a:pt x="0" y="1193685"/>
                    </a:lnTo>
                    <a:lnTo>
                      <a:pt x="4789" y="1098853"/>
                    </a:lnTo>
                    <a:cubicBezTo>
                      <a:pt x="67470" y="481643"/>
                      <a:pt x="588723" y="0"/>
                      <a:pt x="1222470" y="0"/>
                    </a:cubicBez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8" name="任意多边形: 形状 127"/>
              <p:cNvSpPr>
                <a:spLocks noChangeAspect="1"/>
              </p:cNvSpPr>
              <p:nvPr/>
            </p:nvSpPr>
            <p:spPr>
              <a:xfrm>
                <a:off x="3656407" y="2274364"/>
                <a:ext cx="1230389" cy="2447653"/>
              </a:xfrm>
              <a:custGeom>
                <a:avLst/>
                <a:gdLst>
                  <a:gd name="connsiteX0" fmla="*/ 1217124 w 1230389"/>
                  <a:gd name="connsiteY0" fmla="*/ 0 h 2447653"/>
                  <a:gd name="connsiteX1" fmla="*/ 1215594 w 1230389"/>
                  <a:gd name="connsiteY1" fmla="*/ 30315 h 2447653"/>
                  <a:gd name="connsiteX2" fmla="*/ 1220259 w 1230389"/>
                  <a:gd name="connsiteY2" fmla="*/ 122707 h 2447653"/>
                  <a:gd name="connsiteX3" fmla="*/ 1111415 w 1230389"/>
                  <a:gd name="connsiteY3" fmla="*/ 128203 h 2447653"/>
                  <a:gd name="connsiteX4" fmla="*/ 122865 w 1230389"/>
                  <a:gd name="connsiteY4" fmla="*/ 1223653 h 2447653"/>
                  <a:gd name="connsiteX5" fmla="*/ 1224000 w 1230389"/>
                  <a:gd name="connsiteY5" fmla="*/ 2324788 h 2447653"/>
                  <a:gd name="connsiteX6" fmla="*/ 1230389 w 1230389"/>
                  <a:gd name="connsiteY6" fmla="*/ 2324466 h 2447653"/>
                  <a:gd name="connsiteX7" fmla="*/ 1230319 w 1230389"/>
                  <a:gd name="connsiteY7" fmla="*/ 2324928 h 2447653"/>
                  <a:gd name="connsiteX8" fmla="*/ 1224122 w 1230389"/>
                  <a:gd name="connsiteY8" fmla="*/ 2447647 h 2447653"/>
                  <a:gd name="connsiteX9" fmla="*/ 1224000 w 1230389"/>
                  <a:gd name="connsiteY9" fmla="*/ 2447653 h 2447653"/>
                  <a:gd name="connsiteX10" fmla="*/ 0 w 1230389"/>
                  <a:gd name="connsiteY10" fmla="*/ 1223653 h 2447653"/>
                  <a:gd name="connsiteX11" fmla="*/ 1098853 w 1230389"/>
                  <a:gd name="connsiteY11" fmla="*/ 5972 h 2447653"/>
                  <a:gd name="connsiteX12" fmla="*/ 1217124 w 1230389"/>
                  <a:gd name="connsiteY12" fmla="*/ 0 h 244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0389" h="2447653">
                    <a:moveTo>
                      <a:pt x="1217124" y="0"/>
                    </a:moveTo>
                    <a:lnTo>
                      <a:pt x="1215594" y="30315"/>
                    </a:lnTo>
                    <a:lnTo>
                      <a:pt x="1220259" y="122707"/>
                    </a:lnTo>
                    <a:lnTo>
                      <a:pt x="1111415" y="128203"/>
                    </a:lnTo>
                    <a:cubicBezTo>
                      <a:pt x="556161" y="184592"/>
                      <a:pt x="122865" y="653522"/>
                      <a:pt x="122865" y="1223653"/>
                    </a:cubicBezTo>
                    <a:cubicBezTo>
                      <a:pt x="122865" y="1831793"/>
                      <a:pt x="615860" y="2324788"/>
                      <a:pt x="1224000" y="2324788"/>
                    </a:cubicBezTo>
                    <a:lnTo>
                      <a:pt x="1230389" y="2324466"/>
                    </a:lnTo>
                    <a:lnTo>
                      <a:pt x="1230319" y="2324928"/>
                    </a:lnTo>
                    <a:lnTo>
                      <a:pt x="1224122" y="2447647"/>
                    </a:lnTo>
                    <a:lnTo>
                      <a:pt x="1224000" y="2447653"/>
                    </a:lnTo>
                    <a:cubicBezTo>
                      <a:pt x="548003" y="2447653"/>
                      <a:pt x="0" y="1899650"/>
                      <a:pt x="0" y="1223653"/>
                    </a:cubicBezTo>
                    <a:cubicBezTo>
                      <a:pt x="0" y="589906"/>
                      <a:pt x="481643" y="68653"/>
                      <a:pt x="1098853" y="5972"/>
                    </a:cubicBezTo>
                    <a:lnTo>
                      <a:pt x="1217124"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9" name="任意多边形: 形状 128"/>
              <p:cNvSpPr>
                <a:spLocks noChangeAspect="1"/>
              </p:cNvSpPr>
              <p:nvPr/>
            </p:nvSpPr>
            <p:spPr>
              <a:xfrm>
                <a:off x="7315313" y="2274799"/>
                <a:ext cx="1211688" cy="2445945"/>
              </a:xfrm>
              <a:custGeom>
                <a:avLst/>
                <a:gdLst>
                  <a:gd name="connsiteX0" fmla="*/ 3179 w 1211688"/>
                  <a:gd name="connsiteY0" fmla="*/ 0 h 2445945"/>
                  <a:gd name="connsiteX1" fmla="*/ 112835 w 1211688"/>
                  <a:gd name="connsiteY1" fmla="*/ 5537 h 2445945"/>
                  <a:gd name="connsiteX2" fmla="*/ 1211688 w 1211688"/>
                  <a:gd name="connsiteY2" fmla="*/ 1223218 h 2445945"/>
                  <a:gd name="connsiteX3" fmla="*/ 112835 w 1211688"/>
                  <a:gd name="connsiteY3" fmla="*/ 2440899 h 2445945"/>
                  <a:gd name="connsiteX4" fmla="*/ 12907 w 1211688"/>
                  <a:gd name="connsiteY4" fmla="*/ 2445945 h 2445945"/>
                  <a:gd name="connsiteX5" fmla="*/ 6774 w 1211688"/>
                  <a:gd name="connsiteY5" fmla="*/ 2324493 h 2445945"/>
                  <a:gd name="connsiteX6" fmla="*/ 6607 w 1211688"/>
                  <a:gd name="connsiteY6" fmla="*/ 2323398 h 2445945"/>
                  <a:gd name="connsiteX7" fmla="*/ 100273 w 1211688"/>
                  <a:gd name="connsiteY7" fmla="*/ 2318668 h 2445945"/>
                  <a:gd name="connsiteX8" fmla="*/ 1088823 w 1211688"/>
                  <a:gd name="connsiteY8" fmla="*/ 1223218 h 2445945"/>
                  <a:gd name="connsiteX9" fmla="*/ 100273 w 1211688"/>
                  <a:gd name="connsiteY9" fmla="*/ 127768 h 2445945"/>
                  <a:gd name="connsiteX10" fmla="*/ 0 w 1211688"/>
                  <a:gd name="connsiteY10" fmla="*/ 122705 h 2445945"/>
                  <a:gd name="connsiteX11" fmla="*/ 4687 w 1211688"/>
                  <a:gd name="connsiteY11" fmla="*/ 29880 h 2445945"/>
                  <a:gd name="connsiteX12" fmla="*/ 3179 w 1211688"/>
                  <a:gd name="connsiteY12" fmla="*/ 0 h 244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688" h="2445945">
                    <a:moveTo>
                      <a:pt x="3179" y="0"/>
                    </a:moveTo>
                    <a:lnTo>
                      <a:pt x="112835" y="5537"/>
                    </a:lnTo>
                    <a:cubicBezTo>
                      <a:pt x="730045" y="68218"/>
                      <a:pt x="1211688" y="589471"/>
                      <a:pt x="1211688" y="1223218"/>
                    </a:cubicBezTo>
                    <a:cubicBezTo>
                      <a:pt x="1211688" y="1856965"/>
                      <a:pt x="730045" y="2378218"/>
                      <a:pt x="112835" y="2440899"/>
                    </a:cubicBezTo>
                    <a:lnTo>
                      <a:pt x="12907" y="2445945"/>
                    </a:lnTo>
                    <a:lnTo>
                      <a:pt x="6774" y="2324493"/>
                    </a:lnTo>
                    <a:lnTo>
                      <a:pt x="6607" y="2323398"/>
                    </a:lnTo>
                    <a:lnTo>
                      <a:pt x="100273" y="2318668"/>
                    </a:lnTo>
                    <a:cubicBezTo>
                      <a:pt x="655527" y="2262279"/>
                      <a:pt x="1088823" y="1793349"/>
                      <a:pt x="1088823" y="1223218"/>
                    </a:cubicBezTo>
                    <a:cubicBezTo>
                      <a:pt x="1088823" y="653087"/>
                      <a:pt x="655527" y="184157"/>
                      <a:pt x="100273" y="127768"/>
                    </a:cubicBezTo>
                    <a:lnTo>
                      <a:pt x="0" y="122705"/>
                    </a:lnTo>
                    <a:lnTo>
                      <a:pt x="4687" y="29880"/>
                    </a:lnTo>
                    <a:lnTo>
                      <a:pt x="3179"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0" name="任意多边形: 形状 129"/>
              <p:cNvSpPr>
                <a:spLocks noChangeAspect="1"/>
              </p:cNvSpPr>
              <p:nvPr/>
            </p:nvSpPr>
            <p:spPr>
              <a:xfrm>
                <a:off x="4880406" y="4715790"/>
                <a:ext cx="2448000" cy="1232648"/>
              </a:xfrm>
              <a:custGeom>
                <a:avLst/>
                <a:gdLst>
                  <a:gd name="connsiteX0" fmla="*/ 123301 w 2448000"/>
                  <a:gd name="connsiteY0" fmla="*/ 0 h 1232648"/>
                  <a:gd name="connsiteX1" fmla="*/ 122865 w 2448000"/>
                  <a:gd name="connsiteY1" fmla="*/ 8648 h 1232648"/>
                  <a:gd name="connsiteX2" fmla="*/ 1224000 w 2448000"/>
                  <a:gd name="connsiteY2" fmla="*/ 1109783 h 1232648"/>
                  <a:gd name="connsiteX3" fmla="*/ 2325135 w 2448000"/>
                  <a:gd name="connsiteY3" fmla="*/ 8648 h 1232648"/>
                  <a:gd name="connsiteX4" fmla="*/ 2324764 w 2448000"/>
                  <a:gd name="connsiteY4" fmla="*/ 1286 h 1232648"/>
                  <a:gd name="connsiteX5" fmla="*/ 2422595 w 2448000"/>
                  <a:gd name="connsiteY5" fmla="*/ 6226 h 1232648"/>
                  <a:gd name="connsiteX6" fmla="*/ 2447814 w 2448000"/>
                  <a:gd name="connsiteY6" fmla="*/ 4953 h 1232648"/>
                  <a:gd name="connsiteX7" fmla="*/ 2448000 w 2448000"/>
                  <a:gd name="connsiteY7" fmla="*/ 8648 h 1232648"/>
                  <a:gd name="connsiteX8" fmla="*/ 1224000 w 2448000"/>
                  <a:gd name="connsiteY8" fmla="*/ 1232648 h 1232648"/>
                  <a:gd name="connsiteX9" fmla="*/ 0 w 2448000"/>
                  <a:gd name="connsiteY9" fmla="*/ 8648 h 1232648"/>
                  <a:gd name="connsiteX10" fmla="*/ 122 w 2448000"/>
                  <a:gd name="connsiteY10" fmla="*/ 6220 h 1232648"/>
                  <a:gd name="connsiteX11" fmla="*/ 123301 w 2448000"/>
                  <a:gd name="connsiteY11" fmla="*/ 0 h 12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8000" h="1232648">
                    <a:moveTo>
                      <a:pt x="123301" y="0"/>
                    </a:moveTo>
                    <a:lnTo>
                      <a:pt x="122865" y="8648"/>
                    </a:lnTo>
                    <a:cubicBezTo>
                      <a:pt x="122865" y="616788"/>
                      <a:pt x="615860" y="1109783"/>
                      <a:pt x="1224000" y="1109783"/>
                    </a:cubicBezTo>
                    <a:cubicBezTo>
                      <a:pt x="1832140" y="1109783"/>
                      <a:pt x="2325135" y="616788"/>
                      <a:pt x="2325135" y="8648"/>
                    </a:cubicBezTo>
                    <a:lnTo>
                      <a:pt x="2324764" y="1286"/>
                    </a:lnTo>
                    <a:lnTo>
                      <a:pt x="2422595" y="6226"/>
                    </a:lnTo>
                    <a:lnTo>
                      <a:pt x="2447814" y="4953"/>
                    </a:lnTo>
                    <a:lnTo>
                      <a:pt x="2448000" y="8648"/>
                    </a:lnTo>
                    <a:cubicBezTo>
                      <a:pt x="2448000" y="684645"/>
                      <a:pt x="1899997" y="1232648"/>
                      <a:pt x="1224000" y="1232648"/>
                    </a:cubicBezTo>
                    <a:cubicBezTo>
                      <a:pt x="548003" y="1232648"/>
                      <a:pt x="0" y="684645"/>
                      <a:pt x="0" y="8648"/>
                    </a:cubicBezTo>
                    <a:lnTo>
                      <a:pt x="122" y="6220"/>
                    </a:lnTo>
                    <a:lnTo>
                      <a:pt x="123301" y="0"/>
                    </a:lnTo>
                    <a:close/>
                  </a:path>
                </a:pathLst>
              </a:custGeom>
              <a:solidFill>
                <a:srgbClr val="FF7D8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pic>
          <p:nvPicPr>
            <p:cNvPr id="122" name="图片 121"/>
            <p:cNvPicPr>
              <a:picLocks noChangeAspect="1"/>
            </p:cNvPicPr>
            <p:nvPr/>
          </p:nvPicPr>
          <p:blipFill rotWithShape="1">
            <a:blip r:embed="rId4" cstate="screen"/>
            <a:srcRect l="23185" t="17835" r="14563" b="15793"/>
            <a:stretch>
              <a:fillRect/>
            </a:stretch>
          </p:blipFill>
          <p:spPr>
            <a:xfrm>
              <a:off x="4371048" y="2158050"/>
              <a:ext cx="2625977" cy="1977194"/>
            </a:xfrm>
            <a:prstGeom prst="rect">
              <a:avLst/>
            </a:prstGeom>
          </p:spPr>
        </p:pic>
      </p:grpSp>
      <p:pic>
        <p:nvPicPr>
          <p:cNvPr id="131" name="图片 130"/>
          <p:cNvPicPr>
            <a:picLocks noChangeAspect="1"/>
          </p:cNvPicPr>
          <p:nvPr/>
        </p:nvPicPr>
        <p:blipFill rotWithShape="1">
          <a:blip r:embed="rId5" cstate="screen"/>
          <a:srcRect t="22778" b="21444"/>
          <a:stretch>
            <a:fillRect/>
          </a:stretch>
        </p:blipFill>
        <p:spPr>
          <a:xfrm>
            <a:off x="9964239" y="5421056"/>
            <a:ext cx="2227761" cy="1064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dir="in"/>
      </p:transition>
    </mc:Choice>
    <mc:Fallback xmlns="">
      <p:transition spd="slow" advTm="200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45" presetClass="entr" presetSubtype="0"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500"/>
                                        <p:tgtEl>
                                          <p:spTgt spid="86"/>
                                        </p:tgtEl>
                                      </p:cBhvr>
                                    </p:animEffect>
                                    <p:anim calcmode="lin" valueType="num">
                                      <p:cBhvr>
                                        <p:cTn id="28" dur="500" fill="hold"/>
                                        <p:tgtEl>
                                          <p:spTgt spid="86"/>
                                        </p:tgtEl>
                                        <p:attrNameLst>
                                          <p:attrName>ppt_w</p:attrName>
                                        </p:attrNameLst>
                                      </p:cBhvr>
                                      <p:tavLst>
                                        <p:tav tm="0" fmla="#ppt_w*sin(2.5*pi*$)">
                                          <p:val>
                                            <p:fltVal val="0"/>
                                          </p:val>
                                        </p:tav>
                                        <p:tav tm="100000">
                                          <p:val>
                                            <p:fltVal val="1"/>
                                          </p:val>
                                        </p:tav>
                                      </p:tavLst>
                                    </p:anim>
                                    <p:anim calcmode="lin" valueType="num">
                                      <p:cBhvr>
                                        <p:cTn id="29" dur="500" fill="hold"/>
                                        <p:tgtEl>
                                          <p:spTgt spid="86"/>
                                        </p:tgtEl>
                                        <p:attrNameLst>
                                          <p:attrName>ppt_h</p:attrName>
                                        </p:attrNameLst>
                                      </p:cBhvr>
                                      <p:tavLst>
                                        <p:tav tm="0">
                                          <p:val>
                                            <p:strVal val="#ppt_h"/>
                                          </p:val>
                                        </p:tav>
                                        <p:tav tm="100000">
                                          <p:val>
                                            <p:strVal val="#ppt_h"/>
                                          </p:val>
                                        </p:tav>
                                      </p:tavLst>
                                    </p:anim>
                                  </p:childTnLst>
                                </p:cTn>
                              </p:par>
                            </p:childTnLst>
                          </p:cTn>
                        </p:par>
                        <p:par>
                          <p:cTn id="30" fill="hold">
                            <p:stCondLst>
                              <p:cond delay="1875"/>
                            </p:stCondLst>
                            <p:childTnLst>
                              <p:par>
                                <p:cTn id="31" presetID="6" presetClass="entr" presetSubtype="16" fill="hold" grpId="1" nodeType="after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circle(in)">
                                      <p:cBhvr>
                                        <p:cTn id="33" dur="750"/>
                                        <p:tgtEl>
                                          <p:spTgt spid="83"/>
                                        </p:tgtEl>
                                      </p:cBhvr>
                                    </p:animEffect>
                                  </p:childTnLst>
                                </p:cTn>
                              </p:par>
                            </p:childTnLst>
                          </p:cTn>
                        </p:par>
                        <p:par>
                          <p:cTn id="34" fill="hold">
                            <p:stCondLst>
                              <p:cond delay="2875"/>
                            </p:stCondLst>
                            <p:childTnLst>
                              <p:par>
                                <p:cTn id="35" presetID="45" presetClass="entr" presetSubtype="0"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anim calcmode="lin" valueType="num">
                                      <p:cBhvr>
                                        <p:cTn id="38" dur="500" fill="hold"/>
                                        <p:tgtEl>
                                          <p:spTgt spid="87"/>
                                        </p:tgtEl>
                                        <p:attrNameLst>
                                          <p:attrName>ppt_w</p:attrName>
                                        </p:attrNameLst>
                                      </p:cBhvr>
                                      <p:tavLst>
                                        <p:tav tm="0" fmla="#ppt_w*sin(2.5*pi*$)">
                                          <p:val>
                                            <p:fltVal val="0"/>
                                          </p:val>
                                        </p:tav>
                                        <p:tav tm="100000">
                                          <p:val>
                                            <p:fltVal val="1"/>
                                          </p:val>
                                        </p:tav>
                                      </p:tavLst>
                                    </p:anim>
                                    <p:anim calcmode="lin" valueType="num">
                                      <p:cBhvr>
                                        <p:cTn id="39" dur="500" fill="hold"/>
                                        <p:tgtEl>
                                          <p:spTgt spid="87"/>
                                        </p:tgtEl>
                                        <p:attrNameLst>
                                          <p:attrName>ppt_h</p:attrName>
                                        </p:attrNameLst>
                                      </p:cBhvr>
                                      <p:tavLst>
                                        <p:tav tm="0">
                                          <p:val>
                                            <p:strVal val="#ppt_h"/>
                                          </p:val>
                                        </p:tav>
                                        <p:tav tm="100000">
                                          <p:val>
                                            <p:strVal val="#ppt_h"/>
                                          </p:val>
                                        </p:tav>
                                      </p:tavLst>
                                    </p:anim>
                                  </p:childTnLst>
                                </p:cTn>
                              </p:par>
                            </p:childTnLst>
                          </p:cTn>
                        </p:par>
                        <p:par>
                          <p:cTn id="40" fill="hold">
                            <p:stCondLst>
                              <p:cond delay="3375"/>
                            </p:stCondLst>
                            <p:childTnLst>
                              <p:par>
                                <p:cTn id="41" presetID="6" presetClass="entr" presetSubtype="16" fill="hold" grpId="1"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circle(in)">
                                      <p:cBhvr>
                                        <p:cTn id="43" dur="750"/>
                                        <p:tgtEl>
                                          <p:spTgt spid="81"/>
                                        </p:tgtEl>
                                      </p:cBhvr>
                                    </p:animEffect>
                                  </p:childTnLst>
                                </p:cTn>
                              </p:par>
                            </p:childTnLst>
                          </p:cTn>
                        </p:par>
                        <p:par>
                          <p:cTn id="44" fill="hold">
                            <p:stCondLst>
                              <p:cond delay="4375"/>
                            </p:stCondLst>
                            <p:childTnLst>
                              <p:par>
                                <p:cTn id="45" presetID="45" presetClass="entr" presetSubtype="0" fill="hold"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500"/>
                                        <p:tgtEl>
                                          <p:spTgt spid="109"/>
                                        </p:tgtEl>
                                      </p:cBhvr>
                                    </p:animEffect>
                                    <p:anim calcmode="lin" valueType="num">
                                      <p:cBhvr>
                                        <p:cTn id="48" dur="500" fill="hold"/>
                                        <p:tgtEl>
                                          <p:spTgt spid="109"/>
                                        </p:tgtEl>
                                        <p:attrNameLst>
                                          <p:attrName>ppt_w</p:attrName>
                                        </p:attrNameLst>
                                      </p:cBhvr>
                                      <p:tavLst>
                                        <p:tav tm="0" fmla="#ppt_w*sin(2.5*pi*$)">
                                          <p:val>
                                            <p:fltVal val="0"/>
                                          </p:val>
                                        </p:tav>
                                        <p:tav tm="100000">
                                          <p:val>
                                            <p:fltVal val="1"/>
                                          </p:val>
                                        </p:tav>
                                      </p:tavLst>
                                    </p:anim>
                                    <p:anim calcmode="lin" valueType="num">
                                      <p:cBhvr>
                                        <p:cTn id="49" dur="500" fill="hold"/>
                                        <p:tgtEl>
                                          <p:spTgt spid="109"/>
                                        </p:tgtEl>
                                        <p:attrNameLst>
                                          <p:attrName>ppt_h</p:attrName>
                                        </p:attrNameLst>
                                      </p:cBhvr>
                                      <p:tavLst>
                                        <p:tav tm="0">
                                          <p:val>
                                            <p:strVal val="#ppt_h"/>
                                          </p:val>
                                        </p:tav>
                                        <p:tav tm="100000">
                                          <p:val>
                                            <p:strVal val="#ppt_h"/>
                                          </p:val>
                                        </p:tav>
                                      </p:tavLst>
                                    </p:anim>
                                  </p:childTnLst>
                                </p:cTn>
                              </p:par>
                            </p:childTnLst>
                          </p:cTn>
                        </p:par>
                        <p:par>
                          <p:cTn id="50" fill="hold">
                            <p:stCondLst>
                              <p:cond delay="4875"/>
                            </p:stCondLst>
                            <p:childTnLst>
                              <p:par>
                                <p:cTn id="51" presetID="6" presetClass="entr" presetSubtype="16" fill="hold" grpId="1"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circle(in)">
                                      <p:cBhvr>
                                        <p:cTn id="53" dur="750"/>
                                        <p:tgtEl>
                                          <p:spTgt spid="84"/>
                                        </p:tgtEl>
                                      </p:cBhvr>
                                    </p:animEffect>
                                  </p:childTnLst>
                                </p:cTn>
                              </p:par>
                            </p:childTnLst>
                          </p:cTn>
                        </p:par>
                        <p:par>
                          <p:cTn id="54" fill="hold">
                            <p:stCondLst>
                              <p:cond delay="5875"/>
                            </p:stCondLst>
                            <p:childTnLst>
                              <p:par>
                                <p:cTn id="55" presetID="45" presetClass="entr" presetSubtype="0" fill="hold"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500"/>
                                        <p:tgtEl>
                                          <p:spTgt spid="120"/>
                                        </p:tgtEl>
                                      </p:cBhvr>
                                    </p:animEffect>
                                    <p:anim calcmode="lin" valueType="num">
                                      <p:cBhvr>
                                        <p:cTn id="58" dur="500" fill="hold"/>
                                        <p:tgtEl>
                                          <p:spTgt spid="120"/>
                                        </p:tgtEl>
                                        <p:attrNameLst>
                                          <p:attrName>ppt_w</p:attrName>
                                        </p:attrNameLst>
                                      </p:cBhvr>
                                      <p:tavLst>
                                        <p:tav tm="0" fmla="#ppt_w*sin(2.5*pi*$)">
                                          <p:val>
                                            <p:fltVal val="0"/>
                                          </p:val>
                                        </p:tav>
                                        <p:tav tm="100000">
                                          <p:val>
                                            <p:fltVal val="1"/>
                                          </p:val>
                                        </p:tav>
                                      </p:tavLst>
                                    </p:anim>
                                    <p:anim calcmode="lin" valueType="num">
                                      <p:cBhvr>
                                        <p:cTn id="59" dur="500" fill="hold"/>
                                        <p:tgtEl>
                                          <p:spTgt spid="120"/>
                                        </p:tgtEl>
                                        <p:attrNameLst>
                                          <p:attrName>ppt_h</p:attrName>
                                        </p:attrNameLst>
                                      </p:cBhvr>
                                      <p:tavLst>
                                        <p:tav tm="0">
                                          <p:val>
                                            <p:strVal val="#ppt_h"/>
                                          </p:val>
                                        </p:tav>
                                        <p:tav tm="100000">
                                          <p:val>
                                            <p:strVal val="#ppt_h"/>
                                          </p:val>
                                        </p:tav>
                                      </p:tavLst>
                                    </p:anim>
                                  </p:childTnLst>
                                </p:cTn>
                              </p:par>
                            </p:childTnLst>
                          </p:cTn>
                        </p:par>
                        <p:par>
                          <p:cTn id="60" fill="hold">
                            <p:stCondLst>
                              <p:cond delay="6375"/>
                            </p:stCondLst>
                            <p:childTnLst>
                              <p:par>
                                <p:cTn id="61" presetID="6" presetClass="entr" presetSubtype="16" fill="hold" grpId="1"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circle(in)">
                                      <p:cBhvr>
                                        <p:cTn id="63" dur="750"/>
                                        <p:tgtEl>
                                          <p:spTgt spid="85"/>
                                        </p:tgtEl>
                                      </p:cBhvr>
                                    </p:animEffect>
                                  </p:childTnLst>
                                </p:cTn>
                              </p:par>
                            </p:childTnLst>
                          </p:cTn>
                        </p:par>
                        <p:par>
                          <p:cTn id="64" fill="hold">
                            <p:stCondLst>
                              <p:cond delay="7375"/>
                            </p:stCondLst>
                            <p:childTnLst>
                              <p:par>
                                <p:cTn id="65" presetID="26" presetClass="emph" presetSubtype="0" fill="hold" grpId="0" nodeType="afterEffect">
                                  <p:stCondLst>
                                    <p:cond delay="0"/>
                                  </p:stCondLst>
                                  <p:childTnLst>
                                    <p:animEffect transition="out" filter="fade">
                                      <p:cBhvr>
                                        <p:cTn id="66" dur="500" tmFilter="0, 0; .2, .5; .8, .5; 1, 0"/>
                                        <p:tgtEl>
                                          <p:spTgt spid="83"/>
                                        </p:tgtEl>
                                      </p:cBhvr>
                                    </p:animEffect>
                                    <p:animScale>
                                      <p:cBhvr>
                                        <p:cTn id="67" dur="250" autoRev="1" fill="hold"/>
                                        <p:tgtEl>
                                          <p:spTgt spid="83"/>
                                        </p:tgtEl>
                                      </p:cBhvr>
                                      <p:by x="105000" y="105000"/>
                                    </p:animScale>
                                  </p:childTnLst>
                                </p:cTn>
                              </p:par>
                            </p:childTnLst>
                          </p:cTn>
                        </p:par>
                        <p:par>
                          <p:cTn id="68" fill="hold">
                            <p:stCondLst>
                              <p:cond delay="7875"/>
                            </p:stCondLst>
                            <p:childTnLst>
                              <p:par>
                                <p:cTn id="69" presetID="26" presetClass="emph" presetSubtype="0" fill="hold" grpId="0" nodeType="afterEffect">
                                  <p:stCondLst>
                                    <p:cond delay="0"/>
                                  </p:stCondLst>
                                  <p:childTnLst>
                                    <p:animEffect transition="out" filter="fade">
                                      <p:cBhvr>
                                        <p:cTn id="70" dur="500" tmFilter="0, 0; .2, .5; .8, .5; 1, 0"/>
                                        <p:tgtEl>
                                          <p:spTgt spid="81"/>
                                        </p:tgtEl>
                                      </p:cBhvr>
                                    </p:animEffect>
                                    <p:animScale>
                                      <p:cBhvr>
                                        <p:cTn id="71" dur="250" autoRev="1" fill="hold"/>
                                        <p:tgtEl>
                                          <p:spTgt spid="81"/>
                                        </p:tgtEl>
                                      </p:cBhvr>
                                      <p:by x="105000" y="105000"/>
                                    </p:animScale>
                                  </p:childTnLst>
                                </p:cTn>
                              </p:par>
                            </p:childTnLst>
                          </p:cTn>
                        </p:par>
                        <p:par>
                          <p:cTn id="72" fill="hold">
                            <p:stCondLst>
                              <p:cond delay="8375"/>
                            </p:stCondLst>
                            <p:childTnLst>
                              <p:par>
                                <p:cTn id="73" presetID="26" presetClass="emph" presetSubtype="0" fill="hold" grpId="0" nodeType="afterEffect">
                                  <p:stCondLst>
                                    <p:cond delay="0"/>
                                  </p:stCondLst>
                                  <p:childTnLst>
                                    <p:animEffect transition="out" filter="fade">
                                      <p:cBhvr>
                                        <p:cTn id="74" dur="500" tmFilter="0, 0; .2, .5; .8, .5; 1, 0"/>
                                        <p:tgtEl>
                                          <p:spTgt spid="84"/>
                                        </p:tgtEl>
                                      </p:cBhvr>
                                    </p:animEffect>
                                    <p:animScale>
                                      <p:cBhvr>
                                        <p:cTn id="75" dur="250" autoRev="1" fill="hold"/>
                                        <p:tgtEl>
                                          <p:spTgt spid="84"/>
                                        </p:tgtEl>
                                      </p:cBhvr>
                                      <p:by x="105000" y="105000"/>
                                    </p:animScale>
                                  </p:childTnLst>
                                </p:cTn>
                              </p:par>
                            </p:childTnLst>
                          </p:cTn>
                        </p:par>
                        <p:par>
                          <p:cTn id="76" fill="hold">
                            <p:stCondLst>
                              <p:cond delay="8875"/>
                            </p:stCondLst>
                            <p:childTnLst>
                              <p:par>
                                <p:cTn id="77" presetID="26" presetClass="emph" presetSubtype="0" fill="hold" grpId="0" nodeType="afterEffect">
                                  <p:stCondLst>
                                    <p:cond delay="0"/>
                                  </p:stCondLst>
                                  <p:childTnLst>
                                    <p:animEffect transition="out" filter="fade">
                                      <p:cBhvr>
                                        <p:cTn id="78" dur="500" tmFilter="0, 0; .2, .5; .8, .5; 1, 0"/>
                                        <p:tgtEl>
                                          <p:spTgt spid="85"/>
                                        </p:tgtEl>
                                      </p:cBhvr>
                                    </p:animEffect>
                                    <p:animScale>
                                      <p:cBhvr>
                                        <p:cTn id="79" dur="250" autoRev="1" fill="hold"/>
                                        <p:tgtEl>
                                          <p:spTgt spid="85"/>
                                        </p:tgtEl>
                                      </p:cBhvr>
                                      <p:by x="105000" y="105000"/>
                                    </p:animScale>
                                  </p:childTnLst>
                                </p:cTn>
                              </p:par>
                            </p:childTnLst>
                          </p:cTn>
                        </p:par>
                        <p:par>
                          <p:cTn id="80" fill="hold">
                            <p:stCondLst>
                              <p:cond delay="9375"/>
                            </p:stCondLst>
                            <p:childTnLst>
                              <p:par>
                                <p:cTn id="81" presetID="16" presetClass="entr" presetSubtype="21" fill="hold" nodeType="afterEffect">
                                  <p:stCondLst>
                                    <p:cond delay="0"/>
                                  </p:stCondLst>
                                  <p:childTnLst>
                                    <p:set>
                                      <p:cBhvr>
                                        <p:cTn id="82" dur="1" fill="hold">
                                          <p:stCondLst>
                                            <p:cond delay="0"/>
                                          </p:stCondLst>
                                        </p:cTn>
                                        <p:tgtEl>
                                          <p:spTgt spid="131"/>
                                        </p:tgtEl>
                                        <p:attrNameLst>
                                          <p:attrName>style.visibility</p:attrName>
                                        </p:attrNameLst>
                                      </p:cBhvr>
                                      <p:to>
                                        <p:strVal val="visible"/>
                                      </p:to>
                                    </p:set>
                                    <p:animEffect transition="in" filter="barn(inVertical)">
                                      <p:cBhvr>
                                        <p:cTn id="8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81" grpId="0"/>
      <p:bldP spid="81" grpId="1"/>
      <p:bldP spid="83" grpId="0"/>
      <p:bldP spid="83" grpId="1"/>
      <p:bldP spid="84" grpId="0"/>
      <p:bldP spid="84" grpId="1"/>
      <p:bldP spid="85" grpId="0"/>
      <p:bldP spid="8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57" name="矩形: 剪去左右顶角 56"/>
          <p:cNvSpPr/>
          <p:nvPr/>
        </p:nvSpPr>
        <p:spPr>
          <a:xfrm>
            <a:off x="1946214" y="1385456"/>
            <a:ext cx="8236878" cy="4114800"/>
          </a:xfrm>
          <a:prstGeom prst="snip2SameRect">
            <a:avLst>
              <a:gd name="adj1" fmla="val 8586"/>
              <a:gd name="adj2" fmla="val 0"/>
            </a:avLst>
          </a:prstGeom>
          <a:noFill/>
          <a:ln>
            <a:solidFill>
              <a:srgbClr val="E440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3</a:t>
            </a:r>
            <a:r>
              <a:rPr lang="zh-CN" altLang="en-US" sz="2400" dirty="0">
                <a:solidFill>
                  <a:srgbClr val="E4403D"/>
                </a:solidFill>
                <a:cs typeface="+mn-ea"/>
                <a:sym typeface="+mn-lt"/>
              </a:rPr>
              <a:t>、节日活动</a:t>
            </a:r>
          </a:p>
        </p:txBody>
      </p:sp>
      <p:sp>
        <p:nvSpPr>
          <p:cNvPr id="53" name="矩形 52"/>
          <p:cNvSpPr/>
          <p:nvPr/>
        </p:nvSpPr>
        <p:spPr>
          <a:xfrm>
            <a:off x="2330892" y="1657033"/>
            <a:ext cx="7530215" cy="3170099"/>
          </a:xfrm>
          <a:prstGeom prst="rect">
            <a:avLst/>
          </a:prstGeom>
        </p:spPr>
        <p:txBody>
          <a:bodyPr wrap="square">
            <a:spAutoFit/>
          </a:bodyPr>
          <a:lstStyle/>
          <a:p>
            <a:pPr algn="just">
              <a:lnSpc>
                <a:spcPct val="200000"/>
              </a:lnSpc>
            </a:pPr>
            <a:r>
              <a:rPr lang="zh-CN" altLang="en-US" sz="2000" dirty="0">
                <a:cs typeface="+mn-ea"/>
                <a:sym typeface="+mn-lt"/>
              </a:rPr>
              <a:t>每逢</a:t>
            </a:r>
            <a:r>
              <a:rPr lang="en-US" altLang="zh-CN" sz="2000" dirty="0">
                <a:cs typeface="+mn-ea"/>
                <a:sym typeface="+mn-lt"/>
              </a:rPr>
              <a:t>5</a:t>
            </a:r>
            <a:r>
              <a:rPr lang="zh-CN" altLang="en-US" sz="2000" dirty="0">
                <a:cs typeface="+mn-ea"/>
                <a:sym typeface="+mn-lt"/>
              </a:rPr>
              <a:t>月</a:t>
            </a:r>
            <a:r>
              <a:rPr lang="en-US" altLang="zh-CN" sz="2000" dirty="0">
                <a:cs typeface="+mn-ea"/>
                <a:sym typeface="+mn-lt"/>
              </a:rPr>
              <a:t>12</a:t>
            </a:r>
            <a:r>
              <a:rPr lang="zh-CN" altLang="en-US" sz="2000" dirty="0">
                <a:cs typeface="+mn-ea"/>
                <a:sym typeface="+mn-lt"/>
              </a:rPr>
              <a:t>日国际护士节到来之际，医院、护士学校等都会举行庄严的护士授帽仪式，授帽仪式是护生成为护士的重要时刻，在护理学创始人南丁格尔像前，护生直跪在护理前辈面前，前辈为护生戴上象征着圣洁的天使的洁白燕帽，护生接过前辈手中象征着“燃烧自己，照亮他人”的蜡烛，站在南丁格尔像前宣读誓言。</a:t>
            </a:r>
          </a:p>
        </p:txBody>
      </p:sp>
      <p:pic>
        <p:nvPicPr>
          <p:cNvPr id="54" name="图片 53"/>
          <p:cNvPicPr>
            <a:picLocks noChangeAspect="1"/>
          </p:cNvPicPr>
          <p:nvPr/>
        </p:nvPicPr>
        <p:blipFill>
          <a:blip r:embed="rId4" cstate="screen"/>
          <a:stretch>
            <a:fillRect/>
          </a:stretch>
        </p:blipFill>
        <p:spPr>
          <a:xfrm>
            <a:off x="-28157" y="3500438"/>
            <a:ext cx="3220938" cy="3220938"/>
          </a:xfrm>
          <a:prstGeom prst="rect">
            <a:avLst/>
          </a:prstGeom>
        </p:spPr>
      </p:pic>
      <p:pic>
        <p:nvPicPr>
          <p:cNvPr id="58" name="图片 57"/>
          <p:cNvPicPr>
            <a:picLocks noChangeAspect="1"/>
          </p:cNvPicPr>
          <p:nvPr/>
        </p:nvPicPr>
        <p:blipFill rotWithShape="1">
          <a:blip r:embed="rId5" cstate="screen"/>
          <a:srcRect t="22778" b="21444"/>
          <a:stretch>
            <a:fillRect/>
          </a:stretch>
        </p:blipFill>
        <p:spPr>
          <a:xfrm>
            <a:off x="9964239" y="5421056"/>
            <a:ext cx="2227761" cy="1064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dir="in"/>
      </p:transition>
    </mc:Choice>
    <mc:Fallback xmlns="">
      <p:transition spd="slow" advTm="200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21" presetClass="entr" presetSubtype="3"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heel(3)">
                                      <p:cBhvr>
                                        <p:cTn id="27" dur="750"/>
                                        <p:tgtEl>
                                          <p:spTgt spid="57"/>
                                        </p:tgtEl>
                                      </p:cBhvr>
                                    </p:animEffect>
                                  </p:childTnLst>
                                </p:cTn>
                              </p:par>
                              <p:par>
                                <p:cTn id="28" presetID="21" presetClass="entr" presetSubtype="1"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heel(1)">
                                      <p:cBhvr>
                                        <p:cTn id="30" dur="750"/>
                                        <p:tgtEl>
                                          <p:spTgt spid="54"/>
                                        </p:tgtEl>
                                      </p:cBhvr>
                                    </p:animEffect>
                                  </p:childTnLst>
                                </p:cTn>
                              </p:par>
                            </p:childTnLst>
                          </p:cTn>
                        </p:par>
                        <p:par>
                          <p:cTn id="31" fill="hold">
                            <p:stCondLst>
                              <p:cond delay="2375"/>
                            </p:stCondLst>
                            <p:childTnLst>
                              <p:par>
                                <p:cTn id="32" presetID="2" presetClass="entr" presetSubtype="4"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childTnLst>
                          </p:cTn>
                        </p:par>
                        <p:par>
                          <p:cTn id="36" fill="hold">
                            <p:stCondLst>
                              <p:cond delay="2875"/>
                            </p:stCondLst>
                            <p:childTnLst>
                              <p:par>
                                <p:cTn id="37" presetID="16" presetClass="entr" presetSubtype="21"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barn(inVertical)">
                                      <p:cBhvr>
                                        <p:cTn id="3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12" grpId="0" build="allAtOnce"/>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3</a:t>
            </a:r>
            <a:r>
              <a:rPr lang="zh-CN" altLang="en-US" sz="2400" dirty="0">
                <a:solidFill>
                  <a:srgbClr val="E4403D"/>
                </a:solidFill>
                <a:cs typeface="+mn-ea"/>
                <a:sym typeface="+mn-lt"/>
              </a:rPr>
              <a:t>、节日活动</a:t>
            </a:r>
          </a:p>
        </p:txBody>
      </p:sp>
      <p:sp>
        <p:nvSpPr>
          <p:cNvPr id="53" name="矩形 52"/>
          <p:cNvSpPr/>
          <p:nvPr/>
        </p:nvSpPr>
        <p:spPr>
          <a:xfrm>
            <a:off x="2266244" y="1932632"/>
            <a:ext cx="3654272" cy="2554545"/>
          </a:xfrm>
          <a:prstGeom prst="rect">
            <a:avLst/>
          </a:prstGeom>
        </p:spPr>
        <p:txBody>
          <a:bodyPr wrap="square">
            <a:spAutoFit/>
          </a:bodyPr>
          <a:lstStyle/>
          <a:p>
            <a:pPr algn="just">
              <a:lnSpc>
                <a:spcPct val="200000"/>
              </a:lnSpc>
            </a:pPr>
            <a:r>
              <a:rPr lang="zh-CN" altLang="en-US" sz="2000" dirty="0">
                <a:cs typeface="+mn-ea"/>
                <a:sym typeface="+mn-lt"/>
              </a:rPr>
              <a:t>我宣誓：以救死扶伤、防病治病，实行社会主义的人道主义，全心全意为人民服务为宗旨，履行护士的天职。</a:t>
            </a:r>
          </a:p>
        </p:txBody>
      </p:sp>
      <p:sp>
        <p:nvSpPr>
          <p:cNvPr id="9" name="矩形 8"/>
          <p:cNvSpPr/>
          <p:nvPr/>
        </p:nvSpPr>
        <p:spPr>
          <a:xfrm>
            <a:off x="6461660" y="1657033"/>
            <a:ext cx="3765109" cy="3170099"/>
          </a:xfrm>
          <a:prstGeom prst="rect">
            <a:avLst/>
          </a:prstGeom>
        </p:spPr>
        <p:txBody>
          <a:bodyPr wrap="square">
            <a:spAutoFit/>
          </a:bodyPr>
          <a:lstStyle/>
          <a:p>
            <a:pPr algn="just">
              <a:lnSpc>
                <a:spcPct val="200000"/>
              </a:lnSpc>
            </a:pPr>
            <a:r>
              <a:rPr lang="zh-CN" altLang="en-US" sz="2000" dirty="0">
                <a:cs typeface="+mn-ea"/>
                <a:sym typeface="+mn-lt"/>
              </a:rPr>
              <a:t>我宣誓：以自己的真心、爱心、责任心对待我所护理的每一位病人；我宣誓：我将牢记今天的决心和誓言，接过前辈手中的蜡烛，把毕生精力奉献给护理事业。</a:t>
            </a:r>
          </a:p>
        </p:txBody>
      </p:sp>
      <p:sp>
        <p:nvSpPr>
          <p:cNvPr id="10" name="矩形: 圆角 9"/>
          <p:cNvSpPr/>
          <p:nvPr/>
        </p:nvSpPr>
        <p:spPr>
          <a:xfrm>
            <a:off x="6209798" y="1551034"/>
            <a:ext cx="4236530" cy="3649933"/>
          </a:xfrm>
          <a:prstGeom prst="roundRect">
            <a:avLst/>
          </a:prstGeom>
          <a:noFill/>
          <a:ln>
            <a:solidFill>
              <a:srgbClr val="E440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10"/>
          <p:cNvSpPr/>
          <p:nvPr/>
        </p:nvSpPr>
        <p:spPr>
          <a:xfrm>
            <a:off x="1970266" y="1551034"/>
            <a:ext cx="4236530" cy="3649933"/>
          </a:xfrm>
          <a:prstGeom prst="roundRect">
            <a:avLst/>
          </a:prstGeom>
          <a:noFill/>
          <a:ln>
            <a:solidFill>
              <a:srgbClr val="E440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4" cstate="screen"/>
          <a:stretch>
            <a:fillRect/>
          </a:stretch>
        </p:blipFill>
        <p:spPr>
          <a:xfrm>
            <a:off x="-283006" y="3596089"/>
            <a:ext cx="3649933" cy="3649933"/>
          </a:xfrm>
          <a:prstGeom prst="rect">
            <a:avLst/>
          </a:prstGeom>
        </p:spPr>
      </p:pic>
      <p:pic>
        <p:nvPicPr>
          <p:cNvPr id="14" name="图片 13"/>
          <p:cNvPicPr>
            <a:picLocks noChangeAspect="1"/>
          </p:cNvPicPr>
          <p:nvPr/>
        </p:nvPicPr>
        <p:blipFill rotWithShape="1">
          <a:blip r:embed="rId5" cstate="screen"/>
          <a:srcRect t="22778" b="21444"/>
          <a:stretch>
            <a:fillRect/>
          </a:stretch>
        </p:blipFill>
        <p:spPr>
          <a:xfrm>
            <a:off x="9964239" y="5421056"/>
            <a:ext cx="2227761" cy="1064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dir="in"/>
      </p:transition>
    </mc:Choice>
    <mc:Fallback xmlns="">
      <p:transition spd="slow" advTm="200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500"/>
                                        <p:tgtEl>
                                          <p:spTgt spid="10"/>
                                        </p:tgtEl>
                                      </p:cBhvr>
                                    </p:animEffect>
                                  </p:childTnLst>
                                </p:cTn>
                              </p:par>
                            </p:childTnLst>
                          </p:cTn>
                        </p:par>
                        <p:par>
                          <p:cTn id="27" fill="hold">
                            <p:stCondLst>
                              <p:cond delay="1500"/>
                            </p:stCondLst>
                            <p:childTnLst>
                              <p:par>
                                <p:cTn id="28" presetID="21"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500"/>
                                        <p:tgtEl>
                                          <p:spTgt spid="11"/>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500"/>
                            </p:stCondLst>
                            <p:childTnLst>
                              <p:par>
                                <p:cTn id="38" presetID="16" presetClass="entr" presetSubtype="21"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childTnLst>
                          </p:cTn>
                        </p:par>
                        <p:par>
                          <p:cTn id="41" fill="hold">
                            <p:stCondLst>
                              <p:cond delay="3000"/>
                            </p:stCondLst>
                            <p:childTnLst>
                              <p:par>
                                <p:cTn id="42" presetID="16" presetClass="entr" presetSubtype="21"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par>
                          <p:cTn id="45" fill="hold">
                            <p:stCondLst>
                              <p:cond delay="3500"/>
                            </p:stCondLst>
                            <p:childTnLst>
                              <p:par>
                                <p:cTn id="46" presetID="16" presetClass="entr" presetSubtype="2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53" grpId="0"/>
      <p:bldP spid="9" grpId="0"/>
      <p:bldP spid="10" grpId="0" bldLvl="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57" name="矩形: 对角圆角 56"/>
          <p:cNvSpPr/>
          <p:nvPr/>
        </p:nvSpPr>
        <p:spPr>
          <a:xfrm>
            <a:off x="2793836" y="1080678"/>
            <a:ext cx="6893779" cy="5347853"/>
          </a:xfrm>
          <a:prstGeom prst="round2DiagRect">
            <a:avLst>
              <a:gd name="adj1" fmla="val 30657"/>
              <a:gd name="adj2" fmla="val 0"/>
            </a:avLst>
          </a:prstGeom>
          <a:noFill/>
          <a:ln>
            <a:solidFill>
              <a:srgbClr val="E440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3</a:t>
            </a:r>
            <a:r>
              <a:rPr lang="zh-CN" altLang="en-US" sz="2400" dirty="0">
                <a:solidFill>
                  <a:srgbClr val="E4403D"/>
                </a:solidFill>
                <a:cs typeface="+mn-ea"/>
                <a:sym typeface="+mn-lt"/>
              </a:rPr>
              <a:t>、节日活动</a:t>
            </a:r>
          </a:p>
        </p:txBody>
      </p:sp>
      <p:sp>
        <p:nvSpPr>
          <p:cNvPr id="53" name="矩形 52"/>
          <p:cNvSpPr/>
          <p:nvPr/>
        </p:nvSpPr>
        <p:spPr>
          <a:xfrm>
            <a:off x="3272962" y="1529572"/>
            <a:ext cx="6414654" cy="4524315"/>
          </a:xfrm>
          <a:prstGeom prst="rect">
            <a:avLst/>
          </a:prstGeom>
        </p:spPr>
        <p:txBody>
          <a:bodyPr wrap="square">
            <a:spAutoFit/>
          </a:bodyPr>
          <a:lstStyle/>
          <a:p>
            <a:pPr algn="just">
              <a:lnSpc>
                <a:spcPct val="200000"/>
              </a:lnSpc>
            </a:pPr>
            <a:r>
              <a:rPr lang="en-US" altLang="zh-CN" sz="1600" dirty="0">
                <a:cs typeface="+mn-ea"/>
                <a:sym typeface="+mn-lt"/>
              </a:rPr>
              <a:t>2000</a:t>
            </a:r>
            <a:r>
              <a:rPr lang="zh-CN" altLang="en-US" sz="1600" dirty="0">
                <a:cs typeface="+mn-ea"/>
                <a:sym typeface="+mn-lt"/>
              </a:rPr>
              <a:t>年主题：无论何时何地，护士永远为你服务。</a:t>
            </a:r>
          </a:p>
          <a:p>
            <a:pPr algn="just">
              <a:lnSpc>
                <a:spcPct val="200000"/>
              </a:lnSpc>
            </a:pPr>
            <a:r>
              <a:rPr lang="en-US" altLang="zh-CN" sz="1600" dirty="0">
                <a:cs typeface="+mn-ea"/>
                <a:sym typeface="+mn-lt"/>
              </a:rPr>
              <a:t>2001</a:t>
            </a:r>
            <a:r>
              <a:rPr lang="zh-CN" altLang="en-US" sz="1600" dirty="0">
                <a:cs typeface="+mn-ea"/>
                <a:sym typeface="+mn-lt"/>
              </a:rPr>
              <a:t>年主题：无论何时何地，护士永远为你服务：联合反对暴力。</a:t>
            </a:r>
          </a:p>
          <a:p>
            <a:pPr algn="just">
              <a:lnSpc>
                <a:spcPct val="200000"/>
              </a:lnSpc>
            </a:pPr>
            <a:r>
              <a:rPr lang="en-US" altLang="zh-CN" sz="1600" dirty="0">
                <a:cs typeface="+mn-ea"/>
                <a:sym typeface="+mn-lt"/>
              </a:rPr>
              <a:t>2002</a:t>
            </a:r>
            <a:r>
              <a:rPr lang="zh-CN" altLang="en-US" sz="1600" dirty="0">
                <a:cs typeface="+mn-ea"/>
                <a:sym typeface="+mn-lt"/>
              </a:rPr>
              <a:t>年主题：无论何时何地，护士永远为你服务：关爱家庭。</a:t>
            </a:r>
          </a:p>
          <a:p>
            <a:pPr algn="just">
              <a:lnSpc>
                <a:spcPct val="200000"/>
              </a:lnSpc>
            </a:pPr>
            <a:r>
              <a:rPr lang="en-US" altLang="zh-CN" sz="1600" dirty="0">
                <a:cs typeface="+mn-ea"/>
                <a:sym typeface="+mn-lt"/>
              </a:rPr>
              <a:t>2003</a:t>
            </a:r>
            <a:r>
              <a:rPr lang="zh-CN" altLang="en-US" sz="1600" dirty="0">
                <a:cs typeface="+mn-ea"/>
                <a:sym typeface="+mn-lt"/>
              </a:rPr>
              <a:t>年主题：反对歧视</a:t>
            </a:r>
            <a:r>
              <a:rPr lang="en-US" altLang="zh-CN" sz="1600" dirty="0">
                <a:cs typeface="+mn-ea"/>
                <a:sym typeface="+mn-lt"/>
              </a:rPr>
              <a:t>AIDS</a:t>
            </a:r>
            <a:r>
              <a:rPr lang="zh-CN" altLang="en-US" sz="1600" dirty="0">
                <a:cs typeface="+mn-ea"/>
                <a:sym typeface="+mn-lt"/>
              </a:rPr>
              <a:t>，关爱全人类。</a:t>
            </a:r>
          </a:p>
          <a:p>
            <a:pPr algn="just">
              <a:lnSpc>
                <a:spcPct val="200000"/>
              </a:lnSpc>
            </a:pPr>
            <a:r>
              <a:rPr lang="en-US" altLang="zh-CN" sz="1600" dirty="0">
                <a:cs typeface="+mn-ea"/>
                <a:sym typeface="+mn-lt"/>
              </a:rPr>
              <a:t>2004</a:t>
            </a:r>
            <a:r>
              <a:rPr lang="zh-CN" altLang="en-US" sz="1600" dirty="0">
                <a:cs typeface="+mn-ea"/>
                <a:sym typeface="+mn-lt"/>
              </a:rPr>
              <a:t>年主题：携手战胜贫困。</a:t>
            </a:r>
          </a:p>
          <a:p>
            <a:pPr algn="just">
              <a:lnSpc>
                <a:spcPct val="200000"/>
              </a:lnSpc>
            </a:pPr>
            <a:r>
              <a:rPr lang="en-US" altLang="zh-CN" sz="1600" dirty="0">
                <a:cs typeface="+mn-ea"/>
                <a:sym typeface="+mn-lt"/>
              </a:rPr>
              <a:t>2005</a:t>
            </a:r>
            <a:r>
              <a:rPr lang="zh-CN" altLang="en-US" sz="1600" dirty="0">
                <a:cs typeface="+mn-ea"/>
                <a:sym typeface="+mn-lt"/>
              </a:rPr>
              <a:t>年主题：为了病人安全，抵制伪劣药品。</a:t>
            </a:r>
          </a:p>
          <a:p>
            <a:pPr algn="just">
              <a:lnSpc>
                <a:spcPct val="200000"/>
              </a:lnSpc>
            </a:pPr>
            <a:r>
              <a:rPr lang="en-US" altLang="zh-CN" sz="1600" dirty="0">
                <a:cs typeface="+mn-ea"/>
                <a:sym typeface="+mn-lt"/>
              </a:rPr>
              <a:t>2006</a:t>
            </a:r>
            <a:r>
              <a:rPr lang="zh-CN" altLang="en-US" sz="1600" dirty="0">
                <a:cs typeface="+mn-ea"/>
                <a:sym typeface="+mn-lt"/>
              </a:rPr>
              <a:t>年主题：护士的合理配置对拯救生命至关重要。</a:t>
            </a:r>
          </a:p>
          <a:p>
            <a:pPr algn="just">
              <a:lnSpc>
                <a:spcPct val="200000"/>
              </a:lnSpc>
            </a:pPr>
            <a:r>
              <a:rPr lang="en-US" altLang="zh-CN" sz="1600" dirty="0">
                <a:cs typeface="+mn-ea"/>
                <a:sym typeface="+mn-lt"/>
              </a:rPr>
              <a:t>2007</a:t>
            </a:r>
            <a:r>
              <a:rPr lang="zh-CN" altLang="en-US" sz="1600" dirty="0">
                <a:cs typeface="+mn-ea"/>
                <a:sym typeface="+mn-lt"/>
              </a:rPr>
              <a:t>年主题：营造优良执业环境，提供优质护理服务。</a:t>
            </a:r>
          </a:p>
          <a:p>
            <a:pPr algn="just">
              <a:lnSpc>
                <a:spcPct val="200000"/>
              </a:lnSpc>
            </a:pPr>
            <a:r>
              <a:rPr lang="en-US" altLang="zh-CN" sz="1600" dirty="0">
                <a:cs typeface="+mn-ea"/>
                <a:sym typeface="+mn-lt"/>
              </a:rPr>
              <a:t>2008</a:t>
            </a:r>
            <a:r>
              <a:rPr lang="zh-CN" altLang="en-US" sz="1600" dirty="0">
                <a:cs typeface="+mn-ea"/>
                <a:sym typeface="+mn-lt"/>
              </a:rPr>
              <a:t>年主题：提高社区护理品质，引领初级卫生保健。</a:t>
            </a:r>
          </a:p>
        </p:txBody>
      </p:sp>
      <p:pic>
        <p:nvPicPr>
          <p:cNvPr id="3" name="图片 2"/>
          <p:cNvPicPr>
            <a:picLocks noChangeAspect="1"/>
          </p:cNvPicPr>
          <p:nvPr/>
        </p:nvPicPr>
        <p:blipFill>
          <a:blip r:embed="rId4" cstate="screen"/>
          <a:stretch>
            <a:fillRect/>
          </a:stretch>
        </p:blipFill>
        <p:spPr>
          <a:xfrm>
            <a:off x="-2855161" y="429469"/>
            <a:ext cx="9602749" cy="6858000"/>
          </a:xfrm>
          <a:prstGeom prst="rect">
            <a:avLst/>
          </a:prstGeom>
        </p:spPr>
      </p:pic>
      <p:pic>
        <p:nvPicPr>
          <p:cNvPr id="10" name="图片 9"/>
          <p:cNvPicPr>
            <a:picLocks noChangeAspect="1"/>
          </p:cNvPicPr>
          <p:nvPr/>
        </p:nvPicPr>
        <p:blipFill rotWithShape="1">
          <a:blip r:embed="rId5" cstate="screen"/>
          <a:srcRect t="22778" b="21444"/>
          <a:stretch>
            <a:fillRect/>
          </a:stretch>
        </p:blipFill>
        <p:spPr>
          <a:xfrm>
            <a:off x="9964239" y="5421056"/>
            <a:ext cx="2227761" cy="1064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dir="in"/>
      </p:transition>
    </mc:Choice>
    <mc:Fallback xmlns="">
      <p:transition spd="slow" advTm="200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1875"/>
                            </p:stCondLst>
                            <p:childTnLst>
                              <p:par>
                                <p:cTn id="31" presetID="21" presetClass="entr" presetSubtype="3"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heel(3)">
                                      <p:cBhvr>
                                        <p:cTn id="33" dur="750"/>
                                        <p:tgtEl>
                                          <p:spTgt spid="57"/>
                                        </p:tgtEl>
                                      </p:cBhvr>
                                    </p:animEffect>
                                  </p:childTnLst>
                                </p:cTn>
                              </p:par>
                            </p:childTnLst>
                          </p:cTn>
                        </p:par>
                        <p:par>
                          <p:cTn id="34" fill="hold">
                            <p:stCondLst>
                              <p:cond delay="2875"/>
                            </p:stCondLst>
                            <p:childTnLst>
                              <p:par>
                                <p:cTn id="35" presetID="2" presetClass="entr" presetSubtype="4"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par>
                          <p:cTn id="39" fill="hold">
                            <p:stCondLst>
                              <p:cond delay="3375"/>
                            </p:stCondLst>
                            <p:childTnLst>
                              <p:par>
                                <p:cTn id="40" presetID="16" presetClass="entr" presetSubtype="21"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12" grpId="0" build="allAtOnce"/>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57" name="矩形: 对角圆角 56"/>
          <p:cNvSpPr/>
          <p:nvPr/>
        </p:nvSpPr>
        <p:spPr>
          <a:xfrm>
            <a:off x="2793836" y="1080678"/>
            <a:ext cx="6893779" cy="5347853"/>
          </a:xfrm>
          <a:prstGeom prst="round2DiagRect">
            <a:avLst>
              <a:gd name="adj1" fmla="val 21330"/>
              <a:gd name="adj2" fmla="val 0"/>
            </a:avLst>
          </a:prstGeom>
          <a:noFill/>
          <a:ln>
            <a:solidFill>
              <a:srgbClr val="E440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3</a:t>
            </a:r>
            <a:r>
              <a:rPr lang="zh-CN" altLang="en-US" sz="2400" dirty="0">
                <a:solidFill>
                  <a:srgbClr val="E4403D"/>
                </a:solidFill>
                <a:cs typeface="+mn-ea"/>
                <a:sym typeface="+mn-lt"/>
              </a:rPr>
              <a:t>、节日活动</a:t>
            </a:r>
          </a:p>
        </p:txBody>
      </p:sp>
      <p:sp>
        <p:nvSpPr>
          <p:cNvPr id="53" name="矩形 52"/>
          <p:cNvSpPr/>
          <p:nvPr/>
        </p:nvSpPr>
        <p:spPr>
          <a:xfrm>
            <a:off x="3192781" y="1387215"/>
            <a:ext cx="6414654" cy="5016758"/>
          </a:xfrm>
          <a:prstGeom prst="rect">
            <a:avLst/>
          </a:prstGeom>
        </p:spPr>
        <p:txBody>
          <a:bodyPr wrap="square">
            <a:spAutoFit/>
          </a:bodyPr>
          <a:lstStyle/>
          <a:p>
            <a:pPr algn="just">
              <a:lnSpc>
                <a:spcPct val="200000"/>
              </a:lnSpc>
            </a:pPr>
            <a:r>
              <a:rPr lang="en-US" altLang="zh-CN" sz="1600" dirty="0">
                <a:cs typeface="+mn-ea"/>
                <a:sym typeface="+mn-lt"/>
              </a:rPr>
              <a:t>2009</a:t>
            </a:r>
            <a:r>
              <a:rPr lang="zh-CN" altLang="en-US" sz="1600" dirty="0">
                <a:cs typeface="+mn-ea"/>
                <a:sym typeface="+mn-lt"/>
              </a:rPr>
              <a:t>年主题：提供高品质的产品，服务社区：护士创新领导关怀。</a:t>
            </a:r>
          </a:p>
          <a:p>
            <a:pPr algn="just">
              <a:lnSpc>
                <a:spcPct val="200000"/>
              </a:lnSpc>
            </a:pPr>
            <a:r>
              <a:rPr lang="en-US" altLang="zh-CN" sz="1600" dirty="0">
                <a:cs typeface="+mn-ea"/>
                <a:sym typeface="+mn-lt"/>
              </a:rPr>
              <a:t>2010</a:t>
            </a:r>
            <a:r>
              <a:rPr lang="zh-CN" altLang="en-US" sz="1600" dirty="0">
                <a:cs typeface="+mn-ea"/>
                <a:sym typeface="+mn-lt"/>
              </a:rPr>
              <a:t>年主题：优质护理，服务社区：护士引领长期护理。</a:t>
            </a:r>
          </a:p>
          <a:p>
            <a:pPr algn="just">
              <a:lnSpc>
                <a:spcPct val="200000"/>
              </a:lnSpc>
            </a:pPr>
            <a:r>
              <a:rPr lang="en-US" altLang="zh-CN" sz="1600" dirty="0">
                <a:cs typeface="+mn-ea"/>
                <a:sym typeface="+mn-lt"/>
              </a:rPr>
              <a:t>2011</a:t>
            </a:r>
            <a:r>
              <a:rPr lang="zh-CN" altLang="en-US" sz="1600" dirty="0">
                <a:cs typeface="+mn-ea"/>
                <a:sym typeface="+mn-lt"/>
              </a:rPr>
              <a:t>年主题：缩小差距：增加收入和公平。</a:t>
            </a:r>
          </a:p>
          <a:p>
            <a:pPr algn="just">
              <a:lnSpc>
                <a:spcPct val="200000"/>
              </a:lnSpc>
            </a:pPr>
            <a:r>
              <a:rPr lang="en-US" altLang="zh-CN" sz="1600" dirty="0">
                <a:cs typeface="+mn-ea"/>
                <a:sym typeface="+mn-lt"/>
              </a:rPr>
              <a:t>2012</a:t>
            </a:r>
            <a:r>
              <a:rPr lang="zh-CN" altLang="en-US" sz="1600" dirty="0">
                <a:cs typeface="+mn-ea"/>
                <a:sym typeface="+mn-lt"/>
              </a:rPr>
              <a:t>年主题：缩小差距：从护理实证到临床应用 。</a:t>
            </a:r>
          </a:p>
          <a:p>
            <a:pPr algn="just">
              <a:lnSpc>
                <a:spcPct val="200000"/>
              </a:lnSpc>
            </a:pPr>
            <a:r>
              <a:rPr lang="en-US" altLang="zh-CN" sz="1600" dirty="0">
                <a:cs typeface="+mn-ea"/>
                <a:sym typeface="+mn-lt"/>
              </a:rPr>
              <a:t>2013</a:t>
            </a:r>
            <a:r>
              <a:rPr lang="zh-CN" altLang="en-US" sz="1600" dirty="0">
                <a:cs typeface="+mn-ea"/>
                <a:sym typeface="+mn-lt"/>
              </a:rPr>
              <a:t>年主题：缩小差距：千年发展目标 。</a:t>
            </a:r>
          </a:p>
          <a:p>
            <a:pPr algn="just">
              <a:lnSpc>
                <a:spcPct val="200000"/>
              </a:lnSpc>
            </a:pPr>
            <a:r>
              <a:rPr lang="en-US" altLang="zh-CN" sz="1600" dirty="0">
                <a:cs typeface="+mn-ea"/>
                <a:sym typeface="+mn-lt"/>
              </a:rPr>
              <a:t>2014</a:t>
            </a:r>
            <a:r>
              <a:rPr lang="zh-CN" altLang="en-US" sz="1600" dirty="0">
                <a:cs typeface="+mn-ea"/>
                <a:sym typeface="+mn-lt"/>
              </a:rPr>
              <a:t>年主题：变革的力量，重要的健康资源。</a:t>
            </a:r>
          </a:p>
          <a:p>
            <a:pPr algn="just">
              <a:lnSpc>
                <a:spcPct val="200000"/>
              </a:lnSpc>
            </a:pPr>
            <a:r>
              <a:rPr lang="en-US" altLang="zh-CN" sz="1600" dirty="0">
                <a:cs typeface="+mn-ea"/>
                <a:sym typeface="+mn-lt"/>
              </a:rPr>
              <a:t>2015</a:t>
            </a:r>
            <a:r>
              <a:rPr lang="zh-CN" altLang="en-US" sz="1600" dirty="0">
                <a:cs typeface="+mn-ea"/>
                <a:sym typeface="+mn-lt"/>
              </a:rPr>
              <a:t>年主题：变革的力量，高效护理与医疗成本 。</a:t>
            </a:r>
          </a:p>
          <a:p>
            <a:pPr algn="just">
              <a:lnSpc>
                <a:spcPct val="200000"/>
              </a:lnSpc>
            </a:pPr>
            <a:r>
              <a:rPr lang="en-US" altLang="zh-CN" sz="1600" dirty="0">
                <a:cs typeface="+mn-ea"/>
                <a:sym typeface="+mn-lt"/>
              </a:rPr>
              <a:t>2016</a:t>
            </a:r>
            <a:r>
              <a:rPr lang="zh-CN" altLang="en-US" sz="1600" dirty="0">
                <a:cs typeface="+mn-ea"/>
                <a:sym typeface="+mn-lt"/>
              </a:rPr>
              <a:t>年主题：变革的力量，提高健康系统的适应性 。</a:t>
            </a:r>
          </a:p>
          <a:p>
            <a:pPr algn="just">
              <a:lnSpc>
                <a:spcPct val="200000"/>
              </a:lnSpc>
            </a:pPr>
            <a:r>
              <a:rPr lang="en-US" altLang="zh-CN" sz="1600" dirty="0">
                <a:cs typeface="+mn-ea"/>
                <a:sym typeface="+mn-lt"/>
              </a:rPr>
              <a:t>2017</a:t>
            </a:r>
            <a:r>
              <a:rPr lang="zh-CN" altLang="en-US" sz="1600" dirty="0">
                <a:cs typeface="+mn-ea"/>
                <a:sym typeface="+mn-lt"/>
              </a:rPr>
              <a:t>年主题：护理：引领之声</a:t>
            </a:r>
            <a:r>
              <a:rPr lang="en-US" altLang="zh-CN" sz="1600" dirty="0">
                <a:cs typeface="+mn-ea"/>
                <a:sym typeface="+mn-lt"/>
              </a:rPr>
              <a:t>——</a:t>
            </a:r>
            <a:r>
              <a:rPr lang="zh-CN" altLang="en-US" sz="1600" dirty="0">
                <a:cs typeface="+mn-ea"/>
                <a:sym typeface="+mn-lt"/>
              </a:rPr>
              <a:t>实现可持续发展目标。</a:t>
            </a:r>
          </a:p>
          <a:p>
            <a:pPr algn="just">
              <a:lnSpc>
                <a:spcPct val="200000"/>
              </a:lnSpc>
            </a:pPr>
            <a:r>
              <a:rPr lang="en-US" altLang="zh-CN" sz="1600" dirty="0">
                <a:cs typeface="+mn-ea"/>
                <a:sym typeface="+mn-lt"/>
              </a:rPr>
              <a:t>2018</a:t>
            </a:r>
            <a:r>
              <a:rPr lang="zh-CN" altLang="en-US" sz="1600" dirty="0">
                <a:cs typeface="+mn-ea"/>
                <a:sym typeface="+mn-lt"/>
              </a:rPr>
              <a:t>年主题：护士，引领的声音</a:t>
            </a:r>
            <a:r>
              <a:rPr lang="en-US" altLang="zh-CN" sz="1600" dirty="0">
                <a:cs typeface="+mn-ea"/>
                <a:sym typeface="+mn-lt"/>
              </a:rPr>
              <a:t>——</a:t>
            </a:r>
            <a:r>
              <a:rPr lang="zh-CN" altLang="en-US" sz="1600" dirty="0">
                <a:cs typeface="+mn-ea"/>
                <a:sym typeface="+mn-lt"/>
              </a:rPr>
              <a:t>健康是人的权利。</a:t>
            </a:r>
          </a:p>
        </p:txBody>
      </p:sp>
      <p:pic>
        <p:nvPicPr>
          <p:cNvPr id="3" name="图片 2"/>
          <p:cNvPicPr>
            <a:picLocks noChangeAspect="1"/>
          </p:cNvPicPr>
          <p:nvPr/>
        </p:nvPicPr>
        <p:blipFill>
          <a:blip r:embed="rId4" cstate="screen"/>
          <a:stretch>
            <a:fillRect/>
          </a:stretch>
        </p:blipFill>
        <p:spPr>
          <a:xfrm>
            <a:off x="5015422" y="325604"/>
            <a:ext cx="9602749" cy="6858000"/>
          </a:xfrm>
          <a:prstGeom prst="rect">
            <a:avLst/>
          </a:prstGeom>
        </p:spPr>
      </p:pic>
      <p:pic>
        <p:nvPicPr>
          <p:cNvPr id="10" name="图片 9"/>
          <p:cNvPicPr>
            <a:picLocks noChangeAspect="1"/>
          </p:cNvPicPr>
          <p:nvPr/>
        </p:nvPicPr>
        <p:blipFill rotWithShape="1">
          <a:blip r:embed="rId5" cstate="screen"/>
          <a:srcRect t="22778" b="21444"/>
          <a:stretch>
            <a:fillRect/>
          </a:stretch>
        </p:blipFill>
        <p:spPr>
          <a:xfrm>
            <a:off x="469507" y="5174034"/>
            <a:ext cx="2227761" cy="1064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dir="in"/>
      </p:transition>
    </mc:Choice>
    <mc:Fallback xmlns="">
      <p:transition spd="slow" advTm="200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1875"/>
                            </p:stCondLst>
                            <p:childTnLst>
                              <p:par>
                                <p:cTn id="31" presetID="21" presetClass="entr" presetSubtype="3"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heel(3)">
                                      <p:cBhvr>
                                        <p:cTn id="33" dur="750"/>
                                        <p:tgtEl>
                                          <p:spTgt spid="57"/>
                                        </p:tgtEl>
                                      </p:cBhvr>
                                    </p:animEffect>
                                  </p:childTnLst>
                                </p:cTn>
                              </p:par>
                            </p:childTnLst>
                          </p:cTn>
                        </p:par>
                        <p:par>
                          <p:cTn id="34" fill="hold">
                            <p:stCondLst>
                              <p:cond delay="2875"/>
                            </p:stCondLst>
                            <p:childTnLst>
                              <p:par>
                                <p:cTn id="35" presetID="2" presetClass="entr" presetSubtype="4"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par>
                          <p:cTn id="39" fill="hold">
                            <p:stCondLst>
                              <p:cond delay="3375"/>
                            </p:stCondLst>
                            <p:childTnLst>
                              <p:par>
                                <p:cTn id="40" presetID="16" presetClass="entr" presetSubtype="21"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12" grpId="0" build="allAtOnce"/>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4"/>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4" cstate="screen"/>
          <a:stretch>
            <a:fillRect/>
          </a:stretch>
        </p:blipFill>
        <p:spPr>
          <a:xfrm flipH="1">
            <a:off x="9702138" y="228724"/>
            <a:ext cx="1676007" cy="1703908"/>
          </a:xfrm>
          <a:prstGeom prst="rect">
            <a:avLst/>
          </a:prstGeom>
        </p:spPr>
      </p:pic>
      <p:sp>
        <p:nvSpPr>
          <p:cNvPr id="12" name="矩形 11"/>
          <p:cNvSpPr/>
          <p:nvPr/>
        </p:nvSpPr>
        <p:spPr>
          <a:xfrm>
            <a:off x="681417" y="2857875"/>
            <a:ext cx="5606567" cy="1569660"/>
          </a:xfrm>
          <a:prstGeom prst="rect">
            <a:avLst/>
          </a:prstGeom>
        </p:spPr>
        <p:txBody>
          <a:bodyPr wrap="square">
            <a:spAutoFit/>
          </a:bodyPr>
          <a:lstStyle/>
          <a:p>
            <a:pPr algn="ctr"/>
            <a:r>
              <a:rPr lang="zh-CN" altLang="en-US" sz="9600" dirty="0">
                <a:solidFill>
                  <a:srgbClr val="E4403D"/>
                </a:solidFill>
                <a:cs typeface="+mn-ea"/>
                <a:sym typeface="+mn-lt"/>
              </a:rPr>
              <a:t>纪念人物</a:t>
            </a:r>
          </a:p>
        </p:txBody>
      </p:sp>
      <p:sp>
        <p:nvSpPr>
          <p:cNvPr id="49" name="矩形 48" hidden="1"/>
          <p:cNvSpPr/>
          <p:nvPr/>
        </p:nvSpPr>
        <p:spPr>
          <a:xfrm>
            <a:off x="4980370" y="4190266"/>
            <a:ext cx="1928045" cy="743986"/>
          </a:xfrm>
          <a:prstGeom prst="rect">
            <a:avLst/>
          </a:prstGeom>
        </p:spPr>
        <p:txBody>
          <a:bodyPr wrap="square" anchor="ctr">
            <a:spAutoFit/>
          </a:bodyPr>
          <a:lstStyle/>
          <a:p>
            <a:pPr algn="dist">
              <a:lnSpc>
                <a:spcPct val="150000"/>
              </a:lnSpc>
            </a:pPr>
            <a:r>
              <a:rPr lang="zh-CN" altLang="en-US" sz="3200" dirty="0">
                <a:cs typeface="+mn-ea"/>
                <a:sym typeface="+mn-lt"/>
              </a:rPr>
              <a:t>展望未来</a:t>
            </a:r>
          </a:p>
        </p:txBody>
      </p:sp>
      <p:pic>
        <p:nvPicPr>
          <p:cNvPr id="22" name="图片 21"/>
          <p:cNvPicPr>
            <a:picLocks noChangeAspect="1"/>
          </p:cNvPicPr>
          <p:nvPr/>
        </p:nvPicPr>
        <p:blipFill>
          <a:blip r:embed="rId4" cstate="screen"/>
          <a:stretch>
            <a:fillRect/>
          </a:stretch>
        </p:blipFill>
        <p:spPr>
          <a:xfrm flipH="1">
            <a:off x="4363026" y="4834409"/>
            <a:ext cx="1543958" cy="1569661"/>
          </a:xfrm>
          <a:prstGeom prst="rect">
            <a:avLst/>
          </a:prstGeom>
        </p:spPr>
      </p:pic>
      <p:sp>
        <p:nvSpPr>
          <p:cNvPr id="24" name="文本框 23"/>
          <p:cNvSpPr txBox="1"/>
          <p:nvPr/>
        </p:nvSpPr>
        <p:spPr>
          <a:xfrm>
            <a:off x="2206513" y="1375062"/>
            <a:ext cx="2556373" cy="923330"/>
          </a:xfrm>
          <a:prstGeom prst="rect">
            <a:avLst/>
          </a:prstGeom>
          <a:noFill/>
        </p:spPr>
        <p:txBody>
          <a:bodyPr wrap="square" rtlCol="0">
            <a:spAutoFit/>
          </a:bodyPr>
          <a:lstStyle/>
          <a:p>
            <a:pPr algn="ctr"/>
            <a:r>
              <a:rPr lang="en-US" altLang="zh-CN" sz="5400" b="1" dirty="0" smtClean="0">
                <a:solidFill>
                  <a:srgbClr val="E4403D"/>
                </a:solidFill>
                <a:latin typeface="Agency FB" panose="020B0503020202020204" pitchFamily="34" charset="0"/>
                <a:cs typeface="+mn-ea"/>
                <a:sym typeface="+mn-lt"/>
              </a:rPr>
              <a:t>PART  4</a:t>
            </a:r>
            <a:endParaRPr lang="en-US" altLang="zh-CN" sz="5400" b="1" dirty="0">
              <a:solidFill>
                <a:srgbClr val="E4403D"/>
              </a:solidFill>
              <a:latin typeface="Agency FB" panose="020B0503020202020204" pitchFamily="34" charset="0"/>
              <a:cs typeface="+mn-ea"/>
              <a:sym typeface="+mn-lt"/>
            </a:endParaRPr>
          </a:p>
        </p:txBody>
      </p:sp>
      <p:pic>
        <p:nvPicPr>
          <p:cNvPr id="31" name="图片 30"/>
          <p:cNvPicPr>
            <a:picLocks noChangeAspect="1"/>
          </p:cNvPicPr>
          <p:nvPr/>
        </p:nvPicPr>
        <p:blipFill rotWithShape="1">
          <a:blip r:embed="rId5" cstate="screen"/>
          <a:srcRect t="22778" b="21444"/>
          <a:stretch>
            <a:fillRect/>
          </a:stretch>
        </p:blipFill>
        <p:spPr>
          <a:xfrm>
            <a:off x="432105" y="5366440"/>
            <a:ext cx="2227761" cy="10649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9" presetClass="entr" presetSubtype="0" fill="hold" grpId="0" nodeType="afterEffect">
                                  <p:stCondLst>
                                    <p:cond delay="0"/>
                                  </p:stCondLst>
                                  <p:iterate type="lt">
                                    <p:tmPct val="10000"/>
                                  </p:iterate>
                                  <p:childTnLst>
                                    <p:set>
                                      <p:cBhvr>
                                        <p:cTn id="18" dur="1" fill="hold">
                                          <p:stCondLst>
                                            <p:cond delay="0"/>
                                          </p:stCondLst>
                                        </p:cTn>
                                        <p:tgtEl>
                                          <p:spTgt spid="24"/>
                                        </p:tgtEl>
                                        <p:attrNameLst>
                                          <p:attrName>style.visibility</p:attrName>
                                        </p:attrNameLst>
                                      </p:cBhvr>
                                      <p:to>
                                        <p:strVal val="visible"/>
                                      </p:to>
                                    </p:set>
                                    <p:animEffect transition="in" filter="dissolve">
                                      <p:cBhvr>
                                        <p:cTn id="19" dur="750"/>
                                        <p:tgtEl>
                                          <p:spTgt spid="24"/>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p:cTn id="23"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xEl>
                                              <p:pRg st="0" end="0"/>
                                            </p:txEl>
                                          </p:spTgt>
                                        </p:tgtEl>
                                      </p:cBhvr>
                                    </p:animEffect>
                                  </p:childTnLst>
                                </p:cTn>
                              </p:par>
                            </p:childTnLst>
                          </p:cTn>
                        </p:par>
                        <p:par>
                          <p:cTn id="28" fill="hold">
                            <p:stCondLst>
                              <p:cond delay="2849"/>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349"/>
                            </p:stCondLst>
                            <p:childTnLst>
                              <p:par>
                                <p:cTn id="35" presetID="16" presetClass="entr" presetSubtype="21"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5" name="矩形: 圆角 14"/>
          <p:cNvSpPr/>
          <p:nvPr/>
        </p:nvSpPr>
        <p:spPr>
          <a:xfrm>
            <a:off x="1977561" y="1385962"/>
            <a:ext cx="8236878" cy="4114800"/>
          </a:xfrm>
          <a:prstGeom prst="roundRect">
            <a:avLst/>
          </a:prstGeom>
          <a:solidFill>
            <a:srgbClr val="FEEFF4"/>
          </a:solidFill>
          <a:ln>
            <a:solidFill>
              <a:srgbClr val="E440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4</a:t>
            </a:r>
            <a:r>
              <a:rPr lang="zh-CN" altLang="en-US" sz="2400" dirty="0">
                <a:solidFill>
                  <a:srgbClr val="E4403D"/>
                </a:solidFill>
                <a:cs typeface="+mn-ea"/>
                <a:sym typeface="+mn-lt"/>
              </a:rPr>
              <a:t>、纪念人物</a:t>
            </a:r>
          </a:p>
        </p:txBody>
      </p:sp>
      <p:pic>
        <p:nvPicPr>
          <p:cNvPr id="10" name="图片 9"/>
          <p:cNvPicPr>
            <a:picLocks noChangeAspect="1"/>
          </p:cNvPicPr>
          <p:nvPr/>
        </p:nvPicPr>
        <p:blipFill rotWithShape="1">
          <a:blip r:embed="rId4" cstate="screen"/>
          <a:srcRect t="22778" b="21444"/>
          <a:stretch>
            <a:fillRect/>
          </a:stretch>
        </p:blipFill>
        <p:spPr>
          <a:xfrm>
            <a:off x="469507" y="5174034"/>
            <a:ext cx="2227761" cy="1064953"/>
          </a:xfrm>
          <a:prstGeom prst="rect">
            <a:avLst/>
          </a:prstGeom>
        </p:spPr>
      </p:pic>
      <p:sp>
        <p:nvSpPr>
          <p:cNvPr id="9" name="文本框 8"/>
          <p:cNvSpPr txBox="1"/>
          <p:nvPr/>
        </p:nvSpPr>
        <p:spPr>
          <a:xfrm>
            <a:off x="4192980" y="2692228"/>
            <a:ext cx="3995268" cy="662554"/>
          </a:xfrm>
          <a:prstGeom prst="rect">
            <a:avLst/>
          </a:prstGeom>
          <a:noFill/>
        </p:spPr>
        <p:txBody>
          <a:bodyPr wrap="square" rtlCol="0">
            <a:spAutoFit/>
          </a:bodyPr>
          <a:lstStyle/>
          <a:p>
            <a:pPr algn="ctr">
              <a:lnSpc>
                <a:spcPct val="150000"/>
              </a:lnSpc>
            </a:pPr>
            <a:r>
              <a:rPr lang="zh-CN" altLang="en-US" sz="2800" dirty="0">
                <a:cs typeface="+mn-ea"/>
                <a:sym typeface="+mn-lt"/>
              </a:rPr>
              <a:t>弗洛伦斯</a:t>
            </a:r>
            <a:r>
              <a:rPr lang="en-US" altLang="zh-CN" sz="2800" dirty="0">
                <a:cs typeface="+mn-ea"/>
                <a:sym typeface="+mn-lt"/>
              </a:rPr>
              <a:t>·</a:t>
            </a:r>
            <a:r>
              <a:rPr lang="zh-CN" altLang="en-US" sz="2800" dirty="0">
                <a:cs typeface="+mn-ea"/>
                <a:sym typeface="+mn-lt"/>
              </a:rPr>
              <a:t>南丁格尔</a:t>
            </a:r>
          </a:p>
        </p:txBody>
      </p:sp>
      <p:grpSp>
        <p:nvGrpSpPr>
          <p:cNvPr id="11" name="组合 10"/>
          <p:cNvGrpSpPr/>
          <p:nvPr/>
        </p:nvGrpSpPr>
        <p:grpSpPr>
          <a:xfrm>
            <a:off x="2933065" y="3699614"/>
            <a:ext cx="6515100" cy="400110"/>
            <a:chOff x="2838450" y="2552804"/>
            <a:chExt cx="6515100" cy="400110"/>
          </a:xfrm>
        </p:grpSpPr>
        <p:cxnSp>
          <p:nvCxnSpPr>
            <p:cNvPr id="13" name="直接连接符 12"/>
            <p:cNvCxnSpPr/>
            <p:nvPr/>
          </p:nvCxnSpPr>
          <p:spPr>
            <a:xfrm>
              <a:off x="2838450" y="2724150"/>
              <a:ext cx="6515100" cy="0"/>
            </a:xfrm>
            <a:prstGeom prst="line">
              <a:avLst/>
            </a:prstGeom>
            <a:ln>
              <a:solidFill>
                <a:srgbClr val="E4403D"/>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598357" y="2552804"/>
              <a:ext cx="4991457" cy="400110"/>
            </a:xfrm>
            <a:prstGeom prst="rect">
              <a:avLst/>
            </a:prstGeom>
            <a:solidFill>
              <a:srgbClr val="FF7D88"/>
            </a:solidFill>
            <a:ln>
              <a:noFill/>
            </a:ln>
          </p:spPr>
          <p:txBody>
            <a:bodyPr wrap="square">
              <a:spAutoFit/>
            </a:bodyPr>
            <a:lstStyle/>
            <a:p>
              <a:pPr algn="dist"/>
              <a:r>
                <a:rPr lang="zh-CN" altLang="en-US" sz="2000" dirty="0">
                  <a:solidFill>
                    <a:schemeClr val="bg1"/>
                  </a:solidFill>
                  <a:cs typeface="+mn-ea"/>
                  <a:sym typeface="+mn-lt"/>
                </a:rPr>
                <a:t>护理事业的创始人和现代护理教育的奠基</a:t>
              </a:r>
            </a:p>
          </p:txBody>
        </p:sp>
      </p:grpSp>
      <p:pic>
        <p:nvPicPr>
          <p:cNvPr id="4" name="图片 3"/>
          <p:cNvPicPr>
            <a:picLocks noChangeAspect="1"/>
          </p:cNvPicPr>
          <p:nvPr/>
        </p:nvPicPr>
        <p:blipFill>
          <a:blip r:embed="rId5" cstate="screen"/>
          <a:stretch>
            <a:fillRect/>
          </a:stretch>
        </p:blipFill>
        <p:spPr>
          <a:xfrm>
            <a:off x="8672945" y="4295316"/>
            <a:ext cx="3996590" cy="2822387"/>
          </a:xfrm>
          <a:prstGeom prst="rect">
            <a:avLst/>
          </a:prstGeom>
        </p:spPr>
      </p:pic>
      <p:pic>
        <p:nvPicPr>
          <p:cNvPr id="6" name="图片 5"/>
          <p:cNvPicPr>
            <a:picLocks noChangeAspect="1"/>
          </p:cNvPicPr>
          <p:nvPr/>
        </p:nvPicPr>
        <p:blipFill>
          <a:blip r:embed="rId6" cstate="screen"/>
          <a:stretch>
            <a:fillRect/>
          </a:stretch>
        </p:blipFill>
        <p:spPr>
          <a:xfrm>
            <a:off x="4764167" y="1337398"/>
            <a:ext cx="2363858" cy="16693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21" presetClass="entr" presetSubtype="3"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3)">
                                      <p:cBhvr>
                                        <p:cTn id="27" dur="750"/>
                                        <p:tgtEl>
                                          <p:spTgt spid="15"/>
                                        </p:tgtEl>
                                      </p:cBhvr>
                                    </p:animEffect>
                                  </p:childTnLst>
                                </p:cTn>
                              </p:par>
                            </p:childTnLst>
                          </p:cTn>
                        </p:par>
                        <p:par>
                          <p:cTn id="28" fill="hold">
                            <p:stCondLst>
                              <p:cond delay="2375"/>
                            </p:stCondLst>
                            <p:childTnLst>
                              <p:par>
                                <p:cTn id="29" presetID="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2875"/>
                            </p:stCondLst>
                            <p:childTnLst>
                              <p:par>
                                <p:cTn id="34" presetID="16" presetClass="entr" presetSubtype="2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3375"/>
                            </p:stCondLst>
                            <p:childTnLst>
                              <p:par>
                                <p:cTn id="38" presetID="42"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ppt_x</p:attrName>
                                        </p:attrNameLst>
                                      </p:cBhvr>
                                      <p:tavLst>
                                        <p:tav tm="0">
                                          <p:val>
                                            <p:strVal val="#ppt_x"/>
                                          </p:val>
                                        </p:tav>
                                        <p:tav tm="100000">
                                          <p:val>
                                            <p:strVal val="#ppt_x"/>
                                          </p:val>
                                        </p:tav>
                                      </p:tavLst>
                                    </p:anim>
                                    <p:anim calcmode="lin" valueType="num">
                                      <p:cBhvr>
                                        <p:cTn id="42" dur="75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4375"/>
                            </p:stCondLst>
                            <p:childTnLst>
                              <p:par>
                                <p:cTn id="44" presetID="16" presetClass="entr" presetSubtype="37"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750"/>
                                        <p:tgtEl>
                                          <p:spTgt spid="11"/>
                                        </p:tgtEl>
                                      </p:cBhvr>
                                    </p:animEffect>
                                  </p:childTnLst>
                                </p:cTn>
                              </p:par>
                            </p:childTnLst>
                          </p:cTn>
                        </p:par>
                        <p:par>
                          <p:cTn id="47" fill="hold">
                            <p:stCondLst>
                              <p:cond delay="5375"/>
                            </p:stCondLst>
                            <p:childTnLst>
                              <p:par>
                                <p:cTn id="48" presetID="42"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2" grpId="0" build="allAtOnce"/>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4</a:t>
            </a:r>
            <a:r>
              <a:rPr lang="zh-CN" altLang="en-US" sz="2400" dirty="0">
                <a:solidFill>
                  <a:srgbClr val="E4403D"/>
                </a:solidFill>
                <a:cs typeface="+mn-ea"/>
                <a:sym typeface="+mn-lt"/>
              </a:rPr>
              <a:t>、纪念人物</a:t>
            </a:r>
          </a:p>
        </p:txBody>
      </p:sp>
      <p:pic>
        <p:nvPicPr>
          <p:cNvPr id="10" name="图片 9"/>
          <p:cNvPicPr>
            <a:picLocks noChangeAspect="1"/>
          </p:cNvPicPr>
          <p:nvPr/>
        </p:nvPicPr>
        <p:blipFill rotWithShape="1">
          <a:blip r:embed="rId4" cstate="screen"/>
          <a:srcRect t="22778" b="21444"/>
          <a:stretch>
            <a:fillRect/>
          </a:stretch>
        </p:blipFill>
        <p:spPr>
          <a:xfrm>
            <a:off x="469507" y="5174034"/>
            <a:ext cx="2227761" cy="1064953"/>
          </a:xfrm>
          <a:prstGeom prst="rect">
            <a:avLst/>
          </a:prstGeom>
        </p:spPr>
      </p:pic>
      <p:grpSp>
        <p:nvGrpSpPr>
          <p:cNvPr id="16" name="组合 66"/>
          <p:cNvGrpSpPr/>
          <p:nvPr/>
        </p:nvGrpSpPr>
        <p:grpSpPr bwMode="auto">
          <a:xfrm>
            <a:off x="4305299" y="1590044"/>
            <a:ext cx="3581402" cy="3583990"/>
            <a:chOff x="0" y="0"/>
            <a:chExt cx="4392474" cy="4393594"/>
          </a:xfrm>
          <a:solidFill>
            <a:srgbClr val="FDBCA6"/>
          </a:solidFill>
        </p:grpSpPr>
        <p:grpSp>
          <p:nvGrpSpPr>
            <p:cNvPr id="17" name="组合 44"/>
            <p:cNvGrpSpPr/>
            <p:nvPr/>
          </p:nvGrpSpPr>
          <p:grpSpPr bwMode="auto">
            <a:xfrm>
              <a:off x="0" y="0"/>
              <a:ext cx="4392474" cy="4393594"/>
              <a:chOff x="0" y="0"/>
              <a:chExt cx="4392474" cy="4393594"/>
            </a:xfrm>
            <a:grpFill/>
          </p:grpSpPr>
          <p:grpSp>
            <p:nvGrpSpPr>
              <p:cNvPr id="24" name="组合 30"/>
              <p:cNvGrpSpPr/>
              <p:nvPr/>
            </p:nvGrpSpPr>
            <p:grpSpPr bwMode="auto">
              <a:xfrm>
                <a:off x="0" y="0"/>
                <a:ext cx="4392474" cy="4393594"/>
                <a:chOff x="0" y="0"/>
                <a:chExt cx="4392474" cy="4393594"/>
              </a:xfrm>
              <a:grpFill/>
            </p:grpSpPr>
            <p:sp>
              <p:nvSpPr>
                <p:cNvPr id="26" name="Freeform 5"/>
                <p:cNvSpPr>
                  <a:spLocks noChangeArrowheads="1"/>
                </p:cNvSpPr>
                <p:nvPr/>
              </p:nvSpPr>
              <p:spPr bwMode="auto">
                <a:xfrm rot="2700000">
                  <a:off x="1722484" y="615109"/>
                  <a:ext cx="1941774" cy="711551"/>
                </a:xfrm>
                <a:custGeom>
                  <a:avLst/>
                  <a:gdLst>
                    <a:gd name="T0" fmla="*/ 282 w 821"/>
                    <a:gd name="T1" fmla="*/ 20 h 301"/>
                    <a:gd name="T2" fmla="*/ 0 w 821"/>
                    <a:gd name="T3" fmla="*/ 301 h 301"/>
                    <a:gd name="T4" fmla="*/ 821 w 821"/>
                    <a:gd name="T5" fmla="*/ 301 h 301"/>
                    <a:gd name="T6" fmla="*/ 821 w 821"/>
                    <a:gd name="T7" fmla="*/ 0 h 301"/>
                    <a:gd name="T8" fmla="*/ 328 w 821"/>
                    <a:gd name="T9" fmla="*/ 0 h 301"/>
                    <a:gd name="T10" fmla="*/ 282 w 821"/>
                    <a:gd name="T11" fmla="*/ 20 h 301"/>
                  </a:gdLst>
                  <a:ahLst/>
                  <a:cxnLst>
                    <a:cxn ang="0">
                      <a:pos x="T0" y="T1"/>
                    </a:cxn>
                    <a:cxn ang="0">
                      <a:pos x="T2" y="T3"/>
                    </a:cxn>
                    <a:cxn ang="0">
                      <a:pos x="T4" y="T5"/>
                    </a:cxn>
                    <a:cxn ang="0">
                      <a:pos x="T6" y="T7"/>
                    </a:cxn>
                    <a:cxn ang="0">
                      <a:pos x="T8" y="T9"/>
                    </a:cxn>
                    <a:cxn ang="0">
                      <a:pos x="T10" y="T11"/>
                    </a:cxn>
                  </a:cxnLst>
                  <a:rect l="0" t="0" r="r" b="b"/>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grpFill/>
                <a:ln w="9525">
                  <a:solidFill>
                    <a:schemeClr val="bg1"/>
                  </a:solidFill>
                  <a:round/>
                </a:ln>
              </p:spPr>
              <p:txBody>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endParaRPr lang="zh-CN" altLang="en-US" sz="1400" dirty="0">
                    <a:latin typeface="+mn-lt"/>
                    <a:ea typeface="+mn-ea"/>
                    <a:cs typeface="+mn-ea"/>
                    <a:sym typeface="+mn-lt"/>
                  </a:endParaRPr>
                </a:p>
              </p:txBody>
            </p:sp>
            <p:sp>
              <p:nvSpPr>
                <p:cNvPr id="27" name="Freeform 6"/>
                <p:cNvSpPr>
                  <a:spLocks noChangeArrowheads="1"/>
                </p:cNvSpPr>
                <p:nvPr/>
              </p:nvSpPr>
              <p:spPr bwMode="auto">
                <a:xfrm rot="2700000">
                  <a:off x="3064310" y="1725310"/>
                  <a:ext cx="714549" cy="1941775"/>
                </a:xfrm>
                <a:custGeom>
                  <a:avLst/>
                  <a:gdLst>
                    <a:gd name="T0" fmla="*/ 282 w 302"/>
                    <a:gd name="T1" fmla="*/ 282 h 821"/>
                    <a:gd name="T2" fmla="*/ 0 w 302"/>
                    <a:gd name="T3" fmla="*/ 0 h 821"/>
                    <a:gd name="T4" fmla="*/ 0 w 302"/>
                    <a:gd name="T5" fmla="*/ 821 h 821"/>
                    <a:gd name="T6" fmla="*/ 302 w 302"/>
                    <a:gd name="T7" fmla="*/ 821 h 821"/>
                    <a:gd name="T8" fmla="*/ 302 w 302"/>
                    <a:gd name="T9" fmla="*/ 328 h 821"/>
                    <a:gd name="T10" fmla="*/ 282 w 302"/>
                    <a:gd name="T11" fmla="*/ 282 h 821"/>
                  </a:gdLst>
                  <a:ahLst/>
                  <a:cxnLst>
                    <a:cxn ang="0">
                      <a:pos x="T0" y="T1"/>
                    </a:cxn>
                    <a:cxn ang="0">
                      <a:pos x="T2" y="T3"/>
                    </a:cxn>
                    <a:cxn ang="0">
                      <a:pos x="T4" y="T5"/>
                    </a:cxn>
                    <a:cxn ang="0">
                      <a:pos x="T6" y="T7"/>
                    </a:cxn>
                    <a:cxn ang="0">
                      <a:pos x="T8" y="T9"/>
                    </a:cxn>
                    <a:cxn ang="0">
                      <a:pos x="T10" y="T11"/>
                    </a:cxn>
                  </a:cxnLst>
                  <a:rect l="0" t="0" r="r" b="b"/>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grpFill/>
                <a:ln w="9525">
                  <a:solidFill>
                    <a:schemeClr val="bg1"/>
                  </a:solidFill>
                  <a:round/>
                </a:ln>
              </p:spPr>
              <p:txBody>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endParaRPr lang="zh-CN" altLang="en-US" sz="1400" dirty="0">
                    <a:latin typeface="+mn-lt"/>
                    <a:ea typeface="+mn-ea"/>
                    <a:cs typeface="+mn-ea"/>
                    <a:sym typeface="+mn-lt"/>
                  </a:endParaRPr>
                </a:p>
              </p:txBody>
            </p:sp>
            <p:sp>
              <p:nvSpPr>
                <p:cNvPr id="28" name="Freeform 7"/>
                <p:cNvSpPr>
                  <a:spLocks noChangeArrowheads="1"/>
                </p:cNvSpPr>
                <p:nvPr/>
              </p:nvSpPr>
              <p:spPr bwMode="auto">
                <a:xfrm rot="2700000">
                  <a:off x="2580126" y="1261991"/>
                  <a:ext cx="1863824" cy="1076321"/>
                </a:xfrm>
                <a:custGeom>
                  <a:avLst/>
                  <a:gdLst>
                    <a:gd name="T0" fmla="*/ 492 w 788"/>
                    <a:gd name="T1" fmla="*/ 94 h 455"/>
                    <a:gd name="T2" fmla="*/ 418 w 788"/>
                    <a:gd name="T3" fmla="*/ 75 h 455"/>
                    <a:gd name="T4" fmla="*/ 241 w 788"/>
                    <a:gd name="T5" fmla="*/ 75 h 455"/>
                    <a:gd name="T6" fmla="*/ 241 w 788"/>
                    <a:gd name="T7" fmla="*/ 29 h 455"/>
                    <a:gd name="T8" fmla="*/ 207 w 788"/>
                    <a:gd name="T9" fmla="*/ 12 h 455"/>
                    <a:gd name="T10" fmla="*/ 16 w 788"/>
                    <a:gd name="T11" fmla="*/ 202 h 455"/>
                    <a:gd name="T12" fmla="*/ 16 w 788"/>
                    <a:gd name="T13" fmla="*/ 252 h 455"/>
                    <a:gd name="T14" fmla="*/ 207 w 788"/>
                    <a:gd name="T15" fmla="*/ 442 h 455"/>
                    <a:gd name="T16" fmla="*/ 241 w 788"/>
                    <a:gd name="T17" fmla="*/ 426 h 455"/>
                    <a:gd name="T18" fmla="*/ 241 w 788"/>
                    <a:gd name="T19" fmla="*/ 381 h 455"/>
                    <a:gd name="T20" fmla="*/ 683 w 788"/>
                    <a:gd name="T21" fmla="*/ 381 h 455"/>
                    <a:gd name="T22" fmla="*/ 784 w 788"/>
                    <a:gd name="T23" fmla="*/ 446 h 455"/>
                    <a:gd name="T24" fmla="*/ 763 w 788"/>
                    <a:gd name="T25" fmla="*/ 390 h 455"/>
                    <a:gd name="T26" fmla="*/ 492 w 788"/>
                    <a:gd name="T27" fmla="*/ 9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grpFill/>
                <a:ln w="9525">
                  <a:noFill/>
                  <a:round/>
                </a:ln>
              </p:spPr>
              <p:txBody>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endParaRPr lang="zh-CN" altLang="en-US" sz="1400" dirty="0">
                    <a:latin typeface="+mn-lt"/>
                    <a:ea typeface="+mn-ea"/>
                    <a:cs typeface="+mn-ea"/>
                    <a:sym typeface="+mn-lt"/>
                  </a:endParaRPr>
                </a:p>
              </p:txBody>
            </p:sp>
            <p:sp>
              <p:nvSpPr>
                <p:cNvPr id="29" name="Freeform 8"/>
                <p:cNvSpPr>
                  <a:spLocks noChangeArrowheads="1"/>
                </p:cNvSpPr>
                <p:nvPr/>
              </p:nvSpPr>
              <p:spPr bwMode="auto">
                <a:xfrm rot="2700000">
                  <a:off x="730625" y="3067929"/>
                  <a:ext cx="1939775" cy="711551"/>
                </a:xfrm>
                <a:custGeom>
                  <a:avLst/>
                  <a:gdLst>
                    <a:gd name="T0" fmla="*/ 539 w 820"/>
                    <a:gd name="T1" fmla="*/ 282 h 301"/>
                    <a:gd name="T2" fmla="*/ 820 w 820"/>
                    <a:gd name="T3" fmla="*/ 0 h 301"/>
                    <a:gd name="T4" fmla="*/ 0 w 820"/>
                    <a:gd name="T5" fmla="*/ 0 h 301"/>
                    <a:gd name="T6" fmla="*/ 0 w 820"/>
                    <a:gd name="T7" fmla="*/ 301 h 301"/>
                    <a:gd name="T8" fmla="*/ 493 w 820"/>
                    <a:gd name="T9" fmla="*/ 301 h 301"/>
                    <a:gd name="T10" fmla="*/ 539 w 820"/>
                    <a:gd name="T11" fmla="*/ 282 h 301"/>
                  </a:gdLst>
                  <a:ahLst/>
                  <a:cxnLst>
                    <a:cxn ang="0">
                      <a:pos x="T0" y="T1"/>
                    </a:cxn>
                    <a:cxn ang="0">
                      <a:pos x="T2" y="T3"/>
                    </a:cxn>
                    <a:cxn ang="0">
                      <a:pos x="T4" y="T5"/>
                    </a:cxn>
                    <a:cxn ang="0">
                      <a:pos x="T6" y="T7"/>
                    </a:cxn>
                    <a:cxn ang="0">
                      <a:pos x="T8" y="T9"/>
                    </a:cxn>
                    <a:cxn ang="0">
                      <a:pos x="T10" y="T11"/>
                    </a:cxn>
                  </a:cxnLst>
                  <a:rect l="0" t="0" r="r" b="b"/>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grpFill/>
                <a:ln w="9525">
                  <a:solidFill>
                    <a:schemeClr val="bg1"/>
                  </a:solidFill>
                  <a:round/>
                </a:ln>
              </p:spPr>
              <p:txBody>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endParaRPr lang="zh-CN" altLang="en-US" sz="1400" dirty="0">
                    <a:latin typeface="+mn-lt"/>
                    <a:ea typeface="+mn-ea"/>
                    <a:cs typeface="+mn-ea"/>
                    <a:sym typeface="+mn-lt"/>
                  </a:endParaRPr>
                </a:p>
              </p:txBody>
            </p:sp>
            <p:sp>
              <p:nvSpPr>
                <p:cNvPr id="30" name="Freeform 9"/>
                <p:cNvSpPr>
                  <a:spLocks noChangeArrowheads="1"/>
                </p:cNvSpPr>
                <p:nvPr/>
              </p:nvSpPr>
              <p:spPr bwMode="auto">
                <a:xfrm rot="2700000">
                  <a:off x="2052720" y="2581221"/>
                  <a:ext cx="1081317" cy="1870820"/>
                </a:xfrm>
                <a:custGeom>
                  <a:avLst/>
                  <a:gdLst>
                    <a:gd name="T0" fmla="*/ 363 w 457"/>
                    <a:gd name="T1" fmla="*/ 492 h 791"/>
                    <a:gd name="T2" fmla="*/ 381 w 457"/>
                    <a:gd name="T3" fmla="*/ 418 h 791"/>
                    <a:gd name="T4" fmla="*/ 381 w 457"/>
                    <a:gd name="T5" fmla="*/ 241 h 791"/>
                    <a:gd name="T6" fmla="*/ 428 w 457"/>
                    <a:gd name="T7" fmla="*/ 241 h 791"/>
                    <a:gd name="T8" fmla="*/ 444 w 457"/>
                    <a:gd name="T9" fmla="*/ 207 h 791"/>
                    <a:gd name="T10" fmla="*/ 254 w 457"/>
                    <a:gd name="T11" fmla="*/ 16 h 791"/>
                    <a:gd name="T12" fmla="*/ 204 w 457"/>
                    <a:gd name="T13" fmla="*/ 16 h 791"/>
                    <a:gd name="T14" fmla="*/ 15 w 457"/>
                    <a:gd name="T15" fmla="*/ 207 h 791"/>
                    <a:gd name="T16" fmla="*/ 31 w 457"/>
                    <a:gd name="T17" fmla="*/ 241 h 791"/>
                    <a:gd name="T18" fmla="*/ 75 w 457"/>
                    <a:gd name="T19" fmla="*/ 241 h 791"/>
                    <a:gd name="T20" fmla="*/ 75 w 457"/>
                    <a:gd name="T21" fmla="*/ 683 h 791"/>
                    <a:gd name="T22" fmla="*/ 0 w 457"/>
                    <a:gd name="T23" fmla="*/ 784 h 791"/>
                    <a:gd name="T24" fmla="*/ 66 w 457"/>
                    <a:gd name="T25" fmla="*/ 762 h 791"/>
                    <a:gd name="T26" fmla="*/ 363 w 457"/>
                    <a:gd name="T27" fmla="*/ 492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grpFill/>
                <a:ln w="9525">
                  <a:noFill/>
                  <a:round/>
                </a:ln>
              </p:spPr>
              <p:txBody>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endParaRPr lang="zh-CN" altLang="en-US" sz="1400" dirty="0">
                    <a:latin typeface="+mn-lt"/>
                    <a:ea typeface="+mn-ea"/>
                    <a:cs typeface="+mn-ea"/>
                    <a:sym typeface="+mn-lt"/>
                  </a:endParaRPr>
                </a:p>
              </p:txBody>
            </p:sp>
            <p:sp>
              <p:nvSpPr>
                <p:cNvPr id="31" name="Freeform 10"/>
                <p:cNvSpPr>
                  <a:spLocks noChangeArrowheads="1"/>
                </p:cNvSpPr>
                <p:nvPr/>
              </p:nvSpPr>
              <p:spPr bwMode="auto">
                <a:xfrm rot="2700000">
                  <a:off x="614612" y="726092"/>
                  <a:ext cx="712551" cy="1941775"/>
                </a:xfrm>
                <a:custGeom>
                  <a:avLst/>
                  <a:gdLst>
                    <a:gd name="T0" fmla="*/ 20 w 301"/>
                    <a:gd name="T1" fmla="*/ 539 h 821"/>
                    <a:gd name="T2" fmla="*/ 301 w 301"/>
                    <a:gd name="T3" fmla="*/ 821 h 821"/>
                    <a:gd name="T4" fmla="*/ 301 w 301"/>
                    <a:gd name="T5" fmla="*/ 0 h 821"/>
                    <a:gd name="T6" fmla="*/ 0 w 301"/>
                    <a:gd name="T7" fmla="*/ 0 h 821"/>
                    <a:gd name="T8" fmla="*/ 0 w 301"/>
                    <a:gd name="T9" fmla="*/ 493 h 821"/>
                    <a:gd name="T10" fmla="*/ 20 w 301"/>
                    <a:gd name="T11" fmla="*/ 539 h 821"/>
                  </a:gdLst>
                  <a:ahLst/>
                  <a:cxnLst>
                    <a:cxn ang="0">
                      <a:pos x="T0" y="T1"/>
                    </a:cxn>
                    <a:cxn ang="0">
                      <a:pos x="T2" y="T3"/>
                    </a:cxn>
                    <a:cxn ang="0">
                      <a:pos x="T4" y="T5"/>
                    </a:cxn>
                    <a:cxn ang="0">
                      <a:pos x="T6" y="T7"/>
                    </a:cxn>
                    <a:cxn ang="0">
                      <a:pos x="T8" y="T9"/>
                    </a:cxn>
                    <a:cxn ang="0">
                      <a:pos x="T10" y="T11"/>
                    </a:cxn>
                  </a:cxnLst>
                  <a:rect l="0" t="0" r="r" b="b"/>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grpFill/>
                <a:ln w="9525">
                  <a:solidFill>
                    <a:schemeClr val="bg1"/>
                  </a:solidFill>
                  <a:round/>
                </a:ln>
              </p:spPr>
              <p:txBody>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endParaRPr lang="zh-CN" altLang="en-US" sz="1400" dirty="0">
                    <a:latin typeface="+mn-lt"/>
                    <a:ea typeface="+mn-ea"/>
                    <a:cs typeface="+mn-ea"/>
                    <a:sym typeface="+mn-lt"/>
                  </a:endParaRPr>
                </a:p>
              </p:txBody>
            </p:sp>
            <p:sp>
              <p:nvSpPr>
                <p:cNvPr id="32" name="Freeform 11"/>
                <p:cNvSpPr>
                  <a:spLocks noChangeArrowheads="1"/>
                </p:cNvSpPr>
                <p:nvPr/>
              </p:nvSpPr>
              <p:spPr bwMode="auto">
                <a:xfrm rot="2700000">
                  <a:off x="-56035" y="2051392"/>
                  <a:ext cx="1870819" cy="1078320"/>
                </a:xfrm>
                <a:custGeom>
                  <a:avLst/>
                  <a:gdLst>
                    <a:gd name="T0" fmla="*/ 298 w 791"/>
                    <a:gd name="T1" fmla="*/ 362 h 456"/>
                    <a:gd name="T2" fmla="*/ 373 w 791"/>
                    <a:gd name="T3" fmla="*/ 381 h 456"/>
                    <a:gd name="T4" fmla="*/ 550 w 791"/>
                    <a:gd name="T5" fmla="*/ 381 h 456"/>
                    <a:gd name="T6" fmla="*/ 550 w 791"/>
                    <a:gd name="T7" fmla="*/ 428 h 456"/>
                    <a:gd name="T8" fmla="*/ 584 w 791"/>
                    <a:gd name="T9" fmla="*/ 444 h 456"/>
                    <a:gd name="T10" fmla="*/ 774 w 791"/>
                    <a:gd name="T11" fmla="*/ 254 h 456"/>
                    <a:gd name="T12" fmla="*/ 774 w 791"/>
                    <a:gd name="T13" fmla="*/ 204 h 456"/>
                    <a:gd name="T14" fmla="*/ 584 w 791"/>
                    <a:gd name="T15" fmla="*/ 14 h 456"/>
                    <a:gd name="T16" fmla="*/ 550 w 791"/>
                    <a:gd name="T17" fmla="*/ 31 h 456"/>
                    <a:gd name="T18" fmla="*/ 549 w 791"/>
                    <a:gd name="T19" fmla="*/ 75 h 456"/>
                    <a:gd name="T20" fmla="*/ 107 w 791"/>
                    <a:gd name="T21" fmla="*/ 75 h 456"/>
                    <a:gd name="T22" fmla="*/ 6 w 791"/>
                    <a:gd name="T23" fmla="*/ 0 h 456"/>
                    <a:gd name="T24" fmla="*/ 28 w 791"/>
                    <a:gd name="T25" fmla="*/ 66 h 456"/>
                    <a:gd name="T26" fmla="*/ 298 w 791"/>
                    <a:gd name="T27" fmla="*/ 36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grpFill/>
                <a:ln w="9525">
                  <a:noFill/>
                  <a:round/>
                </a:ln>
              </p:spPr>
              <p:txBody>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endParaRPr lang="zh-CN" altLang="en-US" sz="1400" dirty="0">
                    <a:latin typeface="+mn-lt"/>
                    <a:ea typeface="+mn-ea"/>
                    <a:cs typeface="+mn-ea"/>
                    <a:sym typeface="+mn-lt"/>
                  </a:endParaRPr>
                </a:p>
              </p:txBody>
            </p:sp>
          </p:grpSp>
          <p:sp>
            <p:nvSpPr>
              <p:cNvPr id="25" name="Freeform 12"/>
              <p:cNvSpPr>
                <a:spLocks noChangeArrowheads="1"/>
              </p:cNvSpPr>
              <p:nvPr/>
            </p:nvSpPr>
            <p:spPr bwMode="auto">
              <a:xfrm rot="2700000">
                <a:off x="1261260" y="-56035"/>
                <a:ext cx="1081317" cy="1870820"/>
              </a:xfrm>
              <a:custGeom>
                <a:avLst/>
                <a:gdLst>
                  <a:gd name="T0" fmla="*/ 94 w 457"/>
                  <a:gd name="T1" fmla="*/ 299 h 791"/>
                  <a:gd name="T2" fmla="*/ 75 w 457"/>
                  <a:gd name="T3" fmla="*/ 373 h 791"/>
                  <a:gd name="T4" fmla="*/ 75 w 457"/>
                  <a:gd name="T5" fmla="*/ 550 h 791"/>
                  <a:gd name="T6" fmla="*/ 29 w 457"/>
                  <a:gd name="T7" fmla="*/ 550 h 791"/>
                  <a:gd name="T8" fmla="*/ 13 w 457"/>
                  <a:gd name="T9" fmla="*/ 585 h 791"/>
                  <a:gd name="T10" fmla="*/ 202 w 457"/>
                  <a:gd name="T11" fmla="*/ 775 h 791"/>
                  <a:gd name="T12" fmla="*/ 253 w 457"/>
                  <a:gd name="T13" fmla="*/ 775 h 791"/>
                  <a:gd name="T14" fmla="*/ 442 w 457"/>
                  <a:gd name="T15" fmla="*/ 585 h 791"/>
                  <a:gd name="T16" fmla="*/ 426 w 457"/>
                  <a:gd name="T17" fmla="*/ 550 h 791"/>
                  <a:gd name="T18" fmla="*/ 381 w 457"/>
                  <a:gd name="T19" fmla="*/ 550 h 791"/>
                  <a:gd name="T20" fmla="*/ 381 w 457"/>
                  <a:gd name="T21" fmla="*/ 108 h 791"/>
                  <a:gd name="T22" fmla="*/ 457 w 457"/>
                  <a:gd name="T23" fmla="*/ 7 h 791"/>
                  <a:gd name="T24" fmla="*/ 390 w 457"/>
                  <a:gd name="T25" fmla="*/ 29 h 791"/>
                  <a:gd name="T26" fmla="*/ 94 w 457"/>
                  <a:gd name="T27" fmla="*/ 29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grpFill/>
              <a:ln w="9525">
                <a:noFill/>
                <a:round/>
              </a:ln>
            </p:spPr>
            <p:txBody>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endParaRPr lang="zh-CN" altLang="en-US" sz="1400" dirty="0">
                  <a:latin typeface="+mn-lt"/>
                  <a:ea typeface="+mn-ea"/>
                  <a:cs typeface="+mn-ea"/>
                  <a:sym typeface="+mn-lt"/>
                </a:endParaRPr>
              </a:p>
            </p:txBody>
          </p:sp>
        </p:grpSp>
        <p:sp>
          <p:nvSpPr>
            <p:cNvPr id="18" name="文本框 62"/>
            <p:cNvSpPr txBox="1">
              <a:spLocks noChangeArrowheads="1"/>
            </p:cNvSpPr>
            <p:nvPr/>
          </p:nvSpPr>
          <p:spPr bwMode="auto">
            <a:xfrm>
              <a:off x="1217215" y="886515"/>
              <a:ext cx="741587" cy="6414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pPr eaLnBrk="1" hangingPunct="1"/>
              <a:r>
                <a:rPr lang="en-US" altLang="zh-CN" sz="2800" dirty="0">
                  <a:latin typeface="+mn-lt"/>
                  <a:ea typeface="+mn-ea"/>
                  <a:cs typeface="+mn-ea"/>
                  <a:sym typeface="+mn-lt"/>
                </a:rPr>
                <a:t>01</a:t>
              </a:r>
              <a:endParaRPr lang="zh-CN" altLang="en-US" sz="2800" dirty="0">
                <a:latin typeface="+mn-lt"/>
                <a:ea typeface="+mn-ea"/>
                <a:cs typeface="+mn-ea"/>
                <a:sym typeface="+mn-lt"/>
              </a:endParaRPr>
            </a:p>
          </p:txBody>
        </p:sp>
        <p:sp>
          <p:nvSpPr>
            <p:cNvPr id="20" name="文本框 63"/>
            <p:cNvSpPr txBox="1">
              <a:spLocks noChangeArrowheads="1"/>
            </p:cNvSpPr>
            <p:nvPr/>
          </p:nvSpPr>
          <p:spPr bwMode="auto">
            <a:xfrm>
              <a:off x="910715" y="2583547"/>
              <a:ext cx="741587" cy="6414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pPr eaLnBrk="1" hangingPunct="1"/>
              <a:r>
                <a:rPr lang="en-US" altLang="zh-CN" sz="2800" dirty="0">
                  <a:latin typeface="+mn-lt"/>
                  <a:ea typeface="+mn-ea"/>
                  <a:cs typeface="+mn-ea"/>
                  <a:sym typeface="+mn-lt"/>
                </a:rPr>
                <a:t>04</a:t>
              </a:r>
              <a:endParaRPr lang="zh-CN" altLang="en-US" sz="2800" dirty="0">
                <a:latin typeface="+mn-lt"/>
                <a:ea typeface="+mn-ea"/>
                <a:cs typeface="+mn-ea"/>
                <a:sym typeface="+mn-lt"/>
              </a:endParaRPr>
            </a:p>
          </p:txBody>
        </p:sp>
        <p:sp>
          <p:nvSpPr>
            <p:cNvPr id="22" name="文本框 64"/>
            <p:cNvSpPr txBox="1">
              <a:spLocks noChangeArrowheads="1"/>
            </p:cNvSpPr>
            <p:nvPr/>
          </p:nvSpPr>
          <p:spPr bwMode="auto">
            <a:xfrm>
              <a:off x="2569640" y="2880307"/>
              <a:ext cx="741587" cy="6414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pPr eaLnBrk="1" hangingPunct="1"/>
              <a:r>
                <a:rPr lang="en-US" altLang="zh-CN" sz="2800" dirty="0">
                  <a:latin typeface="+mn-lt"/>
                  <a:ea typeface="+mn-ea"/>
                  <a:cs typeface="+mn-ea"/>
                  <a:sym typeface="+mn-lt"/>
                </a:rPr>
                <a:t>03</a:t>
              </a:r>
              <a:endParaRPr lang="zh-CN" altLang="en-US" sz="2800" dirty="0">
                <a:latin typeface="+mn-lt"/>
                <a:ea typeface="+mn-ea"/>
                <a:cs typeface="+mn-ea"/>
                <a:sym typeface="+mn-lt"/>
              </a:endParaRPr>
            </a:p>
          </p:txBody>
        </p:sp>
        <p:sp>
          <p:nvSpPr>
            <p:cNvPr id="23" name="文本框 65"/>
            <p:cNvSpPr txBox="1">
              <a:spLocks noChangeArrowheads="1"/>
            </p:cNvSpPr>
            <p:nvPr/>
          </p:nvSpPr>
          <p:spPr bwMode="auto">
            <a:xfrm>
              <a:off x="2921662" y="1236385"/>
              <a:ext cx="741587" cy="6414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pitchFamily="2" charset="-122"/>
                </a:defRPr>
              </a:lvl1pPr>
              <a:lvl2pPr eaLnBrk="0" hangingPunct="0">
                <a:defRPr>
                  <a:solidFill>
                    <a:schemeClr val="tx1"/>
                  </a:solidFill>
                  <a:latin typeface="Calibri" panose="020F0502020204030204" pitchFamily="34" charset="0"/>
                  <a:ea typeface="微软雅黑 Light" panose="020B0502040204020203" pitchFamily="2" charset="-122"/>
                </a:defRPr>
              </a:lvl2pPr>
              <a:lvl3pPr eaLnBrk="0" hangingPunct="0">
                <a:defRPr>
                  <a:solidFill>
                    <a:schemeClr val="tx1"/>
                  </a:solidFill>
                  <a:latin typeface="Calibri" panose="020F0502020204030204" pitchFamily="34" charset="0"/>
                  <a:ea typeface="微软雅黑 Light" panose="020B0502040204020203" pitchFamily="2" charset="-122"/>
                </a:defRPr>
              </a:lvl3pPr>
              <a:lvl4pPr eaLnBrk="0" hangingPunct="0">
                <a:defRPr>
                  <a:solidFill>
                    <a:schemeClr val="tx1"/>
                  </a:solidFill>
                  <a:latin typeface="Calibri" panose="020F0502020204030204" pitchFamily="34" charset="0"/>
                  <a:ea typeface="微软雅黑 Light" panose="020B0502040204020203" pitchFamily="2" charset="-122"/>
                </a:defRPr>
              </a:lvl4pPr>
              <a:lvl5pPr eaLnBrk="0" hangingPunct="0">
                <a:defRPr>
                  <a:solidFill>
                    <a:schemeClr val="tx1"/>
                  </a:solidFill>
                  <a:latin typeface="Calibri" panose="020F0502020204030204" pitchFamily="34"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Light" panose="020B0502040204020203" pitchFamily="2" charset="-122"/>
                </a:defRPr>
              </a:lvl9pPr>
            </a:lstStyle>
            <a:p>
              <a:pPr eaLnBrk="1" hangingPunct="1"/>
              <a:r>
                <a:rPr lang="en-US" altLang="zh-CN" sz="2800" dirty="0">
                  <a:latin typeface="+mn-lt"/>
                  <a:ea typeface="+mn-ea"/>
                  <a:cs typeface="+mn-ea"/>
                  <a:sym typeface="+mn-lt"/>
                </a:rPr>
                <a:t>02</a:t>
              </a:r>
              <a:endParaRPr lang="zh-CN" altLang="en-US" sz="2800" dirty="0">
                <a:latin typeface="+mn-lt"/>
                <a:ea typeface="+mn-ea"/>
                <a:cs typeface="+mn-ea"/>
                <a:sym typeface="+mn-lt"/>
              </a:endParaRPr>
            </a:p>
          </p:txBody>
        </p:sp>
      </p:grpSp>
      <p:sp>
        <p:nvSpPr>
          <p:cNvPr id="2" name="矩形 1"/>
          <p:cNvSpPr/>
          <p:nvPr/>
        </p:nvSpPr>
        <p:spPr>
          <a:xfrm>
            <a:off x="589792" y="1374324"/>
            <a:ext cx="6096000" cy="461665"/>
          </a:xfrm>
          <a:prstGeom prst="rect">
            <a:avLst/>
          </a:prstGeom>
        </p:spPr>
        <p:txBody>
          <a:bodyPr>
            <a:spAutoFit/>
          </a:bodyPr>
          <a:lstStyle/>
          <a:p>
            <a:pPr algn="ctr"/>
            <a:r>
              <a:rPr lang="en-US" altLang="zh-CN" sz="2400" dirty="0">
                <a:cs typeface="+mn-ea"/>
                <a:sym typeface="+mn-lt"/>
              </a:rPr>
              <a:t>1820</a:t>
            </a:r>
            <a:r>
              <a:rPr lang="zh-CN" altLang="en-US" sz="2400" dirty="0">
                <a:cs typeface="+mn-ea"/>
                <a:sym typeface="+mn-lt"/>
              </a:rPr>
              <a:t>年</a:t>
            </a:r>
            <a:r>
              <a:rPr lang="en-US" altLang="zh-CN" sz="2400" dirty="0">
                <a:cs typeface="+mn-ea"/>
                <a:sym typeface="+mn-lt"/>
              </a:rPr>
              <a:t>5</a:t>
            </a:r>
            <a:r>
              <a:rPr lang="zh-CN" altLang="en-US" sz="2400" dirty="0">
                <a:cs typeface="+mn-ea"/>
                <a:sym typeface="+mn-lt"/>
              </a:rPr>
              <a:t>月</a:t>
            </a:r>
            <a:r>
              <a:rPr lang="en-US" altLang="zh-CN" sz="2400" dirty="0">
                <a:cs typeface="+mn-ea"/>
                <a:sym typeface="+mn-lt"/>
              </a:rPr>
              <a:t>12</a:t>
            </a:r>
            <a:r>
              <a:rPr lang="zh-CN" altLang="en-US" sz="2400" dirty="0">
                <a:cs typeface="+mn-ea"/>
                <a:sym typeface="+mn-lt"/>
              </a:rPr>
              <a:t>日</a:t>
            </a:r>
          </a:p>
        </p:txBody>
      </p:sp>
      <p:sp>
        <p:nvSpPr>
          <p:cNvPr id="33" name="矩形 32"/>
          <p:cNvSpPr/>
          <p:nvPr/>
        </p:nvSpPr>
        <p:spPr>
          <a:xfrm>
            <a:off x="5525985" y="2238460"/>
            <a:ext cx="6096000" cy="461665"/>
          </a:xfrm>
          <a:prstGeom prst="rect">
            <a:avLst/>
          </a:prstGeom>
        </p:spPr>
        <p:txBody>
          <a:bodyPr>
            <a:spAutoFit/>
          </a:bodyPr>
          <a:lstStyle/>
          <a:p>
            <a:pPr algn="ctr"/>
            <a:r>
              <a:rPr lang="en-US" altLang="zh-CN" sz="2400" dirty="0">
                <a:cs typeface="+mn-ea"/>
                <a:sym typeface="+mn-lt"/>
              </a:rPr>
              <a:t>19</a:t>
            </a:r>
            <a:r>
              <a:rPr lang="zh-CN" altLang="en-US" sz="2400" dirty="0">
                <a:cs typeface="+mn-ea"/>
                <a:sym typeface="+mn-lt"/>
              </a:rPr>
              <a:t>世纪</a:t>
            </a:r>
            <a:r>
              <a:rPr lang="en-US" altLang="zh-CN" sz="2400" dirty="0">
                <a:cs typeface="+mn-ea"/>
                <a:sym typeface="+mn-lt"/>
              </a:rPr>
              <a:t>50</a:t>
            </a:r>
            <a:r>
              <a:rPr lang="zh-CN" altLang="en-US" sz="2400" dirty="0">
                <a:cs typeface="+mn-ea"/>
                <a:sym typeface="+mn-lt"/>
              </a:rPr>
              <a:t>年代</a:t>
            </a:r>
          </a:p>
        </p:txBody>
      </p:sp>
      <p:sp>
        <p:nvSpPr>
          <p:cNvPr id="34" name="矩形 33"/>
          <p:cNvSpPr/>
          <p:nvPr/>
        </p:nvSpPr>
        <p:spPr>
          <a:xfrm>
            <a:off x="4812497" y="4205067"/>
            <a:ext cx="6096000" cy="461665"/>
          </a:xfrm>
          <a:prstGeom prst="rect">
            <a:avLst/>
          </a:prstGeom>
        </p:spPr>
        <p:txBody>
          <a:bodyPr>
            <a:spAutoFit/>
          </a:bodyPr>
          <a:lstStyle/>
          <a:p>
            <a:pPr algn="ctr"/>
            <a:r>
              <a:rPr lang="en-US" altLang="zh-CN" sz="2400" dirty="0">
                <a:cs typeface="+mn-ea"/>
                <a:sym typeface="+mn-lt"/>
              </a:rPr>
              <a:t>1860</a:t>
            </a:r>
            <a:r>
              <a:rPr lang="zh-CN" altLang="en-US" sz="2400" dirty="0">
                <a:cs typeface="+mn-ea"/>
                <a:sym typeface="+mn-lt"/>
              </a:rPr>
              <a:t>年</a:t>
            </a:r>
          </a:p>
        </p:txBody>
      </p:sp>
      <p:sp>
        <p:nvSpPr>
          <p:cNvPr id="35" name="矩形 34"/>
          <p:cNvSpPr/>
          <p:nvPr/>
        </p:nvSpPr>
        <p:spPr>
          <a:xfrm>
            <a:off x="1183187" y="4171262"/>
            <a:ext cx="6096000" cy="461665"/>
          </a:xfrm>
          <a:prstGeom prst="rect">
            <a:avLst/>
          </a:prstGeom>
        </p:spPr>
        <p:txBody>
          <a:bodyPr>
            <a:spAutoFit/>
          </a:bodyPr>
          <a:lstStyle/>
          <a:p>
            <a:pPr algn="ctr"/>
            <a:r>
              <a:rPr lang="en-US" altLang="zh-CN" sz="2400" dirty="0">
                <a:cs typeface="+mn-ea"/>
                <a:sym typeface="+mn-lt"/>
              </a:rPr>
              <a:t>1907</a:t>
            </a:r>
            <a:r>
              <a:rPr lang="zh-CN" altLang="en-US" sz="2400" dirty="0">
                <a:cs typeface="+mn-ea"/>
                <a:sym typeface="+mn-lt"/>
              </a:rPr>
              <a:t>年</a:t>
            </a:r>
          </a:p>
        </p:txBody>
      </p:sp>
      <p:sp>
        <p:nvSpPr>
          <p:cNvPr id="36" name="矩形 35"/>
          <p:cNvSpPr/>
          <p:nvPr/>
        </p:nvSpPr>
        <p:spPr>
          <a:xfrm>
            <a:off x="1199043" y="1992547"/>
            <a:ext cx="3760932" cy="646331"/>
          </a:xfrm>
          <a:prstGeom prst="rect">
            <a:avLst/>
          </a:prstGeom>
        </p:spPr>
        <p:txBody>
          <a:bodyPr wrap="square">
            <a:spAutoFit/>
          </a:bodyPr>
          <a:lstStyle/>
          <a:p>
            <a:pPr algn="just"/>
            <a:r>
              <a:rPr lang="zh-CN" altLang="en-US" dirty="0">
                <a:cs typeface="+mn-ea"/>
                <a:sym typeface="+mn-lt"/>
              </a:rPr>
              <a:t>弗罗伦斯</a:t>
            </a:r>
            <a:r>
              <a:rPr lang="en-US" altLang="zh-CN" dirty="0">
                <a:cs typeface="+mn-ea"/>
                <a:sym typeface="+mn-lt"/>
              </a:rPr>
              <a:t>·</a:t>
            </a:r>
            <a:r>
              <a:rPr lang="zh-CN" altLang="en-US" dirty="0">
                <a:cs typeface="+mn-ea"/>
                <a:sym typeface="+mn-lt"/>
              </a:rPr>
              <a:t>南丁格尔在父母旅行于欧洲的途中，生于托斯卡纳大公国</a:t>
            </a:r>
          </a:p>
        </p:txBody>
      </p:sp>
      <p:sp>
        <p:nvSpPr>
          <p:cNvPr id="37" name="矩形 36"/>
          <p:cNvSpPr/>
          <p:nvPr/>
        </p:nvSpPr>
        <p:spPr>
          <a:xfrm>
            <a:off x="6614913" y="891753"/>
            <a:ext cx="3655037" cy="1200329"/>
          </a:xfrm>
          <a:prstGeom prst="rect">
            <a:avLst/>
          </a:prstGeom>
        </p:spPr>
        <p:txBody>
          <a:bodyPr wrap="square">
            <a:spAutoFit/>
          </a:bodyPr>
          <a:lstStyle/>
          <a:p>
            <a:pPr algn="just"/>
            <a:r>
              <a:rPr lang="zh-CN" altLang="en-US" dirty="0">
                <a:cs typeface="+mn-ea"/>
                <a:sym typeface="+mn-lt"/>
              </a:rPr>
              <a:t>克里米亚战争爆发，南丁格尔主动申请担任战地护士，率领</a:t>
            </a:r>
            <a:r>
              <a:rPr lang="en-US" altLang="zh-CN" dirty="0">
                <a:cs typeface="+mn-ea"/>
                <a:sym typeface="+mn-lt"/>
              </a:rPr>
              <a:t>38</a:t>
            </a:r>
            <a:r>
              <a:rPr lang="zh-CN" altLang="en-US" dirty="0">
                <a:cs typeface="+mn-ea"/>
                <a:sym typeface="+mn-lt"/>
              </a:rPr>
              <a:t>名护士抵达前线服务于战地医院，为伤员进行认真的护理</a:t>
            </a:r>
          </a:p>
        </p:txBody>
      </p:sp>
      <p:sp>
        <p:nvSpPr>
          <p:cNvPr id="38" name="矩形 37"/>
          <p:cNvSpPr/>
          <p:nvPr/>
        </p:nvSpPr>
        <p:spPr>
          <a:xfrm>
            <a:off x="7250565" y="4738235"/>
            <a:ext cx="4260582" cy="1200329"/>
          </a:xfrm>
          <a:prstGeom prst="rect">
            <a:avLst/>
          </a:prstGeom>
        </p:spPr>
        <p:txBody>
          <a:bodyPr wrap="square">
            <a:spAutoFit/>
          </a:bodyPr>
          <a:lstStyle/>
          <a:p>
            <a:pPr algn="just"/>
            <a:r>
              <a:rPr lang="zh-CN" altLang="en-US" dirty="0">
                <a:cs typeface="+mn-ea"/>
                <a:sym typeface="+mn-lt"/>
              </a:rPr>
              <a:t>南丁格尔用政府奖励的</a:t>
            </a:r>
            <a:r>
              <a:rPr lang="en-US" altLang="zh-CN" dirty="0">
                <a:cs typeface="+mn-ea"/>
                <a:sym typeface="+mn-lt"/>
              </a:rPr>
              <a:t>4000</a:t>
            </a:r>
            <a:r>
              <a:rPr lang="zh-CN" altLang="en-US" dirty="0">
                <a:cs typeface="+mn-ea"/>
                <a:sym typeface="+mn-lt"/>
              </a:rPr>
              <a:t>多英镑创建了世界上第一所正规的护士学校。随后，她又创办了助产士及经济贫困的医院护士学校</a:t>
            </a:r>
          </a:p>
        </p:txBody>
      </p:sp>
      <p:sp>
        <p:nvSpPr>
          <p:cNvPr id="39" name="矩形 38"/>
          <p:cNvSpPr/>
          <p:nvPr/>
        </p:nvSpPr>
        <p:spPr>
          <a:xfrm>
            <a:off x="2697268" y="4712217"/>
            <a:ext cx="3133275" cy="1477328"/>
          </a:xfrm>
          <a:prstGeom prst="rect">
            <a:avLst/>
          </a:prstGeom>
        </p:spPr>
        <p:txBody>
          <a:bodyPr wrap="square">
            <a:spAutoFit/>
          </a:bodyPr>
          <a:lstStyle/>
          <a:p>
            <a:pPr algn="just"/>
            <a:r>
              <a:rPr lang="zh-CN" altLang="en-US" dirty="0">
                <a:cs typeface="+mn-ea"/>
                <a:sym typeface="+mn-lt"/>
              </a:rPr>
              <a:t>南丁格尔获得英王授予的功绩勋章，成为英国历史上第一个接受这一最高荣誉的妇女，其后还发起组织国际红十字会。</a:t>
            </a: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16" presetClass="entr" presetSubtype="2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1875"/>
                            </p:stCondLst>
                            <p:childTnLst>
                              <p:par>
                                <p:cTn id="29" presetID="21" presetClass="entr" presetSubtype="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500"/>
                                        <p:tgtEl>
                                          <p:spTgt spid="16"/>
                                        </p:tgtEl>
                                      </p:cBhvr>
                                    </p:animEffect>
                                  </p:childTnLst>
                                </p:cTn>
                              </p:par>
                            </p:childTnLst>
                          </p:cTn>
                        </p:par>
                        <p:par>
                          <p:cTn id="32" fill="hold">
                            <p:stCondLst>
                              <p:cond delay="2375"/>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2875"/>
                            </p:stCondLst>
                            <p:childTnLst>
                              <p:par>
                                <p:cTn id="37" presetID="42"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anim calcmode="lin" valueType="num">
                                      <p:cBhvr>
                                        <p:cTn id="40" dur="500" fill="hold"/>
                                        <p:tgtEl>
                                          <p:spTgt spid="36"/>
                                        </p:tgtEl>
                                        <p:attrNameLst>
                                          <p:attrName>ppt_x</p:attrName>
                                        </p:attrNameLst>
                                      </p:cBhvr>
                                      <p:tavLst>
                                        <p:tav tm="0">
                                          <p:val>
                                            <p:strVal val="#ppt_x"/>
                                          </p:val>
                                        </p:tav>
                                        <p:tav tm="100000">
                                          <p:val>
                                            <p:strVal val="#ppt_x"/>
                                          </p:val>
                                        </p:tav>
                                      </p:tavLst>
                                    </p:anim>
                                    <p:anim calcmode="lin" valueType="num">
                                      <p:cBhvr>
                                        <p:cTn id="41" dur="500" fill="hold"/>
                                        <p:tgtEl>
                                          <p:spTgt spid="36"/>
                                        </p:tgtEl>
                                        <p:attrNameLst>
                                          <p:attrName>ppt_y</p:attrName>
                                        </p:attrNameLst>
                                      </p:cBhvr>
                                      <p:tavLst>
                                        <p:tav tm="0">
                                          <p:val>
                                            <p:strVal val="#ppt_y+.1"/>
                                          </p:val>
                                        </p:tav>
                                        <p:tav tm="100000">
                                          <p:val>
                                            <p:strVal val="#ppt_y"/>
                                          </p:val>
                                        </p:tav>
                                      </p:tavLst>
                                    </p:anim>
                                  </p:childTnLst>
                                </p:cTn>
                              </p:par>
                            </p:childTnLst>
                          </p:cTn>
                        </p:par>
                        <p:par>
                          <p:cTn id="42" fill="hold">
                            <p:stCondLst>
                              <p:cond delay="3375"/>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3875"/>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strVal val="#ppt_x"/>
                                          </p:val>
                                        </p:tav>
                                        <p:tav tm="100000">
                                          <p:val>
                                            <p:strVal val="#ppt_x"/>
                                          </p:val>
                                        </p:tav>
                                      </p:tavLst>
                                    </p:anim>
                                    <p:anim calcmode="lin" valueType="num">
                                      <p:cBhvr>
                                        <p:cTn id="51" dur="5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4375"/>
                            </p:stCondLst>
                            <p:childTnLst>
                              <p:par>
                                <p:cTn id="53" presetID="2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par>
                          <p:cTn id="56" fill="hold">
                            <p:stCondLst>
                              <p:cond delay="4875"/>
                            </p:stCondLst>
                            <p:childTnLst>
                              <p:par>
                                <p:cTn id="57" presetID="42"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strVal val="#ppt_x"/>
                                          </p:val>
                                        </p:tav>
                                        <p:tav tm="100000">
                                          <p:val>
                                            <p:strVal val="#ppt_x"/>
                                          </p:val>
                                        </p:tav>
                                      </p:tavLst>
                                    </p:anim>
                                    <p:anim calcmode="lin" valueType="num">
                                      <p:cBhvr>
                                        <p:cTn id="61" dur="500" fill="hold"/>
                                        <p:tgtEl>
                                          <p:spTgt spid="39"/>
                                        </p:tgtEl>
                                        <p:attrNameLst>
                                          <p:attrName>ppt_y</p:attrName>
                                        </p:attrNameLst>
                                      </p:cBhvr>
                                      <p:tavLst>
                                        <p:tav tm="0">
                                          <p:val>
                                            <p:strVal val="#ppt_y+.1"/>
                                          </p:val>
                                        </p:tav>
                                        <p:tav tm="100000">
                                          <p:val>
                                            <p:strVal val="#ppt_y"/>
                                          </p:val>
                                        </p:tav>
                                      </p:tavLst>
                                    </p:anim>
                                  </p:childTnLst>
                                </p:cTn>
                              </p:par>
                            </p:childTnLst>
                          </p:cTn>
                        </p:par>
                        <p:par>
                          <p:cTn id="62" fill="hold">
                            <p:stCondLst>
                              <p:cond delay="5375"/>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5875"/>
                            </p:stCondLst>
                            <p:childTnLst>
                              <p:par>
                                <p:cTn id="67" presetID="42" presetClass="entr" presetSubtype="0"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anim calcmode="lin" valueType="num">
                                      <p:cBhvr>
                                        <p:cTn id="70" dur="500" fill="hold"/>
                                        <p:tgtEl>
                                          <p:spTgt spid="38"/>
                                        </p:tgtEl>
                                        <p:attrNameLst>
                                          <p:attrName>ppt_x</p:attrName>
                                        </p:attrNameLst>
                                      </p:cBhvr>
                                      <p:tavLst>
                                        <p:tav tm="0">
                                          <p:val>
                                            <p:strVal val="#ppt_x"/>
                                          </p:val>
                                        </p:tav>
                                        <p:tav tm="100000">
                                          <p:val>
                                            <p:strVal val="#ppt_x"/>
                                          </p:val>
                                        </p:tav>
                                      </p:tavLst>
                                    </p:anim>
                                    <p:anim calcmode="lin" valueType="num">
                                      <p:cBhvr>
                                        <p:cTn id="71"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 grpId="0"/>
      <p:bldP spid="33" grpId="0"/>
      <p:bldP spid="34"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4</a:t>
            </a:r>
            <a:r>
              <a:rPr lang="zh-CN" altLang="en-US" sz="2400" dirty="0">
                <a:solidFill>
                  <a:srgbClr val="E4403D"/>
                </a:solidFill>
                <a:cs typeface="+mn-ea"/>
                <a:sym typeface="+mn-lt"/>
              </a:rPr>
              <a:t>、纪念人物</a:t>
            </a:r>
          </a:p>
        </p:txBody>
      </p:sp>
      <p:sp>
        <p:nvSpPr>
          <p:cNvPr id="53" name="矩形 52"/>
          <p:cNvSpPr/>
          <p:nvPr/>
        </p:nvSpPr>
        <p:spPr>
          <a:xfrm>
            <a:off x="1653392" y="1390356"/>
            <a:ext cx="8292586" cy="3785652"/>
          </a:xfrm>
          <a:prstGeom prst="rect">
            <a:avLst/>
          </a:prstGeom>
        </p:spPr>
        <p:txBody>
          <a:bodyPr wrap="square">
            <a:spAutoFit/>
          </a:bodyPr>
          <a:lstStyle/>
          <a:p>
            <a:pPr algn="just">
              <a:lnSpc>
                <a:spcPct val="200000"/>
              </a:lnSpc>
            </a:pPr>
            <a:r>
              <a:rPr lang="zh-CN" altLang="en-US" sz="2000" dirty="0">
                <a:cs typeface="+mn-ea"/>
                <a:sym typeface="+mn-lt"/>
              </a:rPr>
              <a:t>她的一生，历经整个维多利亚女王时代，对开创护理事业做出了超人的贡献。她毕生致力于护理的改革与发展，取得举世瞩目的辉煌成就。这一切使她成为</a:t>
            </a:r>
            <a:r>
              <a:rPr lang="en-US" altLang="zh-CN" sz="2000" dirty="0">
                <a:cs typeface="+mn-ea"/>
                <a:sym typeface="+mn-lt"/>
              </a:rPr>
              <a:t>19</a:t>
            </a:r>
            <a:r>
              <a:rPr lang="zh-CN" altLang="en-US" sz="2000" dirty="0">
                <a:cs typeface="+mn-ea"/>
                <a:sym typeface="+mn-lt"/>
              </a:rPr>
              <a:t>世纪出类拔萃、世人敬仰和赞颂的伟大女性。</a:t>
            </a:r>
          </a:p>
          <a:p>
            <a:pPr algn="just">
              <a:lnSpc>
                <a:spcPct val="200000"/>
              </a:lnSpc>
            </a:pPr>
            <a:r>
              <a:rPr lang="zh-CN" altLang="en-US" sz="2000" dirty="0">
                <a:cs typeface="+mn-ea"/>
                <a:sym typeface="+mn-lt"/>
              </a:rPr>
              <a:t>在中外历史上，能以坚持的信念，排除一切困难并建立特殊功业的人物向来不多，尤其女性人物更为鲜见。现代护理的鼻祖及现代护理专业的创始人弗洛伦斯</a:t>
            </a:r>
            <a:r>
              <a:rPr lang="en-US" altLang="zh-CN" sz="2000" dirty="0">
                <a:cs typeface="+mn-ea"/>
                <a:sym typeface="+mn-lt"/>
              </a:rPr>
              <a:t>·</a:t>
            </a:r>
            <a:r>
              <a:rPr lang="zh-CN" altLang="en-US" sz="2000" dirty="0">
                <a:cs typeface="+mn-ea"/>
                <a:sym typeface="+mn-lt"/>
              </a:rPr>
              <a:t>南丁格尔就是最具代表性的一位伟大女性。</a:t>
            </a:r>
          </a:p>
        </p:txBody>
      </p:sp>
      <p:pic>
        <p:nvPicPr>
          <p:cNvPr id="58" name="图片 57"/>
          <p:cNvPicPr>
            <a:picLocks noChangeAspect="1"/>
          </p:cNvPicPr>
          <p:nvPr/>
        </p:nvPicPr>
        <p:blipFill rotWithShape="1">
          <a:blip r:embed="rId4" cstate="screen"/>
          <a:srcRect t="22778" b="21444"/>
          <a:stretch>
            <a:fillRect/>
          </a:stretch>
        </p:blipFill>
        <p:spPr>
          <a:xfrm>
            <a:off x="464548" y="5228313"/>
            <a:ext cx="2227761" cy="1064953"/>
          </a:xfrm>
          <a:prstGeom prst="rect">
            <a:avLst/>
          </a:prstGeom>
        </p:spPr>
      </p:pic>
      <p:pic>
        <p:nvPicPr>
          <p:cNvPr id="5" name="图片 4"/>
          <p:cNvPicPr>
            <a:picLocks noChangeAspect="1"/>
          </p:cNvPicPr>
          <p:nvPr/>
        </p:nvPicPr>
        <p:blipFill>
          <a:blip r:embed="rId5" cstate="screen"/>
          <a:stretch>
            <a:fillRect/>
          </a:stretch>
        </p:blipFill>
        <p:spPr>
          <a:xfrm flipH="1">
            <a:off x="8710006" y="3500438"/>
            <a:ext cx="3481994" cy="3165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2" presetClass="entr" presetSubtype="4"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childTnLst>
                          </p:cTn>
                        </p:par>
                        <p:par>
                          <p:cTn id="29" fill="hold">
                            <p:stCondLst>
                              <p:cond delay="1875"/>
                            </p:stCondLst>
                            <p:childTnLst>
                              <p:par>
                                <p:cTn id="30" presetID="16" presetClass="entr" presetSubtype="21"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arn(inVertical)">
                                      <p:cBhvr>
                                        <p:cTn id="32" dur="500"/>
                                        <p:tgtEl>
                                          <p:spTgt spid="58"/>
                                        </p:tgtEl>
                                      </p:cBhvr>
                                    </p:animEffect>
                                  </p:childTnLst>
                                </p:cTn>
                              </p:par>
                            </p:childTnLst>
                          </p:cTn>
                        </p:par>
                        <p:par>
                          <p:cTn id="33" fill="hold">
                            <p:stCondLst>
                              <p:cond delay="2375"/>
                            </p:stCondLst>
                            <p:childTnLst>
                              <p:par>
                                <p:cTn id="34" presetID="18" presetClass="entr" presetSubtype="12"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trips(downLef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702138" y="228724"/>
            <a:ext cx="1676007" cy="1703908"/>
          </a:xfrm>
          <a:prstGeom prst="rect">
            <a:avLst/>
          </a:prstGeom>
        </p:spPr>
      </p:pic>
      <p:sp>
        <p:nvSpPr>
          <p:cNvPr id="12" name="矩形 11"/>
          <p:cNvSpPr/>
          <p:nvPr/>
        </p:nvSpPr>
        <p:spPr>
          <a:xfrm>
            <a:off x="681417" y="2857875"/>
            <a:ext cx="5606567" cy="1569660"/>
          </a:xfrm>
          <a:prstGeom prst="rect">
            <a:avLst/>
          </a:prstGeom>
        </p:spPr>
        <p:txBody>
          <a:bodyPr wrap="square">
            <a:spAutoFit/>
          </a:bodyPr>
          <a:lstStyle/>
          <a:p>
            <a:pPr algn="ctr"/>
            <a:r>
              <a:rPr lang="zh-CN" altLang="en-US" sz="9600" dirty="0">
                <a:solidFill>
                  <a:srgbClr val="E4403D"/>
                </a:solidFill>
                <a:cs typeface="+mn-ea"/>
                <a:sym typeface="+mn-lt"/>
              </a:rPr>
              <a:t>纪念奖项</a:t>
            </a:r>
          </a:p>
        </p:txBody>
      </p:sp>
      <p:sp>
        <p:nvSpPr>
          <p:cNvPr id="49" name="矩形 48" hidden="1"/>
          <p:cNvSpPr/>
          <p:nvPr/>
        </p:nvSpPr>
        <p:spPr>
          <a:xfrm>
            <a:off x="4980370" y="4190266"/>
            <a:ext cx="1928045" cy="743986"/>
          </a:xfrm>
          <a:prstGeom prst="rect">
            <a:avLst/>
          </a:prstGeom>
        </p:spPr>
        <p:txBody>
          <a:bodyPr wrap="square" anchor="ctr">
            <a:spAutoFit/>
          </a:bodyPr>
          <a:lstStyle/>
          <a:p>
            <a:pPr algn="dist">
              <a:lnSpc>
                <a:spcPct val="150000"/>
              </a:lnSpc>
            </a:pPr>
            <a:r>
              <a:rPr lang="zh-CN" altLang="en-US" sz="3200" dirty="0">
                <a:cs typeface="+mn-ea"/>
                <a:sym typeface="+mn-lt"/>
              </a:rPr>
              <a:t>展望未来</a:t>
            </a:r>
          </a:p>
        </p:txBody>
      </p:sp>
      <p:pic>
        <p:nvPicPr>
          <p:cNvPr id="22" name="图片 21"/>
          <p:cNvPicPr>
            <a:picLocks noChangeAspect="1"/>
          </p:cNvPicPr>
          <p:nvPr/>
        </p:nvPicPr>
        <p:blipFill>
          <a:blip r:embed="rId3" cstate="screen"/>
          <a:stretch>
            <a:fillRect/>
          </a:stretch>
        </p:blipFill>
        <p:spPr>
          <a:xfrm flipH="1">
            <a:off x="4363026" y="4834409"/>
            <a:ext cx="1543958" cy="1569661"/>
          </a:xfrm>
          <a:prstGeom prst="rect">
            <a:avLst/>
          </a:prstGeom>
        </p:spPr>
      </p:pic>
      <p:sp>
        <p:nvSpPr>
          <p:cNvPr id="24" name="文本框 23"/>
          <p:cNvSpPr txBox="1"/>
          <p:nvPr/>
        </p:nvSpPr>
        <p:spPr>
          <a:xfrm>
            <a:off x="2206513" y="1375062"/>
            <a:ext cx="2556373" cy="923330"/>
          </a:xfrm>
          <a:prstGeom prst="rect">
            <a:avLst/>
          </a:prstGeom>
          <a:noFill/>
        </p:spPr>
        <p:txBody>
          <a:bodyPr wrap="square" rtlCol="0">
            <a:spAutoFit/>
          </a:bodyPr>
          <a:lstStyle>
            <a:defPPr>
              <a:defRPr lang="zh-CN"/>
            </a:defPPr>
            <a:lvl1pPr algn="ctr">
              <a:defRPr sz="5400" b="1">
                <a:solidFill>
                  <a:srgbClr val="E4403D"/>
                </a:solidFill>
                <a:latin typeface="Agency FB" panose="020B0503020202020204" pitchFamily="34" charset="0"/>
                <a:cs typeface="+mn-ea"/>
              </a:defRPr>
            </a:lvl1pPr>
          </a:lstStyle>
          <a:p>
            <a:r>
              <a:rPr lang="en-US" altLang="zh-CN" dirty="0">
                <a:sym typeface="+mn-lt"/>
              </a:rPr>
              <a:t>Part  5</a:t>
            </a:r>
          </a:p>
        </p:txBody>
      </p:sp>
      <p:pic>
        <p:nvPicPr>
          <p:cNvPr id="31" name="图片 30"/>
          <p:cNvPicPr>
            <a:picLocks noChangeAspect="1"/>
          </p:cNvPicPr>
          <p:nvPr/>
        </p:nvPicPr>
        <p:blipFill rotWithShape="1">
          <a:blip r:embed="rId4" cstate="screen"/>
          <a:srcRect t="22778" b="21444"/>
          <a:stretch>
            <a:fillRect/>
          </a:stretch>
        </p:blipFill>
        <p:spPr>
          <a:xfrm>
            <a:off x="432105" y="5366440"/>
            <a:ext cx="2227761" cy="10649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9" presetClass="entr" presetSubtype="0" fill="hold" grpId="0" nodeType="afterEffect">
                                  <p:stCondLst>
                                    <p:cond delay="0"/>
                                  </p:stCondLst>
                                  <p:iterate type="lt">
                                    <p:tmPct val="10000"/>
                                  </p:iterate>
                                  <p:childTnLst>
                                    <p:set>
                                      <p:cBhvr>
                                        <p:cTn id="18" dur="1" fill="hold">
                                          <p:stCondLst>
                                            <p:cond delay="0"/>
                                          </p:stCondLst>
                                        </p:cTn>
                                        <p:tgtEl>
                                          <p:spTgt spid="24"/>
                                        </p:tgtEl>
                                        <p:attrNameLst>
                                          <p:attrName>style.visibility</p:attrName>
                                        </p:attrNameLst>
                                      </p:cBhvr>
                                      <p:to>
                                        <p:strVal val="visible"/>
                                      </p:to>
                                    </p:set>
                                    <p:animEffect transition="in" filter="dissolve">
                                      <p:cBhvr>
                                        <p:cTn id="19" dur="750"/>
                                        <p:tgtEl>
                                          <p:spTgt spid="24"/>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p:cTn id="23"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xEl>
                                              <p:pRg st="0" end="0"/>
                                            </p:txEl>
                                          </p:spTgt>
                                        </p:tgtEl>
                                      </p:cBhvr>
                                    </p:animEffect>
                                  </p:childTnLst>
                                </p:cTn>
                              </p:par>
                            </p:childTnLst>
                          </p:cTn>
                        </p:par>
                        <p:par>
                          <p:cTn id="28" fill="hold">
                            <p:stCondLst>
                              <p:cond delay="2849"/>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349"/>
                            </p:stCondLst>
                            <p:childTnLst>
                              <p:par>
                                <p:cTn id="35" presetID="16" presetClass="entr" presetSubtype="21"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702138" y="228724"/>
            <a:ext cx="1676007" cy="1703908"/>
          </a:xfrm>
          <a:prstGeom prst="rect">
            <a:avLst/>
          </a:prstGeom>
        </p:spPr>
      </p:pic>
      <p:sp>
        <p:nvSpPr>
          <p:cNvPr id="12" name="矩形 11"/>
          <p:cNvSpPr/>
          <p:nvPr/>
        </p:nvSpPr>
        <p:spPr>
          <a:xfrm>
            <a:off x="5240218" y="586277"/>
            <a:ext cx="1723303" cy="707886"/>
          </a:xfrm>
          <a:prstGeom prst="rect">
            <a:avLst/>
          </a:prstGeom>
        </p:spPr>
        <p:txBody>
          <a:bodyPr wrap="square">
            <a:spAutoFit/>
          </a:bodyPr>
          <a:lstStyle/>
          <a:p>
            <a:pPr algn="dist"/>
            <a:r>
              <a:rPr lang="zh-CN" altLang="en-US" sz="4000" dirty="0">
                <a:solidFill>
                  <a:srgbClr val="E4403D"/>
                </a:solidFill>
                <a:cs typeface="+mn-ea"/>
                <a:sym typeface="+mn-lt"/>
              </a:rPr>
              <a:t>前言</a:t>
            </a:r>
          </a:p>
        </p:txBody>
      </p:sp>
      <p:grpSp>
        <p:nvGrpSpPr>
          <p:cNvPr id="14" name="组合 13"/>
          <p:cNvGrpSpPr/>
          <p:nvPr/>
        </p:nvGrpSpPr>
        <p:grpSpPr>
          <a:xfrm>
            <a:off x="3647504" y="2033030"/>
            <a:ext cx="4908731" cy="1193780"/>
            <a:chOff x="712684" y="2414274"/>
            <a:chExt cx="4908731" cy="1193780"/>
          </a:xfrm>
        </p:grpSpPr>
        <p:sp>
          <p:nvSpPr>
            <p:cNvPr id="18" name="矩形 17"/>
            <p:cNvSpPr/>
            <p:nvPr/>
          </p:nvSpPr>
          <p:spPr>
            <a:xfrm>
              <a:off x="3261267" y="2442631"/>
              <a:ext cx="2360148" cy="523220"/>
            </a:xfrm>
            <a:prstGeom prst="rect">
              <a:avLst/>
            </a:prstGeom>
          </p:spPr>
          <p:txBody>
            <a:bodyPr wrap="square">
              <a:spAutoFit/>
            </a:bodyPr>
            <a:lstStyle/>
            <a:p>
              <a:pPr marL="457200" indent="-457200" algn="dist">
                <a:buClr>
                  <a:srgbClr val="26C0BC"/>
                </a:buClr>
                <a:buFont typeface="Wingdings" panose="05000000000000000000" pitchFamily="2" charset="2"/>
                <a:buChar char="l"/>
              </a:pPr>
              <a:r>
                <a:rPr lang="zh-CN" altLang="en-US" sz="2800" dirty="0">
                  <a:solidFill>
                    <a:srgbClr val="E4403D"/>
                  </a:solidFill>
                  <a:cs typeface="+mn-ea"/>
                  <a:sym typeface="+mn-lt"/>
                </a:rPr>
                <a:t>不畏艰险</a:t>
              </a:r>
            </a:p>
          </p:txBody>
        </p:sp>
        <p:sp>
          <p:nvSpPr>
            <p:cNvPr id="22" name="矩形 21"/>
            <p:cNvSpPr/>
            <p:nvPr/>
          </p:nvSpPr>
          <p:spPr>
            <a:xfrm>
              <a:off x="712684" y="3083210"/>
              <a:ext cx="2360148" cy="523220"/>
            </a:xfrm>
            <a:prstGeom prst="rect">
              <a:avLst/>
            </a:prstGeom>
          </p:spPr>
          <p:txBody>
            <a:bodyPr wrap="square">
              <a:spAutoFit/>
            </a:bodyPr>
            <a:lstStyle/>
            <a:p>
              <a:pPr marL="457200" indent="-457200" algn="dist">
                <a:buClr>
                  <a:srgbClr val="26C0BC"/>
                </a:buClr>
                <a:buFont typeface="Wingdings" panose="05000000000000000000" pitchFamily="2" charset="2"/>
                <a:buChar char="l"/>
              </a:pPr>
              <a:r>
                <a:rPr lang="zh-CN" altLang="en-US" sz="2800" dirty="0">
                  <a:solidFill>
                    <a:srgbClr val="E4403D"/>
                  </a:solidFill>
                  <a:cs typeface="+mn-ea"/>
                  <a:sym typeface="+mn-lt"/>
                </a:rPr>
                <a:t>甘于奉献</a:t>
              </a:r>
            </a:p>
          </p:txBody>
        </p:sp>
        <p:sp>
          <p:nvSpPr>
            <p:cNvPr id="23" name="矩形 22"/>
            <p:cNvSpPr/>
            <p:nvPr/>
          </p:nvSpPr>
          <p:spPr>
            <a:xfrm>
              <a:off x="721446" y="2414274"/>
              <a:ext cx="2360148" cy="523220"/>
            </a:xfrm>
            <a:prstGeom prst="rect">
              <a:avLst/>
            </a:prstGeom>
          </p:spPr>
          <p:txBody>
            <a:bodyPr wrap="square">
              <a:spAutoFit/>
            </a:bodyPr>
            <a:lstStyle/>
            <a:p>
              <a:pPr marL="457200" indent="-457200" algn="dist">
                <a:buClr>
                  <a:srgbClr val="26C0BC"/>
                </a:buClr>
                <a:buFont typeface="Wingdings" panose="05000000000000000000" pitchFamily="2" charset="2"/>
                <a:buChar char="l"/>
              </a:pPr>
              <a:r>
                <a:rPr lang="zh-CN" altLang="en-US" sz="2800" dirty="0">
                  <a:solidFill>
                    <a:srgbClr val="E4403D"/>
                  </a:solidFill>
                  <a:cs typeface="+mn-ea"/>
                  <a:sym typeface="+mn-lt"/>
                </a:rPr>
                <a:t>救死扶伤</a:t>
              </a:r>
            </a:p>
          </p:txBody>
        </p:sp>
        <p:sp>
          <p:nvSpPr>
            <p:cNvPr id="24" name="矩形 23"/>
            <p:cNvSpPr/>
            <p:nvPr/>
          </p:nvSpPr>
          <p:spPr>
            <a:xfrm>
              <a:off x="3261267" y="3084834"/>
              <a:ext cx="2360148" cy="523220"/>
            </a:xfrm>
            <a:prstGeom prst="rect">
              <a:avLst/>
            </a:prstGeom>
          </p:spPr>
          <p:txBody>
            <a:bodyPr wrap="square">
              <a:spAutoFit/>
            </a:bodyPr>
            <a:lstStyle/>
            <a:p>
              <a:pPr marL="457200" indent="-457200" algn="dist">
                <a:buClr>
                  <a:srgbClr val="26C0BC"/>
                </a:buClr>
                <a:buFont typeface="Wingdings" panose="05000000000000000000" pitchFamily="2" charset="2"/>
                <a:buChar char="l"/>
              </a:pPr>
              <a:r>
                <a:rPr lang="zh-CN" altLang="en-US" sz="2800" dirty="0">
                  <a:solidFill>
                    <a:srgbClr val="E4403D"/>
                  </a:solidFill>
                  <a:cs typeface="+mn-ea"/>
                  <a:sym typeface="+mn-lt"/>
                </a:rPr>
                <a:t>勇于献身</a:t>
              </a:r>
            </a:p>
          </p:txBody>
        </p:sp>
      </p:grpSp>
      <p:sp>
        <p:nvSpPr>
          <p:cNvPr id="25" name="矩形 24"/>
          <p:cNvSpPr/>
          <p:nvPr/>
        </p:nvSpPr>
        <p:spPr>
          <a:xfrm>
            <a:off x="2529840" y="3852545"/>
            <a:ext cx="7434399" cy="1938992"/>
          </a:xfrm>
          <a:prstGeom prst="rect">
            <a:avLst/>
          </a:prstGeom>
        </p:spPr>
        <p:txBody>
          <a:bodyPr wrap="square">
            <a:spAutoFit/>
          </a:bodyPr>
          <a:lstStyle/>
          <a:p>
            <a:pPr algn="just">
              <a:lnSpc>
                <a:spcPct val="150000"/>
              </a:lnSpc>
            </a:pPr>
            <a:r>
              <a:rPr lang="zh-CN" altLang="en-US" sz="2000" dirty="0">
                <a:cs typeface="+mn-ea"/>
                <a:sym typeface="+mn-lt"/>
              </a:rPr>
              <a:t>国际护士节是每年的</a:t>
            </a:r>
            <a:r>
              <a:rPr lang="en-US" altLang="zh-CN" sz="2000" dirty="0">
                <a:cs typeface="+mn-ea"/>
                <a:sym typeface="+mn-lt"/>
              </a:rPr>
              <a:t>5</a:t>
            </a:r>
            <a:r>
              <a:rPr lang="zh-CN" altLang="en-US" sz="2000" dirty="0">
                <a:cs typeface="+mn-ea"/>
                <a:sym typeface="+mn-lt"/>
              </a:rPr>
              <a:t>月</a:t>
            </a:r>
            <a:r>
              <a:rPr lang="en-US" altLang="zh-CN" sz="2000" dirty="0">
                <a:cs typeface="+mn-ea"/>
                <a:sym typeface="+mn-lt"/>
              </a:rPr>
              <a:t>12</a:t>
            </a:r>
            <a:r>
              <a:rPr lang="zh-CN" altLang="en-US" sz="2000" dirty="0">
                <a:cs typeface="+mn-ea"/>
                <a:sym typeface="+mn-lt"/>
              </a:rPr>
              <a:t>日，是为纪念现代护理学科的创始人弗洛伦斯</a:t>
            </a:r>
            <a:r>
              <a:rPr lang="en-US" altLang="zh-CN" sz="2000" dirty="0">
                <a:cs typeface="+mn-ea"/>
                <a:sym typeface="+mn-lt"/>
              </a:rPr>
              <a:t>·</a:t>
            </a:r>
            <a:r>
              <a:rPr lang="zh-CN" altLang="en-US" sz="2000" dirty="0">
                <a:cs typeface="+mn-ea"/>
                <a:sym typeface="+mn-lt"/>
              </a:rPr>
              <a:t>南丁格尔于</a:t>
            </a:r>
            <a:r>
              <a:rPr lang="en-US" altLang="zh-CN" sz="2000" dirty="0">
                <a:cs typeface="+mn-ea"/>
                <a:sym typeface="+mn-lt"/>
              </a:rPr>
              <a:t>1912</a:t>
            </a:r>
            <a:r>
              <a:rPr lang="zh-CN" altLang="en-US" sz="2000" dirty="0">
                <a:cs typeface="+mn-ea"/>
                <a:sym typeface="+mn-lt"/>
              </a:rPr>
              <a:t>年设立的节日。其基本宗旨是倡导、继承和弘扬南丁格尔不畏艰险、甘于奉献、救死扶伤、勇于献身的人道主义精神。</a:t>
            </a:r>
          </a:p>
        </p:txBody>
      </p:sp>
      <p:pic>
        <p:nvPicPr>
          <p:cNvPr id="3" name="图片 2"/>
          <p:cNvPicPr>
            <a:picLocks noChangeAspect="1"/>
          </p:cNvPicPr>
          <p:nvPr/>
        </p:nvPicPr>
        <p:blipFill>
          <a:blip r:embed="rId4" cstate="screen"/>
          <a:stretch>
            <a:fillRect/>
          </a:stretch>
        </p:blipFill>
        <p:spPr>
          <a:xfrm>
            <a:off x="-315069" y="3467052"/>
            <a:ext cx="3220938" cy="3220938"/>
          </a:xfrm>
          <a:prstGeom prst="rect">
            <a:avLst/>
          </a:prstGeom>
        </p:spPr>
      </p:pic>
      <p:pic>
        <p:nvPicPr>
          <p:cNvPr id="26" name="图片 25"/>
          <p:cNvPicPr>
            <a:picLocks noChangeAspect="1"/>
          </p:cNvPicPr>
          <p:nvPr/>
        </p:nvPicPr>
        <p:blipFill rotWithShape="1">
          <a:blip r:embed="rId5" cstate="screen"/>
          <a:srcRect t="22778" b="21444"/>
          <a:stretch>
            <a:fillRect/>
          </a:stretch>
        </p:blipFill>
        <p:spPr>
          <a:xfrm>
            <a:off x="9964239" y="5421056"/>
            <a:ext cx="2227761" cy="10649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1"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274"/>
                            </p:stCondLst>
                            <p:childTnLst>
                              <p:par>
                                <p:cTn id="25" presetID="27" presetClass="emph" presetSubtype="0" fill="remove" grpId="0" nodeType="afterEffect">
                                  <p:stCondLst>
                                    <p:cond delay="0"/>
                                  </p:stCondLst>
                                  <p:iterate type="lt">
                                    <p:tmPct val="0"/>
                                  </p:iterate>
                                  <p:childTnLst>
                                    <p:animClr clrSpc="rgb" dir="cw">
                                      <p:cBhvr override="childStyle">
                                        <p:cTn id="26" dur="250" autoRev="1" fill="remove"/>
                                        <p:tgtEl>
                                          <p:spTgt spid="12">
                                            <p:txEl>
                                              <p:pRg st="0" end="0"/>
                                            </p:txEl>
                                          </p:spTgt>
                                        </p:tgtEl>
                                        <p:attrNameLst>
                                          <p:attrName>style.color</p:attrName>
                                        </p:attrNameLst>
                                      </p:cBhvr>
                                      <p:to>
                                        <a:schemeClr val="bg1"/>
                                      </p:to>
                                    </p:animClr>
                                    <p:animClr clrSpc="rgb" dir="cw">
                                      <p:cBhvr>
                                        <p:cTn id="27" dur="250" autoRev="1" fill="remove"/>
                                        <p:tgtEl>
                                          <p:spTgt spid="12">
                                            <p:txEl>
                                              <p:pRg st="0" end="0"/>
                                            </p:txEl>
                                          </p:spTgt>
                                        </p:tgtEl>
                                        <p:attrNameLst>
                                          <p:attrName>fillcolor</p:attrName>
                                        </p:attrNameLst>
                                      </p:cBhvr>
                                      <p:to>
                                        <a:schemeClr val="bg1"/>
                                      </p:to>
                                    </p:animClr>
                                    <p:set>
                                      <p:cBhvr>
                                        <p:cTn id="28" dur="250" autoRev="1" fill="remove"/>
                                        <p:tgtEl>
                                          <p:spTgt spid="12">
                                            <p:txEl>
                                              <p:pRg st="0" end="0"/>
                                            </p:txEl>
                                          </p:spTgt>
                                        </p:tgtEl>
                                        <p:attrNameLst>
                                          <p:attrName>fill.type</p:attrName>
                                        </p:attrNameLst>
                                      </p:cBhvr>
                                      <p:to>
                                        <p:strVal val="solid"/>
                                      </p:to>
                                    </p:set>
                                    <p:set>
                                      <p:cBhvr>
                                        <p:cTn id="29" dur="250" autoRev="1" fill="remove"/>
                                        <p:tgtEl>
                                          <p:spTgt spid="12">
                                            <p:txEl>
                                              <p:pRg st="0" end="0"/>
                                            </p:txEl>
                                          </p:spTgt>
                                        </p:tgtEl>
                                        <p:attrNameLst>
                                          <p:attrName>fill.on</p:attrName>
                                        </p:attrNameLst>
                                      </p:cBhvr>
                                      <p:to>
                                        <p:strVal val="true"/>
                                      </p:to>
                                    </p:set>
                                  </p:childTnLst>
                                </p:cTn>
                              </p:par>
                            </p:childTnLst>
                          </p:cTn>
                        </p:par>
                        <p:par>
                          <p:cTn id="30" fill="hold">
                            <p:stCondLst>
                              <p:cond delay="1774"/>
                            </p:stCondLst>
                            <p:childTnLst>
                              <p:par>
                                <p:cTn id="31" presetID="53" presetClass="entr" presetSubtype="1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750" fill="hold"/>
                                        <p:tgtEl>
                                          <p:spTgt spid="14"/>
                                        </p:tgtEl>
                                        <p:attrNameLst>
                                          <p:attrName>ppt_w</p:attrName>
                                        </p:attrNameLst>
                                      </p:cBhvr>
                                      <p:tavLst>
                                        <p:tav tm="0">
                                          <p:val>
                                            <p:fltVal val="0"/>
                                          </p:val>
                                        </p:tav>
                                        <p:tav tm="100000">
                                          <p:val>
                                            <p:strVal val="#ppt_w"/>
                                          </p:val>
                                        </p:tav>
                                      </p:tavLst>
                                    </p:anim>
                                    <p:anim calcmode="lin" valueType="num">
                                      <p:cBhvr>
                                        <p:cTn id="34" dur="750" fill="hold"/>
                                        <p:tgtEl>
                                          <p:spTgt spid="14"/>
                                        </p:tgtEl>
                                        <p:attrNameLst>
                                          <p:attrName>ppt_h</p:attrName>
                                        </p:attrNameLst>
                                      </p:cBhvr>
                                      <p:tavLst>
                                        <p:tav tm="0">
                                          <p:val>
                                            <p:fltVal val="0"/>
                                          </p:val>
                                        </p:tav>
                                        <p:tav tm="100000">
                                          <p:val>
                                            <p:strVal val="#ppt_h"/>
                                          </p:val>
                                        </p:tav>
                                      </p:tavLst>
                                    </p:anim>
                                    <p:animEffect transition="in" filter="fade">
                                      <p:cBhvr>
                                        <p:cTn id="35" dur="750"/>
                                        <p:tgtEl>
                                          <p:spTgt spid="14"/>
                                        </p:tgtEl>
                                      </p:cBhvr>
                                    </p:animEffect>
                                  </p:childTnLst>
                                </p:cTn>
                              </p:par>
                            </p:childTnLst>
                          </p:cTn>
                        </p:par>
                        <p:par>
                          <p:cTn id="36" fill="hold">
                            <p:stCondLst>
                              <p:cond delay="2774"/>
                            </p:stCondLst>
                            <p:childTnLst>
                              <p:par>
                                <p:cTn id="37" presetID="16" presetClass="entr" presetSubtype="21"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par>
                          <p:cTn id="40" fill="hold">
                            <p:stCondLst>
                              <p:cond delay="3274"/>
                            </p:stCondLst>
                            <p:childTnLst>
                              <p:par>
                                <p:cTn id="41" presetID="16" presetClass="entr" presetSubtype="2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par>
                                <p:cTn id="44" presetID="10" presetClass="entr" presetSubtype="0" fill="hold" grpId="0" nodeType="withEffect">
                                  <p:stCondLst>
                                    <p:cond delay="0"/>
                                  </p:stCondLst>
                                  <p:iterate type="wd">
                                    <p:tmPct val="10000"/>
                                  </p:iterate>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2" grpId="1" build="allAtOnce"/>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5</a:t>
            </a:r>
            <a:r>
              <a:rPr lang="zh-CN" altLang="en-US" sz="2400" dirty="0">
                <a:solidFill>
                  <a:srgbClr val="E4403D"/>
                </a:solidFill>
                <a:cs typeface="+mn-ea"/>
                <a:sym typeface="+mn-lt"/>
              </a:rPr>
              <a:t>、纪念奖项</a:t>
            </a:r>
          </a:p>
        </p:txBody>
      </p:sp>
      <p:sp>
        <p:nvSpPr>
          <p:cNvPr id="53" name="矩形 52"/>
          <p:cNvSpPr/>
          <p:nvPr/>
        </p:nvSpPr>
        <p:spPr>
          <a:xfrm>
            <a:off x="4607231" y="1582597"/>
            <a:ext cx="5357008" cy="3785652"/>
          </a:xfrm>
          <a:prstGeom prst="rect">
            <a:avLst/>
          </a:prstGeom>
        </p:spPr>
        <p:txBody>
          <a:bodyPr wrap="square">
            <a:spAutoFit/>
          </a:bodyPr>
          <a:lstStyle/>
          <a:p>
            <a:pPr algn="just">
              <a:lnSpc>
                <a:spcPct val="200000"/>
              </a:lnSpc>
            </a:pPr>
            <a:r>
              <a:rPr lang="en-US" altLang="zh-CN" sz="2000" dirty="0">
                <a:cs typeface="+mn-ea"/>
                <a:sym typeface="+mn-lt"/>
              </a:rPr>
              <a:t>1907</a:t>
            </a:r>
            <a:r>
              <a:rPr lang="zh-CN" altLang="en-US" sz="2000" dirty="0">
                <a:cs typeface="+mn-ea"/>
                <a:sym typeface="+mn-lt"/>
              </a:rPr>
              <a:t>年，英国女王颁发敕令，授予南丁格尔功绩勋章 ，同年，国际红十字组织在第八届国际红十字大会上设立南丁格尔奖，为表彰在护理事业中做出卓越贡献人员的最高荣誉奖。</a:t>
            </a:r>
            <a:r>
              <a:rPr lang="en-US" altLang="zh-CN" sz="2000" dirty="0">
                <a:cs typeface="+mn-ea"/>
                <a:sym typeface="+mn-lt"/>
              </a:rPr>
              <a:t>1912</a:t>
            </a:r>
            <a:r>
              <a:rPr lang="zh-CN" altLang="en-US" sz="2000" dirty="0">
                <a:cs typeface="+mn-ea"/>
                <a:sym typeface="+mn-lt"/>
              </a:rPr>
              <a:t>年在华盛顿举行的第九届国际红十字大会上首次颁发。该奖每</a:t>
            </a:r>
            <a:r>
              <a:rPr lang="en-US" altLang="zh-CN" sz="2000" dirty="0">
                <a:cs typeface="+mn-ea"/>
                <a:sym typeface="+mn-lt"/>
              </a:rPr>
              <a:t>2</a:t>
            </a:r>
            <a:r>
              <a:rPr lang="zh-CN" altLang="en-US" sz="2000" dirty="0">
                <a:cs typeface="+mn-ea"/>
                <a:sym typeface="+mn-lt"/>
              </a:rPr>
              <a:t>年颁发一次，每次最多</a:t>
            </a:r>
            <a:r>
              <a:rPr lang="en-US" altLang="zh-CN" sz="2000" dirty="0">
                <a:cs typeface="+mn-ea"/>
                <a:sym typeface="+mn-lt"/>
              </a:rPr>
              <a:t>50</a:t>
            </a:r>
            <a:r>
              <a:rPr lang="zh-CN" altLang="en-US" sz="2000" dirty="0">
                <a:cs typeface="+mn-ea"/>
                <a:sym typeface="+mn-lt"/>
              </a:rPr>
              <a:t>名。</a:t>
            </a:r>
          </a:p>
        </p:txBody>
      </p:sp>
      <p:pic>
        <p:nvPicPr>
          <p:cNvPr id="8" name="图片 7"/>
          <p:cNvPicPr>
            <a:picLocks noChangeAspect="1"/>
          </p:cNvPicPr>
          <p:nvPr/>
        </p:nvPicPr>
        <p:blipFill rotWithShape="1">
          <a:blip r:embed="rId4" cstate="screen"/>
          <a:srcRect t="22778" b="21444"/>
          <a:stretch>
            <a:fillRect/>
          </a:stretch>
        </p:blipFill>
        <p:spPr>
          <a:xfrm>
            <a:off x="9964239" y="5421056"/>
            <a:ext cx="2227761" cy="1064953"/>
          </a:xfrm>
          <a:prstGeom prst="rect">
            <a:avLst/>
          </a:prstGeom>
        </p:spPr>
      </p:pic>
      <p:sp>
        <p:nvSpPr>
          <p:cNvPr id="9" name="文本框 8"/>
          <p:cNvSpPr txBox="1"/>
          <p:nvPr/>
        </p:nvSpPr>
        <p:spPr>
          <a:xfrm>
            <a:off x="10642022" y="2154502"/>
            <a:ext cx="553998" cy="3120901"/>
          </a:xfrm>
          <a:prstGeom prst="rect">
            <a:avLst/>
          </a:prstGeom>
          <a:noFill/>
        </p:spPr>
        <p:txBody>
          <a:bodyPr vert="eaVert" wrap="square" rtlCol="0">
            <a:spAutoFit/>
          </a:bodyPr>
          <a:lstStyle/>
          <a:p>
            <a:pPr algn="dist"/>
            <a:r>
              <a:rPr lang="zh-CN" altLang="en-US" sz="2400" dirty="0">
                <a:solidFill>
                  <a:schemeClr val="tx1">
                    <a:lumMod val="85000"/>
                    <a:lumOff val="15000"/>
                  </a:schemeClr>
                </a:solidFill>
                <a:cs typeface="+mn-ea"/>
                <a:sym typeface="+mn-lt"/>
              </a:rPr>
              <a:t>南丁格尔奖</a:t>
            </a:r>
          </a:p>
        </p:txBody>
      </p:sp>
      <p:pic>
        <p:nvPicPr>
          <p:cNvPr id="3" name="图片 2"/>
          <p:cNvPicPr>
            <a:picLocks noChangeAspect="1"/>
          </p:cNvPicPr>
          <p:nvPr/>
        </p:nvPicPr>
        <p:blipFill>
          <a:blip r:embed="rId5" cstate="screen"/>
          <a:stretch>
            <a:fillRect/>
          </a:stretch>
        </p:blipFill>
        <p:spPr>
          <a:xfrm>
            <a:off x="-242454" y="1020243"/>
            <a:ext cx="5389418" cy="5389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2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750"/>
                                        <p:tgtEl>
                                          <p:spTgt spid="9"/>
                                        </p:tgtEl>
                                      </p:cBhvr>
                                    </p:animEffect>
                                  </p:childTnLst>
                                </p:cTn>
                              </p:par>
                            </p:childTnLst>
                          </p:cTn>
                        </p:par>
                        <p:par>
                          <p:cTn id="32" fill="hold">
                            <p:stCondLst>
                              <p:cond delay="1875"/>
                            </p:stCondLst>
                            <p:childTnLst>
                              <p:par>
                                <p:cTn id="33" presetID="2" presetClass="entr" presetSubtype="4"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childTnLst>
                          </p:cTn>
                        </p:par>
                        <p:par>
                          <p:cTn id="37" fill="hold">
                            <p:stCondLst>
                              <p:cond delay="2375"/>
                            </p:stCondLst>
                            <p:childTnLst>
                              <p:par>
                                <p:cTn id="38" presetID="16" presetClass="entr" presetSubtype="2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5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5</a:t>
            </a:r>
            <a:r>
              <a:rPr lang="zh-CN" altLang="en-US" sz="2400" dirty="0">
                <a:solidFill>
                  <a:srgbClr val="E4403D"/>
                </a:solidFill>
                <a:cs typeface="+mn-ea"/>
                <a:sym typeface="+mn-lt"/>
              </a:rPr>
              <a:t>、纪念奖项</a:t>
            </a:r>
          </a:p>
        </p:txBody>
      </p:sp>
      <p:sp>
        <p:nvSpPr>
          <p:cNvPr id="53" name="矩形 52"/>
          <p:cNvSpPr/>
          <p:nvPr/>
        </p:nvSpPr>
        <p:spPr>
          <a:xfrm>
            <a:off x="3352500" y="1654035"/>
            <a:ext cx="6676305" cy="3785652"/>
          </a:xfrm>
          <a:prstGeom prst="rect">
            <a:avLst/>
          </a:prstGeom>
        </p:spPr>
        <p:txBody>
          <a:bodyPr wrap="square">
            <a:spAutoFit/>
          </a:bodyPr>
          <a:lstStyle/>
          <a:p>
            <a:pPr algn="just">
              <a:lnSpc>
                <a:spcPct val="200000"/>
              </a:lnSpc>
            </a:pPr>
            <a:r>
              <a:rPr lang="en-US" altLang="zh-CN" sz="2000" dirty="0">
                <a:cs typeface="+mn-ea"/>
                <a:sym typeface="+mn-lt"/>
              </a:rPr>
              <a:t>1991</a:t>
            </a:r>
            <a:r>
              <a:rPr lang="zh-CN" altLang="en-US" sz="2000" dirty="0">
                <a:cs typeface="+mn-ea"/>
                <a:sym typeface="+mn-lt"/>
              </a:rPr>
              <a:t>年，红十字国际委员会布达佩斯代表大会通过的弗罗伦斯</a:t>
            </a:r>
            <a:r>
              <a:rPr lang="en-US" altLang="zh-CN" sz="2000" dirty="0">
                <a:cs typeface="+mn-ea"/>
                <a:sym typeface="+mn-lt"/>
              </a:rPr>
              <a:t>·</a:t>
            </a:r>
            <a:r>
              <a:rPr lang="zh-CN" altLang="en-US" sz="2000" dirty="0">
                <a:cs typeface="+mn-ea"/>
                <a:sym typeface="+mn-lt"/>
              </a:rPr>
              <a:t>南丁格尔奖章规则第二条规定，奖章可颁发给男女护士和男女志愿护理工作人员在平时或战时做出如下突出成绩者：“具有非凡的勇气和献身精神，致力于救护伤病员、残疾人或战争灾害的受害者；如有望获得奖章的人在实际工作中牺牲，可以追授奖章。”</a:t>
            </a:r>
          </a:p>
        </p:txBody>
      </p:sp>
      <p:pic>
        <p:nvPicPr>
          <p:cNvPr id="8" name="图片 7"/>
          <p:cNvPicPr>
            <a:picLocks noChangeAspect="1"/>
          </p:cNvPicPr>
          <p:nvPr/>
        </p:nvPicPr>
        <p:blipFill rotWithShape="1">
          <a:blip r:embed="rId4" cstate="screen"/>
          <a:srcRect t="22778" b="21444"/>
          <a:stretch>
            <a:fillRect/>
          </a:stretch>
        </p:blipFill>
        <p:spPr>
          <a:xfrm>
            <a:off x="9964239" y="5421056"/>
            <a:ext cx="2227761" cy="1064953"/>
          </a:xfrm>
          <a:prstGeom prst="rect">
            <a:avLst/>
          </a:prstGeom>
        </p:spPr>
      </p:pic>
      <p:sp>
        <p:nvSpPr>
          <p:cNvPr id="9" name="文本框 8"/>
          <p:cNvSpPr txBox="1"/>
          <p:nvPr/>
        </p:nvSpPr>
        <p:spPr>
          <a:xfrm>
            <a:off x="10642022" y="2154502"/>
            <a:ext cx="553998" cy="3120901"/>
          </a:xfrm>
          <a:prstGeom prst="rect">
            <a:avLst/>
          </a:prstGeom>
          <a:noFill/>
        </p:spPr>
        <p:txBody>
          <a:bodyPr vert="eaVert" wrap="square" rtlCol="0">
            <a:spAutoFit/>
          </a:bodyPr>
          <a:lstStyle/>
          <a:p>
            <a:pPr algn="dist"/>
            <a:r>
              <a:rPr lang="zh-CN" altLang="en-US" sz="2400" dirty="0">
                <a:solidFill>
                  <a:schemeClr val="tx1">
                    <a:lumMod val="85000"/>
                    <a:lumOff val="15000"/>
                  </a:schemeClr>
                </a:solidFill>
                <a:cs typeface="+mn-ea"/>
                <a:sym typeface="+mn-lt"/>
              </a:rPr>
              <a:t>南丁格尔奖</a:t>
            </a:r>
          </a:p>
        </p:txBody>
      </p:sp>
      <p:pic>
        <p:nvPicPr>
          <p:cNvPr id="4" name="图片 3"/>
          <p:cNvPicPr>
            <a:picLocks noChangeAspect="1"/>
          </p:cNvPicPr>
          <p:nvPr/>
        </p:nvPicPr>
        <p:blipFill>
          <a:blip r:embed="rId5" cstate="screen"/>
          <a:stretch>
            <a:fillRect/>
          </a:stretch>
        </p:blipFill>
        <p:spPr>
          <a:xfrm flipH="1">
            <a:off x="424983" y="3536305"/>
            <a:ext cx="3478196" cy="34781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750"/>
                                        <p:tgtEl>
                                          <p:spTgt spid="9"/>
                                        </p:tgtEl>
                                      </p:cBhvr>
                                    </p:animEffect>
                                  </p:childTnLst>
                                </p:cTn>
                              </p:par>
                            </p:childTnLst>
                          </p:cTn>
                        </p:par>
                        <p:par>
                          <p:cTn id="27" fill="hold">
                            <p:stCondLst>
                              <p:cond delay="1750"/>
                            </p:stCondLst>
                            <p:childTnLst>
                              <p:par>
                                <p:cTn id="28" presetID="2" presetClass="entr" presetSubtype="4"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500" fill="hold"/>
                                        <p:tgtEl>
                                          <p:spTgt spid="53"/>
                                        </p:tgtEl>
                                        <p:attrNameLst>
                                          <p:attrName>ppt_x</p:attrName>
                                        </p:attrNameLst>
                                      </p:cBhvr>
                                      <p:tavLst>
                                        <p:tav tm="0">
                                          <p:val>
                                            <p:strVal val="#ppt_x"/>
                                          </p:val>
                                        </p:tav>
                                        <p:tav tm="100000">
                                          <p:val>
                                            <p:strVal val="#ppt_x"/>
                                          </p:val>
                                        </p:tav>
                                      </p:tavLst>
                                    </p:anim>
                                    <p:anim calcmode="lin" valueType="num">
                                      <p:cBhvr additive="base">
                                        <p:cTn id="31" dur="500" fill="hold"/>
                                        <p:tgtEl>
                                          <p:spTgt spid="53"/>
                                        </p:tgtEl>
                                        <p:attrNameLst>
                                          <p:attrName>ppt_y</p:attrName>
                                        </p:attrNameLst>
                                      </p:cBhvr>
                                      <p:tavLst>
                                        <p:tav tm="0">
                                          <p:val>
                                            <p:strVal val="1+#ppt_h/2"/>
                                          </p:val>
                                        </p:tav>
                                        <p:tav tm="100000">
                                          <p:val>
                                            <p:strVal val="#ppt_y"/>
                                          </p:val>
                                        </p:tav>
                                      </p:tavLst>
                                    </p:anim>
                                  </p:childTnLst>
                                </p:cTn>
                              </p:par>
                            </p:childTnLst>
                          </p:cTn>
                        </p:par>
                        <p:par>
                          <p:cTn id="32" fill="hold">
                            <p:stCondLst>
                              <p:cond delay="2250"/>
                            </p:stCondLst>
                            <p:childTnLst>
                              <p:par>
                                <p:cTn id="33" presetID="16" presetClass="entr" presetSubtype="2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par>
                          <p:cTn id="36" fill="hold">
                            <p:stCondLst>
                              <p:cond delay="2750"/>
                            </p:stCondLst>
                            <p:childTnLst>
                              <p:par>
                                <p:cTn id="37" presetID="22" presetClass="entr" presetSubtype="4"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5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702138" y="228724"/>
            <a:ext cx="1676007" cy="1703908"/>
          </a:xfrm>
          <a:prstGeom prst="rect">
            <a:avLst/>
          </a:prstGeom>
        </p:spPr>
      </p:pic>
      <p:sp>
        <p:nvSpPr>
          <p:cNvPr id="12" name="矩形 11"/>
          <p:cNvSpPr/>
          <p:nvPr/>
        </p:nvSpPr>
        <p:spPr>
          <a:xfrm>
            <a:off x="681417" y="2857875"/>
            <a:ext cx="5606567" cy="1569660"/>
          </a:xfrm>
          <a:prstGeom prst="rect">
            <a:avLst/>
          </a:prstGeom>
        </p:spPr>
        <p:txBody>
          <a:bodyPr wrap="square">
            <a:spAutoFit/>
          </a:bodyPr>
          <a:lstStyle/>
          <a:p>
            <a:pPr algn="ctr"/>
            <a:r>
              <a:rPr lang="zh-CN" altLang="en-US" sz="9600" dirty="0">
                <a:solidFill>
                  <a:srgbClr val="E4403D"/>
                </a:solidFill>
                <a:cs typeface="+mn-ea"/>
                <a:sym typeface="+mn-lt"/>
              </a:rPr>
              <a:t>展望未来</a:t>
            </a:r>
          </a:p>
        </p:txBody>
      </p:sp>
      <p:sp>
        <p:nvSpPr>
          <p:cNvPr id="49" name="矩形 48" hidden="1"/>
          <p:cNvSpPr/>
          <p:nvPr/>
        </p:nvSpPr>
        <p:spPr>
          <a:xfrm>
            <a:off x="4980370" y="4190266"/>
            <a:ext cx="1928045" cy="743986"/>
          </a:xfrm>
          <a:prstGeom prst="rect">
            <a:avLst/>
          </a:prstGeom>
        </p:spPr>
        <p:txBody>
          <a:bodyPr wrap="square" anchor="ctr">
            <a:spAutoFit/>
          </a:bodyPr>
          <a:lstStyle/>
          <a:p>
            <a:pPr algn="dist">
              <a:lnSpc>
                <a:spcPct val="150000"/>
              </a:lnSpc>
            </a:pPr>
            <a:r>
              <a:rPr lang="zh-CN" altLang="en-US" sz="3200" dirty="0">
                <a:cs typeface="+mn-ea"/>
                <a:sym typeface="+mn-lt"/>
              </a:rPr>
              <a:t>展望未来</a:t>
            </a:r>
          </a:p>
        </p:txBody>
      </p:sp>
      <p:pic>
        <p:nvPicPr>
          <p:cNvPr id="22" name="图片 21"/>
          <p:cNvPicPr>
            <a:picLocks noChangeAspect="1"/>
          </p:cNvPicPr>
          <p:nvPr/>
        </p:nvPicPr>
        <p:blipFill>
          <a:blip r:embed="rId3" cstate="screen"/>
          <a:stretch>
            <a:fillRect/>
          </a:stretch>
        </p:blipFill>
        <p:spPr>
          <a:xfrm flipH="1">
            <a:off x="4363026" y="4834409"/>
            <a:ext cx="1543958" cy="1569661"/>
          </a:xfrm>
          <a:prstGeom prst="rect">
            <a:avLst/>
          </a:prstGeom>
        </p:spPr>
      </p:pic>
      <p:sp>
        <p:nvSpPr>
          <p:cNvPr id="24" name="文本框 23"/>
          <p:cNvSpPr txBox="1"/>
          <p:nvPr/>
        </p:nvSpPr>
        <p:spPr>
          <a:xfrm>
            <a:off x="2206513" y="1375062"/>
            <a:ext cx="2556373" cy="923330"/>
          </a:xfrm>
          <a:prstGeom prst="rect">
            <a:avLst/>
          </a:prstGeom>
          <a:noFill/>
        </p:spPr>
        <p:txBody>
          <a:bodyPr wrap="square" rtlCol="0">
            <a:spAutoFit/>
          </a:bodyPr>
          <a:lstStyle>
            <a:defPPr>
              <a:defRPr lang="zh-CN"/>
            </a:defPPr>
            <a:lvl1pPr algn="ctr">
              <a:defRPr sz="5400" b="1">
                <a:solidFill>
                  <a:srgbClr val="E4403D"/>
                </a:solidFill>
                <a:latin typeface="Agency FB" panose="020B0503020202020204" pitchFamily="34" charset="0"/>
                <a:cs typeface="+mn-ea"/>
              </a:defRPr>
            </a:lvl1pPr>
          </a:lstStyle>
          <a:p>
            <a:r>
              <a:rPr lang="en-US" altLang="zh-CN" dirty="0">
                <a:sym typeface="+mn-lt"/>
              </a:rPr>
              <a:t>Part  6</a:t>
            </a:r>
          </a:p>
        </p:txBody>
      </p:sp>
      <p:pic>
        <p:nvPicPr>
          <p:cNvPr id="31" name="图片 30"/>
          <p:cNvPicPr>
            <a:picLocks noChangeAspect="1"/>
          </p:cNvPicPr>
          <p:nvPr/>
        </p:nvPicPr>
        <p:blipFill rotWithShape="1">
          <a:blip r:embed="rId4" cstate="screen"/>
          <a:srcRect t="22778" b="21444"/>
          <a:stretch>
            <a:fillRect/>
          </a:stretch>
        </p:blipFill>
        <p:spPr>
          <a:xfrm>
            <a:off x="432105" y="5366440"/>
            <a:ext cx="2227761" cy="10649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9" presetClass="entr" presetSubtype="0" fill="hold" grpId="0" nodeType="afterEffect">
                                  <p:stCondLst>
                                    <p:cond delay="0"/>
                                  </p:stCondLst>
                                  <p:iterate type="lt">
                                    <p:tmPct val="10000"/>
                                  </p:iterate>
                                  <p:childTnLst>
                                    <p:set>
                                      <p:cBhvr>
                                        <p:cTn id="18" dur="1" fill="hold">
                                          <p:stCondLst>
                                            <p:cond delay="0"/>
                                          </p:stCondLst>
                                        </p:cTn>
                                        <p:tgtEl>
                                          <p:spTgt spid="24"/>
                                        </p:tgtEl>
                                        <p:attrNameLst>
                                          <p:attrName>style.visibility</p:attrName>
                                        </p:attrNameLst>
                                      </p:cBhvr>
                                      <p:to>
                                        <p:strVal val="visible"/>
                                      </p:to>
                                    </p:set>
                                    <p:animEffect transition="in" filter="dissolve">
                                      <p:cBhvr>
                                        <p:cTn id="19" dur="750"/>
                                        <p:tgtEl>
                                          <p:spTgt spid="24"/>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p:cTn id="23"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xEl>
                                              <p:pRg st="0" end="0"/>
                                            </p:txEl>
                                          </p:spTgt>
                                        </p:tgtEl>
                                      </p:cBhvr>
                                    </p:animEffect>
                                  </p:childTnLst>
                                </p:cTn>
                              </p:par>
                            </p:childTnLst>
                          </p:cTn>
                        </p:par>
                        <p:par>
                          <p:cTn id="28" fill="hold">
                            <p:stCondLst>
                              <p:cond delay="2849"/>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349"/>
                            </p:stCondLst>
                            <p:childTnLst>
                              <p:par>
                                <p:cTn id="35" presetID="16" presetClass="entr" presetSubtype="21"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6</a:t>
            </a:r>
            <a:r>
              <a:rPr lang="zh-CN" altLang="en-US" sz="2400" dirty="0">
                <a:solidFill>
                  <a:srgbClr val="E4403D"/>
                </a:solidFill>
                <a:cs typeface="+mn-ea"/>
                <a:sym typeface="+mn-lt"/>
              </a:rPr>
              <a:t>、展望未来</a:t>
            </a:r>
          </a:p>
        </p:txBody>
      </p:sp>
      <p:sp>
        <p:nvSpPr>
          <p:cNvPr id="53" name="矩形 52"/>
          <p:cNvSpPr/>
          <p:nvPr/>
        </p:nvSpPr>
        <p:spPr>
          <a:xfrm>
            <a:off x="2158417" y="2269588"/>
            <a:ext cx="8292586" cy="2554545"/>
          </a:xfrm>
          <a:prstGeom prst="rect">
            <a:avLst/>
          </a:prstGeom>
        </p:spPr>
        <p:txBody>
          <a:bodyPr wrap="square">
            <a:spAutoFit/>
          </a:bodyPr>
          <a:lstStyle/>
          <a:p>
            <a:pPr algn="just">
              <a:lnSpc>
                <a:spcPct val="200000"/>
              </a:lnSpc>
            </a:pPr>
            <a:r>
              <a:rPr lang="zh-CN" altLang="en-US" sz="2000" dirty="0">
                <a:cs typeface="+mn-ea"/>
                <a:sym typeface="+mn-lt"/>
              </a:rPr>
              <a:t>此处添加详细文本描述，建议与标题相关并符合整体语言风格，语言描述尽量简洁生动。尽量将每页幻灯片的字数控制在  </a:t>
            </a:r>
            <a:r>
              <a:rPr lang="en-US" altLang="zh-CN" sz="2000" dirty="0">
                <a:cs typeface="+mn-ea"/>
                <a:sym typeface="+mn-lt"/>
              </a:rPr>
              <a:t>200</a:t>
            </a:r>
            <a:r>
              <a:rPr lang="zh-CN" altLang="en-US" sz="2000" dirty="0">
                <a:cs typeface="+mn-ea"/>
                <a:sym typeface="+mn-lt"/>
              </a:rPr>
              <a:t>字以内据统计每页幻灯片的最好控制在</a:t>
            </a:r>
            <a:r>
              <a:rPr lang="en-US" altLang="zh-CN" sz="2000" dirty="0">
                <a:cs typeface="+mn-ea"/>
                <a:sym typeface="+mn-lt"/>
              </a:rPr>
              <a:t>5</a:t>
            </a:r>
            <a:r>
              <a:rPr lang="zh-CN" altLang="en-US" sz="2000" dirty="0">
                <a:cs typeface="+mn-ea"/>
                <a:sym typeface="+mn-lt"/>
              </a:rPr>
              <a:t>分钟之内。</a:t>
            </a:r>
          </a:p>
          <a:p>
            <a:pPr algn="just">
              <a:lnSpc>
                <a:spcPct val="200000"/>
              </a:lnSpc>
            </a:pPr>
            <a:endParaRPr lang="zh-CN" altLang="en-US" sz="2000" dirty="0">
              <a:cs typeface="+mn-ea"/>
              <a:sym typeface="+mn-lt"/>
            </a:endParaRPr>
          </a:p>
        </p:txBody>
      </p:sp>
      <p:pic>
        <p:nvPicPr>
          <p:cNvPr id="58" name="图片 57"/>
          <p:cNvPicPr>
            <a:picLocks noChangeAspect="1"/>
          </p:cNvPicPr>
          <p:nvPr/>
        </p:nvPicPr>
        <p:blipFill rotWithShape="1">
          <a:blip r:embed="rId4" cstate="screen"/>
          <a:srcRect t="22778" b="21444"/>
          <a:stretch>
            <a:fillRect/>
          </a:stretch>
        </p:blipFill>
        <p:spPr>
          <a:xfrm>
            <a:off x="464548" y="5228313"/>
            <a:ext cx="2227761" cy="1064953"/>
          </a:xfrm>
          <a:prstGeom prst="rect">
            <a:avLst/>
          </a:prstGeom>
        </p:spPr>
      </p:pic>
      <p:pic>
        <p:nvPicPr>
          <p:cNvPr id="5" name="图片 4"/>
          <p:cNvPicPr>
            <a:picLocks noChangeAspect="1"/>
          </p:cNvPicPr>
          <p:nvPr/>
        </p:nvPicPr>
        <p:blipFill>
          <a:blip r:embed="rId5" cstate="screen"/>
          <a:stretch>
            <a:fillRect/>
          </a:stretch>
        </p:blipFill>
        <p:spPr>
          <a:xfrm flipH="1">
            <a:off x="8710006" y="3500438"/>
            <a:ext cx="3481994" cy="3165449"/>
          </a:xfrm>
          <a:prstGeom prst="rect">
            <a:avLst/>
          </a:prstGeom>
        </p:spPr>
      </p:pic>
      <p:grpSp>
        <p:nvGrpSpPr>
          <p:cNvPr id="8" name="组合 7"/>
          <p:cNvGrpSpPr/>
          <p:nvPr/>
        </p:nvGrpSpPr>
        <p:grpSpPr>
          <a:xfrm>
            <a:off x="1705181" y="1880381"/>
            <a:ext cx="2051936" cy="1733550"/>
            <a:chOff x="2087682" y="2419350"/>
            <a:chExt cx="2051936" cy="1733550"/>
          </a:xfrm>
        </p:grpSpPr>
        <p:sp>
          <p:nvSpPr>
            <p:cNvPr id="9" name="任意多边形: 形状 8"/>
            <p:cNvSpPr/>
            <p:nvPr/>
          </p:nvSpPr>
          <p:spPr>
            <a:xfrm>
              <a:off x="2087682" y="2419350"/>
              <a:ext cx="1899536" cy="1581150"/>
            </a:xfrm>
            <a:custGeom>
              <a:avLst/>
              <a:gdLst>
                <a:gd name="connsiteX0" fmla="*/ 0 w 2343150"/>
                <a:gd name="connsiteY0" fmla="*/ 1581150 h 1581150"/>
                <a:gd name="connsiteX1" fmla="*/ 0 w 2343150"/>
                <a:gd name="connsiteY1" fmla="*/ 0 h 1581150"/>
                <a:gd name="connsiteX2" fmla="*/ 2343150 w 2343150"/>
                <a:gd name="connsiteY2" fmla="*/ 0 h 1581150"/>
                <a:gd name="connsiteX3" fmla="*/ 2343150 w 2343150"/>
                <a:gd name="connsiteY3" fmla="*/ 0 h 1581150"/>
              </a:gdLst>
              <a:ahLst/>
              <a:cxnLst>
                <a:cxn ang="0">
                  <a:pos x="connsiteX0" y="connsiteY0"/>
                </a:cxn>
                <a:cxn ang="0">
                  <a:pos x="connsiteX1" y="connsiteY1"/>
                </a:cxn>
                <a:cxn ang="0">
                  <a:pos x="connsiteX2" y="connsiteY2"/>
                </a:cxn>
                <a:cxn ang="0">
                  <a:pos x="connsiteX3" y="connsiteY3"/>
                </a:cxn>
              </a:cxnLst>
              <a:rect l="l" t="t" r="r" b="b"/>
              <a:pathLst>
                <a:path w="2343150" h="1581150">
                  <a:moveTo>
                    <a:pt x="0" y="1581150"/>
                  </a:moveTo>
                  <a:lnTo>
                    <a:pt x="0" y="0"/>
                  </a:lnTo>
                  <a:lnTo>
                    <a:pt x="2343150" y="0"/>
                  </a:lnTo>
                  <a:lnTo>
                    <a:pt x="2343150" y="0"/>
                  </a:lnTo>
                </a:path>
              </a:pathLst>
            </a:custGeom>
            <a:noFill/>
            <a:ln w="19050">
              <a:solidFill>
                <a:srgbClr val="E440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p:nvSpPr>
          <p:spPr>
            <a:xfrm>
              <a:off x="2240082" y="2571750"/>
              <a:ext cx="1899536" cy="1581150"/>
            </a:xfrm>
            <a:custGeom>
              <a:avLst/>
              <a:gdLst>
                <a:gd name="connsiteX0" fmla="*/ 0 w 2343150"/>
                <a:gd name="connsiteY0" fmla="*/ 1581150 h 1581150"/>
                <a:gd name="connsiteX1" fmla="*/ 0 w 2343150"/>
                <a:gd name="connsiteY1" fmla="*/ 0 h 1581150"/>
                <a:gd name="connsiteX2" fmla="*/ 2343150 w 2343150"/>
                <a:gd name="connsiteY2" fmla="*/ 0 h 1581150"/>
                <a:gd name="connsiteX3" fmla="*/ 2343150 w 2343150"/>
                <a:gd name="connsiteY3" fmla="*/ 0 h 1581150"/>
              </a:gdLst>
              <a:ahLst/>
              <a:cxnLst>
                <a:cxn ang="0">
                  <a:pos x="connsiteX0" y="connsiteY0"/>
                </a:cxn>
                <a:cxn ang="0">
                  <a:pos x="connsiteX1" y="connsiteY1"/>
                </a:cxn>
                <a:cxn ang="0">
                  <a:pos x="connsiteX2" y="connsiteY2"/>
                </a:cxn>
                <a:cxn ang="0">
                  <a:pos x="connsiteX3" y="connsiteY3"/>
                </a:cxn>
              </a:cxnLst>
              <a:rect l="l" t="t" r="r" b="b"/>
              <a:pathLst>
                <a:path w="2343150" h="1581150">
                  <a:moveTo>
                    <a:pt x="0" y="1581150"/>
                  </a:moveTo>
                  <a:lnTo>
                    <a:pt x="0" y="0"/>
                  </a:lnTo>
                  <a:lnTo>
                    <a:pt x="2343150" y="0"/>
                  </a:lnTo>
                  <a:lnTo>
                    <a:pt x="2343150" y="0"/>
                  </a:lnTo>
                </a:path>
              </a:pathLst>
            </a:custGeom>
            <a:noFill/>
            <a:ln w="19050">
              <a:solidFill>
                <a:srgbClr val="E440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56" presetClass="path" presetSubtype="0" accel="50000" decel="50000" fill="hold" nodeType="withEffect">
                                  <p:stCondLst>
                                    <p:cond delay="0"/>
                                  </p:stCondLst>
                                  <p:childTnLst>
                                    <p:animMotion origin="layout" path="M 1.66667E-6 -2.96296E-6 L -0.08112 -0.14861 " pathEditMode="relative" rAng="0" ptsTypes="AA">
                                      <p:cBhvr>
                                        <p:cTn id="28" dur="1500" spd="-100000" fill="hold"/>
                                        <p:tgtEl>
                                          <p:spTgt spid="8"/>
                                        </p:tgtEl>
                                        <p:attrNameLst>
                                          <p:attrName>ppt_x</p:attrName>
                                          <p:attrName>ppt_y</p:attrName>
                                        </p:attrNameLst>
                                      </p:cBhvr>
                                      <p:rCtr x="-4062" y="-7431"/>
                                    </p:animMotion>
                                  </p:childTnLst>
                                </p:cTn>
                              </p:par>
                            </p:childTnLst>
                          </p:cTn>
                        </p:par>
                        <p:par>
                          <p:cTn id="29" fill="hold">
                            <p:stCondLst>
                              <p:cond delay="1375"/>
                            </p:stCondLst>
                            <p:childTnLst>
                              <p:par>
                                <p:cTn id="30" presetID="2" presetClass="entr" presetSubtype="4"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ppt_x"/>
                                          </p:val>
                                        </p:tav>
                                        <p:tav tm="100000">
                                          <p:val>
                                            <p:strVal val="#ppt_x"/>
                                          </p:val>
                                        </p:tav>
                                      </p:tavLst>
                                    </p:anim>
                                    <p:anim calcmode="lin" valueType="num">
                                      <p:cBhvr additive="base">
                                        <p:cTn id="33" dur="500" fill="hold"/>
                                        <p:tgtEl>
                                          <p:spTgt spid="53"/>
                                        </p:tgtEl>
                                        <p:attrNameLst>
                                          <p:attrName>ppt_y</p:attrName>
                                        </p:attrNameLst>
                                      </p:cBhvr>
                                      <p:tavLst>
                                        <p:tav tm="0">
                                          <p:val>
                                            <p:strVal val="1+#ppt_h/2"/>
                                          </p:val>
                                        </p:tav>
                                        <p:tav tm="100000">
                                          <p:val>
                                            <p:strVal val="#ppt_y"/>
                                          </p:val>
                                        </p:tav>
                                      </p:tavLst>
                                    </p:anim>
                                  </p:childTnLst>
                                </p:cTn>
                              </p:par>
                            </p:childTnLst>
                          </p:cTn>
                        </p:par>
                        <p:par>
                          <p:cTn id="34" fill="hold">
                            <p:stCondLst>
                              <p:cond delay="1875"/>
                            </p:stCondLst>
                            <p:childTnLst>
                              <p:par>
                                <p:cTn id="35" presetID="16" presetClass="entr" presetSubtype="21"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inVertical)">
                                      <p:cBhvr>
                                        <p:cTn id="37" dur="500"/>
                                        <p:tgtEl>
                                          <p:spTgt spid="58"/>
                                        </p:tgtEl>
                                      </p:cBhvr>
                                    </p:animEffect>
                                  </p:childTnLst>
                                </p:cTn>
                              </p:par>
                            </p:childTnLst>
                          </p:cTn>
                        </p:par>
                        <p:par>
                          <p:cTn id="38" fill="hold">
                            <p:stCondLst>
                              <p:cond delay="2375"/>
                            </p:stCondLst>
                            <p:childTnLst>
                              <p:par>
                                <p:cTn id="39" presetID="18" presetClass="entr" presetSubtype="12"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trips(downLeft)">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l="27938" r="28272"/>
          <a:stretch>
            <a:fillRect/>
          </a:stretch>
        </p:blipFill>
        <p:spPr>
          <a:xfrm>
            <a:off x="579554" y="1783781"/>
            <a:ext cx="1586731" cy="2558918"/>
          </a:xfrm>
          <a:prstGeom prst="rect">
            <a:avLst/>
          </a:prstGeom>
        </p:spPr>
      </p:pic>
      <p:pic>
        <p:nvPicPr>
          <p:cNvPr id="11" name="图片 10"/>
          <p:cNvPicPr>
            <a:picLocks noChangeAspect="1"/>
          </p:cNvPicPr>
          <p:nvPr/>
        </p:nvPicPr>
        <p:blipFill rotWithShape="1">
          <a:blip r:embed="rId4" cstate="screen"/>
          <a:srcRect t="22778" b="21444"/>
          <a:stretch>
            <a:fillRect/>
          </a:stretch>
        </p:blipFill>
        <p:spPr>
          <a:xfrm>
            <a:off x="1022833" y="682864"/>
            <a:ext cx="8001968" cy="3825240"/>
          </a:xfrm>
          <a:prstGeom prst="rect">
            <a:avLst/>
          </a:prstGeom>
        </p:spPr>
      </p:pic>
      <p:pic>
        <p:nvPicPr>
          <p:cNvPr id="13" name="图片 12"/>
          <p:cNvPicPr>
            <a:picLocks noChangeAspect="1"/>
          </p:cNvPicPr>
          <p:nvPr/>
        </p:nvPicPr>
        <p:blipFill rotWithShape="1">
          <a:blip r:embed="rId5" cstate="screen"/>
          <a:srcRect l="26210" t="22574" r="12182" b="23858"/>
          <a:stretch>
            <a:fillRect/>
          </a:stretch>
        </p:blipFill>
        <p:spPr>
          <a:xfrm>
            <a:off x="4555577" y="406844"/>
            <a:ext cx="1494703" cy="917800"/>
          </a:xfrm>
          <a:prstGeom prst="rect">
            <a:avLst/>
          </a:prstGeom>
        </p:spPr>
      </p:pic>
      <p:sp>
        <p:nvSpPr>
          <p:cNvPr id="16" name="矩形 15"/>
          <p:cNvSpPr/>
          <p:nvPr/>
        </p:nvSpPr>
        <p:spPr>
          <a:xfrm>
            <a:off x="1248497" y="4621223"/>
            <a:ext cx="6705599" cy="707886"/>
          </a:xfrm>
          <a:prstGeom prst="rect">
            <a:avLst/>
          </a:prstGeom>
        </p:spPr>
        <p:txBody>
          <a:bodyPr wrap="square">
            <a:spAutoFit/>
          </a:bodyPr>
          <a:lstStyle/>
          <a:p>
            <a:pPr algn="dist"/>
            <a:r>
              <a:rPr lang="zh-CN" altLang="en-US" sz="4000" b="1" dirty="0">
                <a:solidFill>
                  <a:srgbClr val="E4403D"/>
                </a:solidFill>
                <a:cs typeface="+mn-ea"/>
                <a:sym typeface="+mn-lt"/>
              </a:rPr>
              <a:t>国际护士节活动策划方案</a:t>
            </a:r>
          </a:p>
        </p:txBody>
      </p:sp>
      <p:sp>
        <p:nvSpPr>
          <p:cNvPr id="17" name="文本框 16"/>
          <p:cNvSpPr txBox="1"/>
          <p:nvPr/>
        </p:nvSpPr>
        <p:spPr>
          <a:xfrm>
            <a:off x="3323358" y="5697154"/>
            <a:ext cx="2645642" cy="460375"/>
          </a:xfrm>
          <a:prstGeom prst="rect">
            <a:avLst/>
          </a:prstGeom>
          <a:noFill/>
        </p:spPr>
        <p:txBody>
          <a:bodyPr wrap="square" rtlCol="0">
            <a:spAutoFit/>
          </a:bodyPr>
          <a:lstStyle/>
          <a:p>
            <a:pPr algn="dist"/>
            <a:r>
              <a:rPr lang="zh-CN" altLang="zh-CN" sz="2400" dirty="0">
                <a:solidFill>
                  <a:srgbClr val="E4403D"/>
                </a:solidFill>
                <a:cs typeface="+mn-ea"/>
                <a:sym typeface="+mn-lt"/>
              </a:rPr>
              <a:t>演讲人</a:t>
            </a:r>
            <a:r>
              <a:rPr lang="zh-CN" altLang="zh-CN" sz="2400" dirty="0" smtClean="0">
                <a:solidFill>
                  <a:srgbClr val="E4403D"/>
                </a:solidFill>
                <a:cs typeface="+mn-ea"/>
                <a:sym typeface="+mn-lt"/>
              </a:rPr>
              <a:t>：</a:t>
            </a:r>
            <a:r>
              <a:rPr lang="en-US" sz="2400" dirty="0" smtClean="0">
                <a:solidFill>
                  <a:srgbClr val="E4403D"/>
                </a:solidFill>
                <a:cs typeface="+mn-ea"/>
                <a:sym typeface="+mn-lt"/>
              </a:rPr>
              <a:t>xxx</a:t>
            </a:r>
            <a:endParaRPr lang="en-US" sz="2400" dirty="0">
              <a:solidFill>
                <a:srgbClr val="E4403D"/>
              </a:solidFill>
              <a:cs typeface="+mn-ea"/>
              <a:sym typeface="+mn-lt"/>
            </a:endParaRPr>
          </a:p>
        </p:txBody>
      </p:sp>
      <p:pic>
        <p:nvPicPr>
          <p:cNvPr id="19" name="图片 18"/>
          <p:cNvPicPr>
            <a:picLocks noChangeAspect="1"/>
          </p:cNvPicPr>
          <p:nvPr/>
        </p:nvPicPr>
        <p:blipFill>
          <a:blip r:embed="rId6"/>
          <a:stretch>
            <a:fillRect/>
          </a:stretch>
        </p:blipFill>
        <p:spPr>
          <a:xfrm flipH="1">
            <a:off x="99452" y="294570"/>
            <a:ext cx="1846762" cy="1877505"/>
          </a:xfrm>
          <a:prstGeom prst="rect">
            <a:avLst/>
          </a:prstGeom>
        </p:spPr>
      </p:pic>
      <p:pic>
        <p:nvPicPr>
          <p:cNvPr id="20" name="图片 19"/>
          <p:cNvPicPr>
            <a:picLocks noChangeAspect="1"/>
          </p:cNvPicPr>
          <p:nvPr/>
        </p:nvPicPr>
        <p:blipFill rotWithShape="1">
          <a:blip r:embed="rId6" cstate="screen"/>
          <a:srcRect r="13559" b="45104"/>
          <a:stretch>
            <a:fillRect/>
          </a:stretch>
        </p:blipFill>
        <p:spPr>
          <a:xfrm>
            <a:off x="9702138" y="1911958"/>
            <a:ext cx="1058686" cy="683526"/>
          </a:xfrm>
          <a:prstGeom prst="rect">
            <a:avLst/>
          </a:prstGeom>
        </p:spPr>
      </p:pic>
      <p:pic>
        <p:nvPicPr>
          <p:cNvPr id="21" name="图片 20"/>
          <p:cNvPicPr>
            <a:picLocks noChangeAspect="1"/>
          </p:cNvPicPr>
          <p:nvPr/>
        </p:nvPicPr>
        <p:blipFill>
          <a:blip r:embed="rId6" cstate="screen"/>
          <a:stretch>
            <a:fillRect/>
          </a:stretch>
        </p:blipFill>
        <p:spPr>
          <a:xfrm flipH="1">
            <a:off x="9702138" y="228724"/>
            <a:ext cx="1676007" cy="17039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14:flip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41" presetClass="entr" presetSubtype="0" fill="hold" grpId="1" nodeType="afterEffect">
                                  <p:stCondLst>
                                    <p:cond delay="0"/>
                                  </p:stCondLst>
                                  <p:iterate type="lt">
                                    <p:tmPct val="10000"/>
                                  </p:iterate>
                                  <p:childTnLst>
                                    <p:set>
                                      <p:cBhvr>
                                        <p:cTn id="20" dur="1" fill="hold">
                                          <p:stCondLst>
                                            <p:cond delay="0"/>
                                          </p:stCondLst>
                                        </p:cTn>
                                        <p:tgtEl>
                                          <p:spTgt spid="16">
                                            <p:txEl>
                                              <p:pRg st="0" end="0"/>
                                            </p:txEl>
                                          </p:spTgt>
                                        </p:tgtEl>
                                        <p:attrNameLst>
                                          <p:attrName>style.visibility</p:attrName>
                                        </p:attrNameLst>
                                      </p:cBhvr>
                                      <p:to>
                                        <p:strVal val="visible"/>
                                      </p:to>
                                    </p:set>
                                    <p:anim calcmode="lin" valueType="num">
                                      <p:cBhvr>
                                        <p:cTn id="21" dur="25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3" dur="25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16">
                                            <p:txEl>
                                              <p:pRg st="0" end="0"/>
                                            </p:txEl>
                                          </p:spTgt>
                                        </p:tgtEl>
                                      </p:cBhvr>
                                    </p:animEffect>
                                  </p:childTnLst>
                                </p:cTn>
                              </p:par>
                            </p:childTnLst>
                          </p:cTn>
                        </p:par>
                        <p:par>
                          <p:cTn id="26" fill="hold">
                            <p:stCondLst>
                              <p:cond delay="2000"/>
                            </p:stCondLst>
                            <p:childTnLst>
                              <p:par>
                                <p:cTn id="27" presetID="27" presetClass="emph" presetSubtype="0" fill="remove" grpId="0" nodeType="afterEffect">
                                  <p:stCondLst>
                                    <p:cond delay="0"/>
                                  </p:stCondLst>
                                  <p:iterate type="lt">
                                    <p:tmPct val="0"/>
                                  </p:iterate>
                                  <p:childTnLst>
                                    <p:animClr clrSpc="rgb" dir="cw">
                                      <p:cBhvr override="childStyle">
                                        <p:cTn id="28" dur="250" autoRev="1" fill="remove"/>
                                        <p:tgtEl>
                                          <p:spTgt spid="16">
                                            <p:txEl>
                                              <p:pRg st="0" end="0"/>
                                            </p:txEl>
                                          </p:spTgt>
                                        </p:tgtEl>
                                        <p:attrNameLst>
                                          <p:attrName>style.color</p:attrName>
                                        </p:attrNameLst>
                                      </p:cBhvr>
                                      <p:to>
                                        <a:schemeClr val="bg1"/>
                                      </p:to>
                                    </p:animClr>
                                    <p:animClr clrSpc="rgb" dir="cw">
                                      <p:cBhvr>
                                        <p:cTn id="29" dur="250" autoRev="1" fill="remove"/>
                                        <p:tgtEl>
                                          <p:spTgt spid="16">
                                            <p:txEl>
                                              <p:pRg st="0" end="0"/>
                                            </p:txEl>
                                          </p:spTgt>
                                        </p:tgtEl>
                                        <p:attrNameLst>
                                          <p:attrName>fillcolor</p:attrName>
                                        </p:attrNameLst>
                                      </p:cBhvr>
                                      <p:to>
                                        <a:schemeClr val="bg1"/>
                                      </p:to>
                                    </p:animClr>
                                    <p:set>
                                      <p:cBhvr>
                                        <p:cTn id="30" dur="250" autoRev="1" fill="remove"/>
                                        <p:tgtEl>
                                          <p:spTgt spid="16">
                                            <p:txEl>
                                              <p:pRg st="0" end="0"/>
                                            </p:txEl>
                                          </p:spTgt>
                                        </p:tgtEl>
                                        <p:attrNameLst>
                                          <p:attrName>fill.type</p:attrName>
                                        </p:attrNameLst>
                                      </p:cBhvr>
                                      <p:to>
                                        <p:strVal val="solid"/>
                                      </p:to>
                                    </p:set>
                                    <p:set>
                                      <p:cBhvr>
                                        <p:cTn id="31" dur="250" autoRev="1" fill="remove"/>
                                        <p:tgtEl>
                                          <p:spTgt spid="16">
                                            <p:txEl>
                                              <p:pRg st="0" end="0"/>
                                            </p:txEl>
                                          </p:spTgt>
                                        </p:tgtEl>
                                        <p:attrNameLst>
                                          <p:attrName>fill.on</p:attrName>
                                        </p:attrNameLst>
                                      </p:cBhvr>
                                      <p:to>
                                        <p:strVal val="true"/>
                                      </p:to>
                                    </p:se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strVal val="#ppt_x"/>
                                          </p:val>
                                        </p:tav>
                                        <p:tav tm="100000">
                                          <p:val>
                                            <p:strVal val="#ppt_x"/>
                                          </p:val>
                                        </p:tav>
                                      </p:tavLst>
                                    </p:anim>
                                    <p:anim calcmode="lin" valueType="num">
                                      <p:cBhvr>
                                        <p:cTn id="47" dur="5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anim calcmode="lin" valueType="num">
                                      <p:cBhvr>
                                        <p:cTn id="52" dur="500" fill="hold"/>
                                        <p:tgtEl>
                                          <p:spTgt spid="21"/>
                                        </p:tgtEl>
                                        <p:attrNameLst>
                                          <p:attrName>ppt_x</p:attrName>
                                        </p:attrNameLst>
                                      </p:cBhvr>
                                      <p:tavLst>
                                        <p:tav tm="0">
                                          <p:val>
                                            <p:strVal val="#ppt_x"/>
                                          </p:val>
                                        </p:tav>
                                        <p:tav tm="100000">
                                          <p:val>
                                            <p:strVal val="#ppt_x"/>
                                          </p:val>
                                        </p:tav>
                                      </p:tavLst>
                                    </p:anim>
                                    <p:anim calcmode="lin" valueType="num">
                                      <p:cBhvr>
                                        <p:cTn id="5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6" grpId="1" build="allAtOnce"/>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702138" y="228724"/>
            <a:ext cx="1676007" cy="1703908"/>
          </a:xfrm>
          <a:prstGeom prst="rect">
            <a:avLst/>
          </a:prstGeom>
        </p:spPr>
      </p:pic>
      <p:sp>
        <p:nvSpPr>
          <p:cNvPr id="12" name="矩形 11"/>
          <p:cNvSpPr/>
          <p:nvPr/>
        </p:nvSpPr>
        <p:spPr>
          <a:xfrm>
            <a:off x="3016633" y="616757"/>
            <a:ext cx="1723303" cy="707886"/>
          </a:xfrm>
          <a:prstGeom prst="rect">
            <a:avLst/>
          </a:prstGeom>
        </p:spPr>
        <p:txBody>
          <a:bodyPr wrap="square">
            <a:spAutoFit/>
          </a:bodyPr>
          <a:lstStyle/>
          <a:p>
            <a:pPr algn="dist"/>
            <a:r>
              <a:rPr lang="zh-CN" altLang="en-US" sz="4000" dirty="0">
                <a:solidFill>
                  <a:srgbClr val="E4403D"/>
                </a:solidFill>
                <a:cs typeface="+mn-ea"/>
                <a:sym typeface="+mn-lt"/>
              </a:rPr>
              <a:t>目录</a:t>
            </a:r>
          </a:p>
        </p:txBody>
      </p:sp>
      <p:sp>
        <p:nvSpPr>
          <p:cNvPr id="17" name="矩形 16"/>
          <p:cNvSpPr/>
          <p:nvPr/>
        </p:nvSpPr>
        <p:spPr>
          <a:xfrm>
            <a:off x="1724111" y="2170317"/>
            <a:ext cx="1871511" cy="743986"/>
          </a:xfrm>
          <a:prstGeom prst="rect">
            <a:avLst/>
          </a:prstGeom>
        </p:spPr>
        <p:txBody>
          <a:bodyPr wrap="square" anchor="ctr">
            <a:spAutoFit/>
          </a:bodyPr>
          <a:lstStyle/>
          <a:p>
            <a:pPr algn="dist">
              <a:lnSpc>
                <a:spcPct val="150000"/>
              </a:lnSpc>
            </a:pPr>
            <a:r>
              <a:rPr lang="zh-CN" altLang="en-US" sz="3200" dirty="0">
                <a:cs typeface="+mn-ea"/>
                <a:sym typeface="+mn-lt"/>
              </a:rPr>
              <a:t>设立宗旨</a:t>
            </a:r>
          </a:p>
        </p:txBody>
      </p:sp>
      <p:sp>
        <p:nvSpPr>
          <p:cNvPr id="20" name="椭圆 19"/>
          <p:cNvSpPr>
            <a:spLocks noChangeAspect="1"/>
          </p:cNvSpPr>
          <p:nvPr/>
        </p:nvSpPr>
        <p:spPr>
          <a:xfrm>
            <a:off x="681343" y="2131158"/>
            <a:ext cx="576000" cy="822305"/>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r>
              <a:rPr lang="en-US" altLang="zh-CN" sz="3200" dirty="0">
                <a:cs typeface="+mn-ea"/>
                <a:sym typeface="+mn-lt"/>
              </a:rPr>
              <a:t>1</a:t>
            </a:r>
          </a:p>
        </p:txBody>
      </p:sp>
      <p:sp>
        <p:nvSpPr>
          <p:cNvPr id="29" name="矩形 28"/>
          <p:cNvSpPr/>
          <p:nvPr/>
        </p:nvSpPr>
        <p:spPr>
          <a:xfrm>
            <a:off x="1724111" y="3205785"/>
            <a:ext cx="1871512" cy="743986"/>
          </a:xfrm>
          <a:prstGeom prst="rect">
            <a:avLst/>
          </a:prstGeom>
        </p:spPr>
        <p:txBody>
          <a:bodyPr wrap="square" anchor="ctr">
            <a:spAutoFit/>
          </a:bodyPr>
          <a:lstStyle/>
          <a:p>
            <a:pPr algn="dist">
              <a:lnSpc>
                <a:spcPct val="150000"/>
              </a:lnSpc>
            </a:pPr>
            <a:r>
              <a:rPr lang="zh-CN" altLang="en-US" sz="3200" dirty="0">
                <a:cs typeface="+mn-ea"/>
                <a:sym typeface="+mn-lt"/>
              </a:rPr>
              <a:t>节日由来</a:t>
            </a:r>
          </a:p>
        </p:txBody>
      </p:sp>
      <p:sp>
        <p:nvSpPr>
          <p:cNvPr id="30" name="椭圆 29"/>
          <p:cNvSpPr>
            <a:spLocks noChangeAspect="1"/>
          </p:cNvSpPr>
          <p:nvPr/>
        </p:nvSpPr>
        <p:spPr>
          <a:xfrm>
            <a:off x="681343" y="3166626"/>
            <a:ext cx="576000" cy="822305"/>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r>
              <a:rPr lang="en-US" altLang="zh-CN" sz="3200" dirty="0">
                <a:cs typeface="+mn-ea"/>
                <a:sym typeface="+mn-lt"/>
              </a:rPr>
              <a:t>2</a:t>
            </a:r>
          </a:p>
        </p:txBody>
      </p:sp>
      <p:sp>
        <p:nvSpPr>
          <p:cNvPr id="34" name="矩形 33"/>
          <p:cNvSpPr/>
          <p:nvPr/>
        </p:nvSpPr>
        <p:spPr>
          <a:xfrm>
            <a:off x="1712547" y="4246979"/>
            <a:ext cx="1871512" cy="743986"/>
          </a:xfrm>
          <a:prstGeom prst="rect">
            <a:avLst/>
          </a:prstGeom>
        </p:spPr>
        <p:txBody>
          <a:bodyPr wrap="square" anchor="ctr">
            <a:spAutoFit/>
          </a:bodyPr>
          <a:lstStyle/>
          <a:p>
            <a:pPr algn="dist">
              <a:lnSpc>
                <a:spcPct val="150000"/>
              </a:lnSpc>
            </a:pPr>
            <a:r>
              <a:rPr lang="zh-CN" altLang="en-US" sz="3200" dirty="0">
                <a:cs typeface="+mn-ea"/>
                <a:sym typeface="+mn-lt"/>
              </a:rPr>
              <a:t>节日活动</a:t>
            </a:r>
          </a:p>
        </p:txBody>
      </p:sp>
      <p:sp>
        <p:nvSpPr>
          <p:cNvPr id="35" name="椭圆 34"/>
          <p:cNvSpPr>
            <a:spLocks noChangeAspect="1"/>
          </p:cNvSpPr>
          <p:nvPr/>
        </p:nvSpPr>
        <p:spPr>
          <a:xfrm>
            <a:off x="692907" y="4207820"/>
            <a:ext cx="576000" cy="822305"/>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r>
              <a:rPr lang="en-US" altLang="zh-CN" sz="3200" dirty="0">
                <a:cs typeface="+mn-ea"/>
                <a:sym typeface="+mn-lt"/>
              </a:rPr>
              <a:t>3</a:t>
            </a:r>
          </a:p>
        </p:txBody>
      </p:sp>
      <p:sp>
        <p:nvSpPr>
          <p:cNvPr id="39" name="矩形 38"/>
          <p:cNvSpPr/>
          <p:nvPr/>
        </p:nvSpPr>
        <p:spPr>
          <a:xfrm>
            <a:off x="5025342" y="2170317"/>
            <a:ext cx="1871512" cy="743986"/>
          </a:xfrm>
          <a:prstGeom prst="rect">
            <a:avLst/>
          </a:prstGeom>
        </p:spPr>
        <p:txBody>
          <a:bodyPr wrap="square" anchor="ctr">
            <a:spAutoFit/>
          </a:bodyPr>
          <a:lstStyle/>
          <a:p>
            <a:pPr algn="dist">
              <a:lnSpc>
                <a:spcPct val="150000"/>
              </a:lnSpc>
            </a:pPr>
            <a:r>
              <a:rPr lang="zh-CN" altLang="en-US" sz="3200" dirty="0">
                <a:cs typeface="+mn-ea"/>
                <a:sym typeface="+mn-lt"/>
              </a:rPr>
              <a:t>纪念人物</a:t>
            </a:r>
          </a:p>
        </p:txBody>
      </p:sp>
      <p:sp>
        <p:nvSpPr>
          <p:cNvPr id="40" name="椭圆 39"/>
          <p:cNvSpPr>
            <a:spLocks noChangeAspect="1"/>
          </p:cNvSpPr>
          <p:nvPr/>
        </p:nvSpPr>
        <p:spPr>
          <a:xfrm>
            <a:off x="3994138" y="2131158"/>
            <a:ext cx="576000" cy="822305"/>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r>
              <a:rPr lang="en-US" altLang="zh-CN" sz="3200" dirty="0">
                <a:cs typeface="+mn-ea"/>
                <a:sym typeface="+mn-lt"/>
              </a:rPr>
              <a:t>4</a:t>
            </a:r>
          </a:p>
        </p:txBody>
      </p:sp>
      <p:sp>
        <p:nvSpPr>
          <p:cNvPr id="44" name="矩形 43"/>
          <p:cNvSpPr/>
          <p:nvPr/>
        </p:nvSpPr>
        <p:spPr>
          <a:xfrm>
            <a:off x="5010351" y="3205785"/>
            <a:ext cx="1898065" cy="743986"/>
          </a:xfrm>
          <a:prstGeom prst="rect">
            <a:avLst/>
          </a:prstGeom>
        </p:spPr>
        <p:txBody>
          <a:bodyPr wrap="square" anchor="ctr">
            <a:spAutoFit/>
          </a:bodyPr>
          <a:lstStyle/>
          <a:p>
            <a:pPr algn="dist">
              <a:lnSpc>
                <a:spcPct val="150000"/>
              </a:lnSpc>
            </a:pPr>
            <a:r>
              <a:rPr lang="zh-CN" altLang="en-US" sz="3200" dirty="0">
                <a:cs typeface="+mn-ea"/>
                <a:sym typeface="+mn-lt"/>
              </a:rPr>
              <a:t>纪念奖项</a:t>
            </a:r>
          </a:p>
        </p:txBody>
      </p:sp>
      <p:sp>
        <p:nvSpPr>
          <p:cNvPr id="45" name="椭圆 44"/>
          <p:cNvSpPr>
            <a:spLocks noChangeAspect="1"/>
          </p:cNvSpPr>
          <p:nvPr/>
        </p:nvSpPr>
        <p:spPr>
          <a:xfrm>
            <a:off x="4005702" y="3166626"/>
            <a:ext cx="576000" cy="822305"/>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r>
              <a:rPr lang="en-US" altLang="zh-CN" sz="3200" dirty="0">
                <a:cs typeface="+mn-ea"/>
                <a:sym typeface="+mn-lt"/>
              </a:rPr>
              <a:t>5</a:t>
            </a:r>
          </a:p>
        </p:txBody>
      </p:sp>
      <p:sp>
        <p:nvSpPr>
          <p:cNvPr id="49" name="矩形 48" hidden="1"/>
          <p:cNvSpPr/>
          <p:nvPr/>
        </p:nvSpPr>
        <p:spPr>
          <a:xfrm>
            <a:off x="4980370" y="4190266"/>
            <a:ext cx="1928045" cy="743986"/>
          </a:xfrm>
          <a:prstGeom prst="rect">
            <a:avLst/>
          </a:prstGeom>
        </p:spPr>
        <p:txBody>
          <a:bodyPr wrap="square" anchor="ctr">
            <a:spAutoFit/>
          </a:bodyPr>
          <a:lstStyle/>
          <a:p>
            <a:pPr algn="dist">
              <a:lnSpc>
                <a:spcPct val="150000"/>
              </a:lnSpc>
            </a:pPr>
            <a:r>
              <a:rPr lang="zh-CN" altLang="en-US" sz="3200" dirty="0">
                <a:cs typeface="+mn-ea"/>
                <a:sym typeface="+mn-lt"/>
              </a:rPr>
              <a:t>展望未来</a:t>
            </a:r>
          </a:p>
        </p:txBody>
      </p:sp>
      <p:sp>
        <p:nvSpPr>
          <p:cNvPr id="50" name="椭圆 49"/>
          <p:cNvSpPr>
            <a:spLocks noChangeAspect="1"/>
          </p:cNvSpPr>
          <p:nvPr/>
        </p:nvSpPr>
        <p:spPr>
          <a:xfrm>
            <a:off x="3994138" y="4207820"/>
            <a:ext cx="576000" cy="822305"/>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r>
              <a:rPr lang="en-US" altLang="zh-CN" sz="3200" dirty="0">
                <a:cs typeface="+mn-ea"/>
                <a:sym typeface="+mn-lt"/>
              </a:rPr>
              <a:t>6</a:t>
            </a:r>
          </a:p>
        </p:txBody>
      </p:sp>
      <p:sp>
        <p:nvSpPr>
          <p:cNvPr id="51" name="矩形 50"/>
          <p:cNvSpPr/>
          <p:nvPr/>
        </p:nvSpPr>
        <p:spPr>
          <a:xfrm>
            <a:off x="5010351" y="4246979"/>
            <a:ext cx="1898065" cy="743986"/>
          </a:xfrm>
          <a:prstGeom prst="rect">
            <a:avLst/>
          </a:prstGeom>
        </p:spPr>
        <p:txBody>
          <a:bodyPr wrap="square" anchor="ctr">
            <a:spAutoFit/>
          </a:bodyPr>
          <a:lstStyle/>
          <a:p>
            <a:pPr algn="dist">
              <a:lnSpc>
                <a:spcPct val="150000"/>
              </a:lnSpc>
            </a:pPr>
            <a:r>
              <a:rPr lang="zh-CN" altLang="en-US" sz="3200" dirty="0">
                <a:cs typeface="+mn-ea"/>
                <a:sym typeface="+mn-lt"/>
              </a:rPr>
              <a:t>展望未来</a:t>
            </a:r>
          </a:p>
        </p:txBody>
      </p:sp>
      <p:pic>
        <p:nvPicPr>
          <p:cNvPr id="52" name="图片 51"/>
          <p:cNvPicPr>
            <a:picLocks noChangeAspect="1"/>
          </p:cNvPicPr>
          <p:nvPr/>
        </p:nvPicPr>
        <p:blipFill rotWithShape="1">
          <a:blip r:embed="rId4" cstate="screen"/>
          <a:srcRect t="22778" b="21444"/>
          <a:stretch>
            <a:fillRect/>
          </a:stretch>
        </p:blipFill>
        <p:spPr>
          <a:xfrm>
            <a:off x="432105" y="5366440"/>
            <a:ext cx="2227761" cy="1064953"/>
          </a:xfrm>
          <a:prstGeom prst="rect">
            <a:avLst/>
          </a:prstGeom>
        </p:spPr>
      </p:pic>
      <p:pic>
        <p:nvPicPr>
          <p:cNvPr id="53" name="图片 52"/>
          <p:cNvPicPr>
            <a:picLocks noChangeAspect="1"/>
          </p:cNvPicPr>
          <p:nvPr/>
        </p:nvPicPr>
        <p:blipFill>
          <a:blip r:embed="rId3" cstate="screen"/>
          <a:stretch>
            <a:fillRect/>
          </a:stretch>
        </p:blipFill>
        <p:spPr>
          <a:xfrm flipH="1">
            <a:off x="5849339" y="5366440"/>
            <a:ext cx="1047515" cy="1064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2000">
        <p14:door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1"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274"/>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par>
                          <p:cTn id="28" fill="hold">
                            <p:stCondLst>
                              <p:cond delay="1774"/>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2274"/>
                            </p:stCondLst>
                            <p:childTnLst>
                              <p:par>
                                <p:cTn id="35" presetID="16" presetClass="entr" presetSubtype="21"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par>
                          <p:cTn id="38" fill="hold">
                            <p:stCondLst>
                              <p:cond delay="2774"/>
                            </p:stCondLst>
                            <p:childTnLst>
                              <p:par>
                                <p:cTn id="39" presetID="42"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3274"/>
                            </p:stCondLst>
                            <p:childTnLst>
                              <p:par>
                                <p:cTn id="45" presetID="16" presetClass="entr" presetSubtype="21"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par>
                          <p:cTn id="48" fill="hold">
                            <p:stCondLst>
                              <p:cond delay="3774"/>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anim calcmode="lin" valueType="num">
                                      <p:cBhvr>
                                        <p:cTn id="52" dur="500" fill="hold"/>
                                        <p:tgtEl>
                                          <p:spTgt spid="34"/>
                                        </p:tgtEl>
                                        <p:attrNameLst>
                                          <p:attrName>ppt_x</p:attrName>
                                        </p:attrNameLst>
                                      </p:cBhvr>
                                      <p:tavLst>
                                        <p:tav tm="0">
                                          <p:val>
                                            <p:strVal val="#ppt_x"/>
                                          </p:val>
                                        </p:tav>
                                        <p:tav tm="100000">
                                          <p:val>
                                            <p:strVal val="#ppt_x"/>
                                          </p:val>
                                        </p:tav>
                                      </p:tavLst>
                                    </p:anim>
                                    <p:anim calcmode="lin" valueType="num">
                                      <p:cBhvr>
                                        <p:cTn id="53" dur="5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4274"/>
                            </p:stCondLst>
                            <p:childTnLst>
                              <p:par>
                                <p:cTn id="55" presetID="16" presetClass="entr" presetSubtype="21"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childTnLst>
                          </p:cTn>
                        </p:par>
                        <p:par>
                          <p:cTn id="58" fill="hold">
                            <p:stCondLst>
                              <p:cond delay="4774"/>
                            </p:stCondLst>
                            <p:childTnLst>
                              <p:par>
                                <p:cTn id="59" presetID="42"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anim calcmode="lin" valueType="num">
                                      <p:cBhvr>
                                        <p:cTn id="62" dur="500" fill="hold"/>
                                        <p:tgtEl>
                                          <p:spTgt spid="39"/>
                                        </p:tgtEl>
                                        <p:attrNameLst>
                                          <p:attrName>ppt_x</p:attrName>
                                        </p:attrNameLst>
                                      </p:cBhvr>
                                      <p:tavLst>
                                        <p:tav tm="0">
                                          <p:val>
                                            <p:strVal val="#ppt_x"/>
                                          </p:val>
                                        </p:tav>
                                        <p:tav tm="100000">
                                          <p:val>
                                            <p:strVal val="#ppt_x"/>
                                          </p:val>
                                        </p:tav>
                                      </p:tavLst>
                                    </p:anim>
                                    <p:anim calcmode="lin" valueType="num">
                                      <p:cBhvr>
                                        <p:cTn id="63" dur="5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5274"/>
                            </p:stCondLst>
                            <p:childTnLst>
                              <p:par>
                                <p:cTn id="65" presetID="16" presetClass="entr" presetSubtype="2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par>
                          <p:cTn id="68" fill="hold">
                            <p:stCondLst>
                              <p:cond delay="5774"/>
                            </p:stCondLst>
                            <p:childTnLst>
                              <p:par>
                                <p:cTn id="69" presetID="42"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anim calcmode="lin" valueType="num">
                                      <p:cBhvr>
                                        <p:cTn id="72" dur="500" fill="hold"/>
                                        <p:tgtEl>
                                          <p:spTgt spid="44"/>
                                        </p:tgtEl>
                                        <p:attrNameLst>
                                          <p:attrName>ppt_x</p:attrName>
                                        </p:attrNameLst>
                                      </p:cBhvr>
                                      <p:tavLst>
                                        <p:tav tm="0">
                                          <p:val>
                                            <p:strVal val="#ppt_x"/>
                                          </p:val>
                                        </p:tav>
                                        <p:tav tm="100000">
                                          <p:val>
                                            <p:strVal val="#ppt_x"/>
                                          </p:val>
                                        </p:tav>
                                      </p:tavLst>
                                    </p:anim>
                                    <p:anim calcmode="lin" valueType="num">
                                      <p:cBhvr>
                                        <p:cTn id="73" dur="500" fill="hold"/>
                                        <p:tgtEl>
                                          <p:spTgt spid="44"/>
                                        </p:tgtEl>
                                        <p:attrNameLst>
                                          <p:attrName>ppt_y</p:attrName>
                                        </p:attrNameLst>
                                      </p:cBhvr>
                                      <p:tavLst>
                                        <p:tav tm="0">
                                          <p:val>
                                            <p:strVal val="#ppt_y+.1"/>
                                          </p:val>
                                        </p:tav>
                                        <p:tav tm="100000">
                                          <p:val>
                                            <p:strVal val="#ppt_y"/>
                                          </p:val>
                                        </p:tav>
                                      </p:tavLst>
                                    </p:anim>
                                  </p:childTnLst>
                                </p:cTn>
                              </p:par>
                            </p:childTnLst>
                          </p:cTn>
                        </p:par>
                        <p:par>
                          <p:cTn id="74" fill="hold">
                            <p:stCondLst>
                              <p:cond delay="6274"/>
                            </p:stCondLst>
                            <p:childTnLst>
                              <p:par>
                                <p:cTn id="75" presetID="16" presetClass="entr" presetSubtype="21"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arn(inVertical)">
                                      <p:cBhvr>
                                        <p:cTn id="77" dur="500"/>
                                        <p:tgtEl>
                                          <p:spTgt spid="50"/>
                                        </p:tgtEl>
                                      </p:cBhvr>
                                    </p:animEffect>
                                  </p:childTnLst>
                                </p:cTn>
                              </p:par>
                            </p:childTnLst>
                          </p:cTn>
                        </p:par>
                        <p:par>
                          <p:cTn id="78" fill="hold">
                            <p:stCondLst>
                              <p:cond delay="6774"/>
                            </p:stCondLst>
                            <p:childTnLst>
                              <p:par>
                                <p:cTn id="79" presetID="42" presetClass="entr" presetSubtype="0"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strVal val="#ppt_x"/>
                                          </p:val>
                                        </p:tav>
                                        <p:tav tm="100000">
                                          <p:val>
                                            <p:strVal val="#ppt_x"/>
                                          </p:val>
                                        </p:tav>
                                      </p:tavLst>
                                    </p:anim>
                                    <p:anim calcmode="lin" valueType="num">
                                      <p:cBhvr>
                                        <p:cTn id="83" dur="500" fill="hold"/>
                                        <p:tgtEl>
                                          <p:spTgt spid="51"/>
                                        </p:tgtEl>
                                        <p:attrNameLst>
                                          <p:attrName>ppt_y</p:attrName>
                                        </p:attrNameLst>
                                      </p:cBhvr>
                                      <p:tavLst>
                                        <p:tav tm="0">
                                          <p:val>
                                            <p:strVal val="#ppt_y+.1"/>
                                          </p:val>
                                        </p:tav>
                                        <p:tav tm="100000">
                                          <p:val>
                                            <p:strVal val="#ppt_y"/>
                                          </p:val>
                                        </p:tav>
                                      </p:tavLst>
                                    </p:anim>
                                  </p:childTnLst>
                                </p:cTn>
                              </p:par>
                            </p:childTnLst>
                          </p:cTn>
                        </p:par>
                        <p:par>
                          <p:cTn id="84" fill="hold">
                            <p:stCondLst>
                              <p:cond delay="7274"/>
                            </p:stCondLst>
                            <p:childTnLst>
                              <p:par>
                                <p:cTn id="85" presetID="16" presetClass="entr" presetSubtype="21" fill="hold"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arn(inVertical)">
                                      <p:cBhvr>
                                        <p:cTn id="87" dur="500"/>
                                        <p:tgtEl>
                                          <p:spTgt spid="52"/>
                                        </p:tgtEl>
                                      </p:cBhvr>
                                    </p:animEffect>
                                  </p:childTnLst>
                                </p:cTn>
                              </p:par>
                            </p:childTnLst>
                          </p:cTn>
                        </p:par>
                        <p:par>
                          <p:cTn id="88" fill="hold">
                            <p:stCondLst>
                              <p:cond delay="7774"/>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anim calcmode="lin" valueType="num">
                                      <p:cBhvr>
                                        <p:cTn id="92" dur="500" fill="hold"/>
                                        <p:tgtEl>
                                          <p:spTgt spid="53"/>
                                        </p:tgtEl>
                                        <p:attrNameLst>
                                          <p:attrName>ppt_x</p:attrName>
                                        </p:attrNameLst>
                                      </p:cBhvr>
                                      <p:tavLst>
                                        <p:tav tm="0">
                                          <p:val>
                                            <p:strVal val="#ppt_x"/>
                                          </p:val>
                                        </p:tav>
                                        <p:tav tm="100000">
                                          <p:val>
                                            <p:strVal val="#ppt_x"/>
                                          </p:val>
                                        </p:tav>
                                      </p:tavLst>
                                    </p:anim>
                                    <p:anim calcmode="lin" valueType="num">
                                      <p:cBhvr>
                                        <p:cTn id="93"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build="allAtOnce"/>
      <p:bldP spid="17" grpId="0"/>
      <p:bldP spid="20" grpId="0" animBg="1"/>
      <p:bldP spid="29" grpId="0"/>
      <p:bldP spid="30" grpId="0" animBg="1"/>
      <p:bldP spid="34" grpId="0"/>
      <p:bldP spid="35" grpId="0" animBg="1"/>
      <p:bldP spid="39" grpId="0"/>
      <p:bldP spid="40" grpId="0" animBg="1"/>
      <p:bldP spid="44" grpId="0"/>
      <p:bldP spid="45" grpId="0" animBg="1"/>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702138" y="228724"/>
            <a:ext cx="1676007" cy="1703908"/>
          </a:xfrm>
          <a:prstGeom prst="rect">
            <a:avLst/>
          </a:prstGeom>
        </p:spPr>
      </p:pic>
      <p:sp>
        <p:nvSpPr>
          <p:cNvPr id="12" name="矩形 11"/>
          <p:cNvSpPr/>
          <p:nvPr/>
        </p:nvSpPr>
        <p:spPr>
          <a:xfrm>
            <a:off x="681417" y="2857875"/>
            <a:ext cx="5606567" cy="1569660"/>
          </a:xfrm>
          <a:prstGeom prst="rect">
            <a:avLst/>
          </a:prstGeom>
        </p:spPr>
        <p:txBody>
          <a:bodyPr wrap="square">
            <a:spAutoFit/>
          </a:bodyPr>
          <a:lstStyle/>
          <a:p>
            <a:pPr algn="ctr"/>
            <a:r>
              <a:rPr lang="zh-CN" altLang="en-US" sz="9600" dirty="0">
                <a:solidFill>
                  <a:srgbClr val="E4403D"/>
                </a:solidFill>
                <a:cs typeface="+mn-ea"/>
                <a:sym typeface="+mn-lt"/>
              </a:rPr>
              <a:t>设立宗旨</a:t>
            </a:r>
          </a:p>
        </p:txBody>
      </p:sp>
      <p:sp>
        <p:nvSpPr>
          <p:cNvPr id="49" name="矩形 48" hidden="1"/>
          <p:cNvSpPr/>
          <p:nvPr/>
        </p:nvSpPr>
        <p:spPr>
          <a:xfrm>
            <a:off x="4980370" y="4190266"/>
            <a:ext cx="1928045" cy="743986"/>
          </a:xfrm>
          <a:prstGeom prst="rect">
            <a:avLst/>
          </a:prstGeom>
        </p:spPr>
        <p:txBody>
          <a:bodyPr wrap="square" anchor="ctr">
            <a:spAutoFit/>
          </a:bodyPr>
          <a:lstStyle/>
          <a:p>
            <a:pPr algn="dist">
              <a:lnSpc>
                <a:spcPct val="150000"/>
              </a:lnSpc>
            </a:pPr>
            <a:r>
              <a:rPr lang="zh-CN" altLang="en-US" sz="3200" dirty="0">
                <a:cs typeface="+mn-ea"/>
                <a:sym typeface="+mn-lt"/>
              </a:rPr>
              <a:t>展望未来</a:t>
            </a:r>
          </a:p>
        </p:txBody>
      </p:sp>
      <p:pic>
        <p:nvPicPr>
          <p:cNvPr id="22" name="图片 21"/>
          <p:cNvPicPr>
            <a:picLocks noChangeAspect="1"/>
          </p:cNvPicPr>
          <p:nvPr/>
        </p:nvPicPr>
        <p:blipFill>
          <a:blip r:embed="rId3" cstate="screen"/>
          <a:stretch>
            <a:fillRect/>
          </a:stretch>
        </p:blipFill>
        <p:spPr>
          <a:xfrm flipH="1">
            <a:off x="4363026" y="4834409"/>
            <a:ext cx="1543958" cy="1569661"/>
          </a:xfrm>
          <a:prstGeom prst="rect">
            <a:avLst/>
          </a:prstGeom>
        </p:spPr>
      </p:pic>
      <p:sp>
        <p:nvSpPr>
          <p:cNvPr id="24" name="文本框 23"/>
          <p:cNvSpPr txBox="1"/>
          <p:nvPr/>
        </p:nvSpPr>
        <p:spPr>
          <a:xfrm>
            <a:off x="2206513" y="1375062"/>
            <a:ext cx="2556373" cy="923330"/>
          </a:xfrm>
          <a:prstGeom prst="rect">
            <a:avLst/>
          </a:prstGeom>
          <a:noFill/>
        </p:spPr>
        <p:txBody>
          <a:bodyPr wrap="square" rtlCol="0">
            <a:spAutoFit/>
          </a:bodyPr>
          <a:lstStyle>
            <a:defPPr>
              <a:defRPr lang="zh-CN"/>
            </a:defPPr>
            <a:lvl1pPr algn="ctr">
              <a:defRPr sz="5400" b="1">
                <a:solidFill>
                  <a:srgbClr val="E4403D"/>
                </a:solidFill>
                <a:latin typeface="Agency FB" panose="020B0503020202020204" pitchFamily="34" charset="0"/>
                <a:cs typeface="+mn-ea"/>
              </a:defRPr>
            </a:lvl1pPr>
          </a:lstStyle>
          <a:p>
            <a:r>
              <a:rPr lang="en-US" altLang="zh-CN" dirty="0">
                <a:sym typeface="+mn-lt"/>
              </a:rPr>
              <a:t>Part  1</a:t>
            </a:r>
          </a:p>
        </p:txBody>
      </p:sp>
      <p:pic>
        <p:nvPicPr>
          <p:cNvPr id="31" name="图片 30"/>
          <p:cNvPicPr>
            <a:picLocks noChangeAspect="1"/>
          </p:cNvPicPr>
          <p:nvPr/>
        </p:nvPicPr>
        <p:blipFill rotWithShape="1">
          <a:blip r:embed="rId4" cstate="screen"/>
          <a:srcRect t="22778" b="21444"/>
          <a:stretch>
            <a:fillRect/>
          </a:stretch>
        </p:blipFill>
        <p:spPr>
          <a:xfrm>
            <a:off x="432105" y="5366440"/>
            <a:ext cx="2227761" cy="10649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9" presetClass="entr" presetSubtype="0" fill="hold" grpId="0" nodeType="afterEffect">
                                  <p:stCondLst>
                                    <p:cond delay="0"/>
                                  </p:stCondLst>
                                  <p:iterate type="lt">
                                    <p:tmPct val="10000"/>
                                  </p:iterate>
                                  <p:childTnLst>
                                    <p:set>
                                      <p:cBhvr>
                                        <p:cTn id="18" dur="1" fill="hold">
                                          <p:stCondLst>
                                            <p:cond delay="0"/>
                                          </p:stCondLst>
                                        </p:cTn>
                                        <p:tgtEl>
                                          <p:spTgt spid="24"/>
                                        </p:tgtEl>
                                        <p:attrNameLst>
                                          <p:attrName>style.visibility</p:attrName>
                                        </p:attrNameLst>
                                      </p:cBhvr>
                                      <p:to>
                                        <p:strVal val="visible"/>
                                      </p:to>
                                    </p:set>
                                    <p:animEffect transition="in" filter="dissolve">
                                      <p:cBhvr>
                                        <p:cTn id="19" dur="750"/>
                                        <p:tgtEl>
                                          <p:spTgt spid="24"/>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p:cTn id="23"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xEl>
                                              <p:pRg st="0" end="0"/>
                                            </p:txEl>
                                          </p:spTgt>
                                        </p:tgtEl>
                                      </p:cBhvr>
                                    </p:animEffect>
                                  </p:childTnLst>
                                </p:cTn>
                              </p:par>
                            </p:childTnLst>
                          </p:cTn>
                        </p:par>
                        <p:par>
                          <p:cTn id="28" fill="hold">
                            <p:stCondLst>
                              <p:cond delay="2849"/>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349"/>
                            </p:stCondLst>
                            <p:childTnLst>
                              <p:par>
                                <p:cTn id="35" presetID="16" presetClass="entr" presetSubtype="21"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1</a:t>
            </a:r>
            <a:r>
              <a:rPr lang="zh-CN" altLang="en-US" sz="2400" dirty="0">
                <a:solidFill>
                  <a:srgbClr val="E4403D"/>
                </a:solidFill>
                <a:cs typeface="+mn-ea"/>
                <a:sym typeface="+mn-lt"/>
              </a:rPr>
              <a:t>、设立宗旨</a:t>
            </a:r>
          </a:p>
        </p:txBody>
      </p:sp>
      <p:sp>
        <p:nvSpPr>
          <p:cNvPr id="25" name="矩形 24"/>
          <p:cNvSpPr/>
          <p:nvPr/>
        </p:nvSpPr>
        <p:spPr>
          <a:xfrm>
            <a:off x="2011680" y="1414472"/>
            <a:ext cx="8168640" cy="1230593"/>
          </a:xfrm>
          <a:prstGeom prst="rect">
            <a:avLst/>
          </a:prstGeom>
        </p:spPr>
        <p:txBody>
          <a:bodyPr wrap="square">
            <a:spAutoFit/>
          </a:bodyPr>
          <a:lstStyle/>
          <a:p>
            <a:pPr algn="just">
              <a:lnSpc>
                <a:spcPct val="200000"/>
              </a:lnSpc>
            </a:pPr>
            <a:r>
              <a:rPr lang="zh-CN" altLang="en-US" sz="2000" dirty="0">
                <a:cs typeface="+mn-ea"/>
                <a:sym typeface="+mn-lt"/>
              </a:rPr>
              <a:t>国际护士节旨在激励广大护士继承和发扬护理事业的光荣传统，以“爱心、耐心、细心、责任心”对待每一位病人、做好护理工作。</a:t>
            </a:r>
          </a:p>
        </p:txBody>
      </p:sp>
      <p:pic>
        <p:nvPicPr>
          <p:cNvPr id="3" name="图片 2"/>
          <p:cNvPicPr>
            <a:picLocks noChangeAspect="1"/>
          </p:cNvPicPr>
          <p:nvPr/>
        </p:nvPicPr>
        <p:blipFill>
          <a:blip r:embed="rId4" cstate="screen"/>
          <a:stretch>
            <a:fillRect/>
          </a:stretch>
        </p:blipFill>
        <p:spPr>
          <a:xfrm>
            <a:off x="4474511" y="3075832"/>
            <a:ext cx="3220938" cy="3220938"/>
          </a:xfrm>
          <a:prstGeom prst="rect">
            <a:avLst/>
          </a:prstGeom>
        </p:spPr>
      </p:pic>
      <p:sp>
        <p:nvSpPr>
          <p:cNvPr id="13" name="流程图: 终止 12"/>
          <p:cNvSpPr/>
          <p:nvPr/>
        </p:nvSpPr>
        <p:spPr>
          <a:xfrm>
            <a:off x="2610058" y="3252416"/>
            <a:ext cx="1537273" cy="1051560"/>
          </a:xfrm>
          <a:prstGeom prst="flowChartTerminator">
            <a:avLst/>
          </a:prstGeom>
          <a:solidFill>
            <a:srgbClr val="E5465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dirty="0">
                <a:solidFill>
                  <a:schemeClr val="bg1"/>
                </a:solidFill>
                <a:effectLst>
                  <a:outerShdw blurRad="38100" dist="38100" dir="2700000" algn="tl">
                    <a:srgbClr val="000000">
                      <a:alpha val="43137"/>
                    </a:srgbClr>
                  </a:outerShdw>
                </a:effectLst>
                <a:cs typeface="+mn-ea"/>
                <a:sym typeface="+mn-lt"/>
              </a:rPr>
              <a:t>爱心</a:t>
            </a:r>
          </a:p>
        </p:txBody>
      </p:sp>
      <p:sp>
        <p:nvSpPr>
          <p:cNvPr id="15" name="流程图: 终止 14"/>
          <p:cNvSpPr/>
          <p:nvPr/>
        </p:nvSpPr>
        <p:spPr>
          <a:xfrm>
            <a:off x="7928041" y="3252416"/>
            <a:ext cx="1537273" cy="1051560"/>
          </a:xfrm>
          <a:prstGeom prst="flowChartTerminator">
            <a:avLst/>
          </a:prstGeom>
          <a:solidFill>
            <a:srgbClr val="E5465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dirty="0">
                <a:solidFill>
                  <a:schemeClr val="bg1"/>
                </a:solidFill>
                <a:effectLst>
                  <a:outerShdw blurRad="38100" dist="38100" dir="2700000" algn="tl">
                    <a:srgbClr val="000000">
                      <a:alpha val="43137"/>
                    </a:srgbClr>
                  </a:outerShdw>
                </a:effectLst>
                <a:cs typeface="+mn-ea"/>
                <a:sym typeface="+mn-lt"/>
              </a:rPr>
              <a:t>耐心</a:t>
            </a:r>
          </a:p>
        </p:txBody>
      </p:sp>
      <p:sp>
        <p:nvSpPr>
          <p:cNvPr id="16" name="流程图: 终止 15"/>
          <p:cNvSpPr/>
          <p:nvPr/>
        </p:nvSpPr>
        <p:spPr>
          <a:xfrm>
            <a:off x="2587019" y="5068626"/>
            <a:ext cx="1537273" cy="1051560"/>
          </a:xfrm>
          <a:prstGeom prst="flowChartTerminator">
            <a:avLst/>
          </a:prstGeom>
          <a:solidFill>
            <a:srgbClr val="E5465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dirty="0">
                <a:solidFill>
                  <a:schemeClr val="bg1"/>
                </a:solidFill>
                <a:effectLst>
                  <a:outerShdw blurRad="38100" dist="38100" dir="2700000" algn="tl">
                    <a:srgbClr val="000000">
                      <a:alpha val="43137"/>
                    </a:srgbClr>
                  </a:outerShdw>
                </a:effectLst>
                <a:cs typeface="+mn-ea"/>
                <a:sym typeface="+mn-lt"/>
              </a:rPr>
              <a:t>细心</a:t>
            </a:r>
          </a:p>
        </p:txBody>
      </p:sp>
      <p:sp>
        <p:nvSpPr>
          <p:cNvPr id="17" name="流程图: 终止 16"/>
          <p:cNvSpPr/>
          <p:nvPr/>
        </p:nvSpPr>
        <p:spPr>
          <a:xfrm>
            <a:off x="7928041" y="5068626"/>
            <a:ext cx="1537273" cy="1051560"/>
          </a:xfrm>
          <a:prstGeom prst="flowChartTerminator">
            <a:avLst/>
          </a:prstGeom>
          <a:solidFill>
            <a:srgbClr val="E5465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dirty="0">
                <a:solidFill>
                  <a:schemeClr val="bg1"/>
                </a:solidFill>
                <a:effectLst>
                  <a:outerShdw blurRad="38100" dist="38100" dir="2700000" algn="tl">
                    <a:srgbClr val="000000">
                      <a:alpha val="43137"/>
                    </a:srgbClr>
                  </a:outerShdw>
                </a:effectLst>
                <a:cs typeface="+mn-ea"/>
                <a:sym typeface="+mn-lt"/>
              </a:rPr>
              <a:t>责任</a:t>
            </a:r>
          </a:p>
        </p:txBody>
      </p:sp>
      <p:pic>
        <p:nvPicPr>
          <p:cNvPr id="20" name="图片 19"/>
          <p:cNvPicPr>
            <a:picLocks noChangeAspect="1"/>
          </p:cNvPicPr>
          <p:nvPr/>
        </p:nvPicPr>
        <p:blipFill rotWithShape="1">
          <a:blip r:embed="rId5" cstate="screen"/>
          <a:srcRect t="22778" b="21444"/>
          <a:stretch>
            <a:fillRect/>
          </a:stretch>
        </p:blipFill>
        <p:spPr>
          <a:xfrm>
            <a:off x="9964239" y="5434911"/>
            <a:ext cx="2227761" cy="1064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dir="in"/>
      </p:transition>
    </mc:Choice>
    <mc:Fallback xmlns="">
      <p:transition spd="slow" advTm="200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1"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par>
                                <p:cTn id="24" presetID="10" presetClass="entr" presetSubtype="0" fill="hold" grpId="0" nodeType="withEffect">
                                  <p:stCondLst>
                                    <p:cond delay="0"/>
                                  </p:stCondLst>
                                  <p:iterate type="wd">
                                    <p:tmPct val="10000"/>
                                  </p:iterate>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4349"/>
                            </p:stCondLst>
                            <p:childTnLst>
                              <p:par>
                                <p:cTn id="28" presetID="23" presetClass="entr" presetSubtype="3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4*#ppt_w"/>
                                          </p:val>
                                        </p:tav>
                                        <p:tav tm="100000">
                                          <p:val>
                                            <p:strVal val="#ppt_w"/>
                                          </p:val>
                                        </p:tav>
                                      </p:tavLst>
                                    </p:anim>
                                    <p:anim calcmode="lin" valueType="num">
                                      <p:cBhvr>
                                        <p:cTn id="31" dur="500" fill="hold"/>
                                        <p:tgtEl>
                                          <p:spTgt spid="13"/>
                                        </p:tgtEl>
                                        <p:attrNameLst>
                                          <p:attrName>ppt_h</p:attrName>
                                        </p:attrNameLst>
                                      </p:cBhvr>
                                      <p:tavLst>
                                        <p:tav tm="0">
                                          <p:val>
                                            <p:strVal val="4*#ppt_h"/>
                                          </p:val>
                                        </p:tav>
                                        <p:tav tm="100000">
                                          <p:val>
                                            <p:strVal val="#ppt_h"/>
                                          </p:val>
                                        </p:tav>
                                      </p:tavLst>
                                    </p:anim>
                                  </p:childTnLst>
                                </p:cTn>
                              </p:par>
                            </p:childTnLst>
                          </p:cTn>
                        </p:par>
                        <p:par>
                          <p:cTn id="32" fill="hold">
                            <p:stCondLst>
                              <p:cond delay="4849"/>
                            </p:stCondLst>
                            <p:childTnLst>
                              <p:par>
                                <p:cTn id="33" presetID="23" presetClass="entr" presetSubtype="3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strVal val="4*#ppt_w"/>
                                          </p:val>
                                        </p:tav>
                                        <p:tav tm="100000">
                                          <p:val>
                                            <p:strVal val="#ppt_w"/>
                                          </p:val>
                                        </p:tav>
                                      </p:tavLst>
                                    </p:anim>
                                    <p:anim calcmode="lin" valueType="num">
                                      <p:cBhvr>
                                        <p:cTn id="36" dur="500" fill="hold"/>
                                        <p:tgtEl>
                                          <p:spTgt spid="15"/>
                                        </p:tgtEl>
                                        <p:attrNameLst>
                                          <p:attrName>ppt_h</p:attrName>
                                        </p:attrNameLst>
                                      </p:cBhvr>
                                      <p:tavLst>
                                        <p:tav tm="0">
                                          <p:val>
                                            <p:strVal val="4*#ppt_h"/>
                                          </p:val>
                                        </p:tav>
                                        <p:tav tm="100000">
                                          <p:val>
                                            <p:strVal val="#ppt_h"/>
                                          </p:val>
                                        </p:tav>
                                      </p:tavLst>
                                    </p:anim>
                                  </p:childTnLst>
                                </p:cTn>
                              </p:par>
                            </p:childTnLst>
                          </p:cTn>
                        </p:par>
                        <p:par>
                          <p:cTn id="37" fill="hold">
                            <p:stCondLst>
                              <p:cond delay="5349"/>
                            </p:stCondLst>
                            <p:childTnLst>
                              <p:par>
                                <p:cTn id="38" presetID="23" presetClass="entr" presetSubtype="32"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4*#ppt_w"/>
                                          </p:val>
                                        </p:tav>
                                        <p:tav tm="100000">
                                          <p:val>
                                            <p:strVal val="#ppt_w"/>
                                          </p:val>
                                        </p:tav>
                                      </p:tavLst>
                                    </p:anim>
                                    <p:anim calcmode="lin" valueType="num">
                                      <p:cBhvr>
                                        <p:cTn id="41" dur="500" fill="hold"/>
                                        <p:tgtEl>
                                          <p:spTgt spid="16"/>
                                        </p:tgtEl>
                                        <p:attrNameLst>
                                          <p:attrName>ppt_h</p:attrName>
                                        </p:attrNameLst>
                                      </p:cBhvr>
                                      <p:tavLst>
                                        <p:tav tm="0">
                                          <p:val>
                                            <p:strVal val="4*#ppt_h"/>
                                          </p:val>
                                        </p:tav>
                                        <p:tav tm="100000">
                                          <p:val>
                                            <p:strVal val="#ppt_h"/>
                                          </p:val>
                                        </p:tav>
                                      </p:tavLst>
                                    </p:anim>
                                  </p:childTnLst>
                                </p:cTn>
                              </p:par>
                            </p:childTnLst>
                          </p:cTn>
                        </p:par>
                        <p:par>
                          <p:cTn id="42" fill="hold">
                            <p:stCondLst>
                              <p:cond delay="5849"/>
                            </p:stCondLst>
                            <p:childTnLst>
                              <p:par>
                                <p:cTn id="43" presetID="23" presetClass="entr" presetSubtype="32"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4*#ppt_w"/>
                                          </p:val>
                                        </p:tav>
                                        <p:tav tm="100000">
                                          <p:val>
                                            <p:strVal val="#ppt_w"/>
                                          </p:val>
                                        </p:tav>
                                      </p:tavLst>
                                    </p:anim>
                                    <p:anim calcmode="lin" valueType="num">
                                      <p:cBhvr>
                                        <p:cTn id="46" dur="500" fill="hold"/>
                                        <p:tgtEl>
                                          <p:spTgt spid="17"/>
                                        </p:tgtEl>
                                        <p:attrNameLst>
                                          <p:attrName>ppt_h</p:attrName>
                                        </p:attrNameLst>
                                      </p:cBhvr>
                                      <p:tavLst>
                                        <p:tav tm="0">
                                          <p:val>
                                            <p:strVal val="4*#ppt_h"/>
                                          </p:val>
                                        </p:tav>
                                        <p:tav tm="100000">
                                          <p:val>
                                            <p:strVal val="#ppt_h"/>
                                          </p:val>
                                        </p:tav>
                                      </p:tavLst>
                                    </p:anim>
                                  </p:childTnLst>
                                </p:cTn>
                              </p:par>
                            </p:childTnLst>
                          </p:cTn>
                        </p:par>
                        <p:par>
                          <p:cTn id="47" fill="hold">
                            <p:stCondLst>
                              <p:cond delay="6349"/>
                            </p:stCondLst>
                            <p:childTnLst>
                              <p:par>
                                <p:cTn id="48" presetID="16" presetClass="entr" presetSubtype="21"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childTnLst>
                          </p:cTn>
                        </p:par>
                        <p:par>
                          <p:cTn id="51" fill="hold">
                            <p:stCondLst>
                              <p:cond delay="6849"/>
                            </p:stCondLst>
                            <p:childTnLst>
                              <p:par>
                                <p:cTn id="52" presetID="16" presetClass="entr" presetSubtype="21"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build="allAtOnce"/>
      <p:bldP spid="25" grpId="0"/>
      <p:bldP spid="13"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702138" y="228724"/>
            <a:ext cx="1676007" cy="1703908"/>
          </a:xfrm>
          <a:prstGeom prst="rect">
            <a:avLst/>
          </a:prstGeom>
        </p:spPr>
      </p:pic>
      <p:sp>
        <p:nvSpPr>
          <p:cNvPr id="12" name="矩形 11"/>
          <p:cNvSpPr/>
          <p:nvPr/>
        </p:nvSpPr>
        <p:spPr>
          <a:xfrm>
            <a:off x="681417" y="2857875"/>
            <a:ext cx="5606567" cy="1569660"/>
          </a:xfrm>
          <a:prstGeom prst="rect">
            <a:avLst/>
          </a:prstGeom>
        </p:spPr>
        <p:txBody>
          <a:bodyPr wrap="square">
            <a:spAutoFit/>
          </a:bodyPr>
          <a:lstStyle/>
          <a:p>
            <a:pPr algn="ctr"/>
            <a:r>
              <a:rPr lang="zh-CN" altLang="en-US" sz="9600" dirty="0">
                <a:solidFill>
                  <a:srgbClr val="E4403D"/>
                </a:solidFill>
                <a:cs typeface="+mn-ea"/>
                <a:sym typeface="+mn-lt"/>
              </a:rPr>
              <a:t>节日由来</a:t>
            </a:r>
          </a:p>
        </p:txBody>
      </p:sp>
      <p:sp>
        <p:nvSpPr>
          <p:cNvPr id="49" name="矩形 48" hidden="1"/>
          <p:cNvSpPr/>
          <p:nvPr/>
        </p:nvSpPr>
        <p:spPr>
          <a:xfrm>
            <a:off x="4980370" y="4190266"/>
            <a:ext cx="1928045" cy="743986"/>
          </a:xfrm>
          <a:prstGeom prst="rect">
            <a:avLst/>
          </a:prstGeom>
        </p:spPr>
        <p:txBody>
          <a:bodyPr wrap="square" anchor="ctr">
            <a:spAutoFit/>
          </a:bodyPr>
          <a:lstStyle/>
          <a:p>
            <a:pPr algn="dist">
              <a:lnSpc>
                <a:spcPct val="150000"/>
              </a:lnSpc>
            </a:pPr>
            <a:r>
              <a:rPr lang="zh-CN" altLang="en-US" sz="3200" dirty="0">
                <a:cs typeface="+mn-ea"/>
                <a:sym typeface="+mn-lt"/>
              </a:rPr>
              <a:t>展望未来</a:t>
            </a:r>
          </a:p>
        </p:txBody>
      </p:sp>
      <p:pic>
        <p:nvPicPr>
          <p:cNvPr id="22" name="图片 21"/>
          <p:cNvPicPr>
            <a:picLocks noChangeAspect="1"/>
          </p:cNvPicPr>
          <p:nvPr/>
        </p:nvPicPr>
        <p:blipFill>
          <a:blip r:embed="rId3" cstate="screen"/>
          <a:stretch>
            <a:fillRect/>
          </a:stretch>
        </p:blipFill>
        <p:spPr>
          <a:xfrm flipH="1">
            <a:off x="4363026" y="4834409"/>
            <a:ext cx="1543958" cy="1569661"/>
          </a:xfrm>
          <a:prstGeom prst="rect">
            <a:avLst/>
          </a:prstGeom>
        </p:spPr>
      </p:pic>
      <p:sp>
        <p:nvSpPr>
          <p:cNvPr id="24" name="文本框 23"/>
          <p:cNvSpPr txBox="1"/>
          <p:nvPr/>
        </p:nvSpPr>
        <p:spPr>
          <a:xfrm>
            <a:off x="2206513" y="1375062"/>
            <a:ext cx="2556373" cy="923330"/>
          </a:xfrm>
          <a:prstGeom prst="rect">
            <a:avLst/>
          </a:prstGeom>
          <a:noFill/>
        </p:spPr>
        <p:txBody>
          <a:bodyPr wrap="square" rtlCol="0">
            <a:spAutoFit/>
          </a:bodyPr>
          <a:lstStyle>
            <a:defPPr>
              <a:defRPr lang="zh-CN"/>
            </a:defPPr>
            <a:lvl1pPr algn="ctr">
              <a:defRPr sz="5400" b="1">
                <a:solidFill>
                  <a:srgbClr val="E4403D"/>
                </a:solidFill>
                <a:latin typeface="Agency FB" panose="020B0503020202020204" pitchFamily="34" charset="0"/>
                <a:cs typeface="+mn-ea"/>
              </a:defRPr>
            </a:lvl1pPr>
          </a:lstStyle>
          <a:p>
            <a:r>
              <a:rPr lang="en-US" altLang="zh-CN" dirty="0">
                <a:sym typeface="+mn-lt"/>
              </a:rPr>
              <a:t>Part  2</a:t>
            </a:r>
          </a:p>
        </p:txBody>
      </p:sp>
      <p:pic>
        <p:nvPicPr>
          <p:cNvPr id="31" name="图片 30"/>
          <p:cNvPicPr>
            <a:picLocks noChangeAspect="1"/>
          </p:cNvPicPr>
          <p:nvPr/>
        </p:nvPicPr>
        <p:blipFill rotWithShape="1">
          <a:blip r:embed="rId4" cstate="screen"/>
          <a:srcRect t="22778" b="21444"/>
          <a:stretch>
            <a:fillRect/>
          </a:stretch>
        </p:blipFill>
        <p:spPr>
          <a:xfrm>
            <a:off x="432105" y="5366440"/>
            <a:ext cx="2227761" cy="10649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9" presetClass="entr" presetSubtype="0" fill="hold" grpId="0" nodeType="afterEffect">
                                  <p:stCondLst>
                                    <p:cond delay="0"/>
                                  </p:stCondLst>
                                  <p:iterate type="lt">
                                    <p:tmPct val="10000"/>
                                  </p:iterate>
                                  <p:childTnLst>
                                    <p:set>
                                      <p:cBhvr>
                                        <p:cTn id="18" dur="1" fill="hold">
                                          <p:stCondLst>
                                            <p:cond delay="0"/>
                                          </p:stCondLst>
                                        </p:cTn>
                                        <p:tgtEl>
                                          <p:spTgt spid="24"/>
                                        </p:tgtEl>
                                        <p:attrNameLst>
                                          <p:attrName>style.visibility</p:attrName>
                                        </p:attrNameLst>
                                      </p:cBhvr>
                                      <p:to>
                                        <p:strVal val="visible"/>
                                      </p:to>
                                    </p:set>
                                    <p:animEffect transition="in" filter="dissolve">
                                      <p:cBhvr>
                                        <p:cTn id="19" dur="750"/>
                                        <p:tgtEl>
                                          <p:spTgt spid="24"/>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p:cTn id="23"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xEl>
                                              <p:pRg st="0" end="0"/>
                                            </p:txEl>
                                          </p:spTgt>
                                        </p:tgtEl>
                                      </p:cBhvr>
                                    </p:animEffect>
                                  </p:childTnLst>
                                </p:cTn>
                              </p:par>
                            </p:childTnLst>
                          </p:cTn>
                        </p:par>
                        <p:par>
                          <p:cTn id="28" fill="hold">
                            <p:stCondLst>
                              <p:cond delay="2849"/>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349"/>
                            </p:stCondLst>
                            <p:childTnLst>
                              <p:par>
                                <p:cTn id="35" presetID="16" presetClass="entr" presetSubtype="21"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2</a:t>
            </a:r>
            <a:r>
              <a:rPr lang="zh-CN" altLang="en-US" sz="2400" dirty="0">
                <a:solidFill>
                  <a:srgbClr val="E4403D"/>
                </a:solidFill>
                <a:cs typeface="+mn-ea"/>
                <a:sym typeface="+mn-lt"/>
              </a:rPr>
              <a:t>、节日由来</a:t>
            </a:r>
          </a:p>
        </p:txBody>
      </p:sp>
      <p:sp>
        <p:nvSpPr>
          <p:cNvPr id="25" name="矩形 24"/>
          <p:cNvSpPr/>
          <p:nvPr/>
        </p:nvSpPr>
        <p:spPr>
          <a:xfrm>
            <a:off x="1590227" y="1608673"/>
            <a:ext cx="4755155" cy="4247317"/>
          </a:xfrm>
          <a:prstGeom prst="rect">
            <a:avLst/>
          </a:prstGeom>
        </p:spPr>
        <p:txBody>
          <a:bodyPr wrap="square">
            <a:spAutoFit/>
          </a:bodyPr>
          <a:lstStyle/>
          <a:p>
            <a:pPr algn="just">
              <a:lnSpc>
                <a:spcPct val="150000"/>
              </a:lnSpc>
            </a:pPr>
            <a:r>
              <a:rPr lang="en-US" altLang="zh-CN" sz="2000" dirty="0">
                <a:cs typeface="+mn-ea"/>
                <a:sym typeface="+mn-lt"/>
              </a:rPr>
              <a:t>1854</a:t>
            </a:r>
            <a:r>
              <a:rPr lang="zh-CN" altLang="en-US" sz="2000" dirty="0">
                <a:cs typeface="+mn-ea"/>
                <a:sym typeface="+mn-lt"/>
              </a:rPr>
              <a:t>年至</a:t>
            </a:r>
            <a:r>
              <a:rPr lang="en-US" altLang="zh-CN" sz="2000" dirty="0">
                <a:cs typeface="+mn-ea"/>
                <a:sym typeface="+mn-lt"/>
              </a:rPr>
              <a:t>1856</a:t>
            </a:r>
            <a:r>
              <a:rPr lang="zh-CN" altLang="en-US" sz="2000" dirty="0">
                <a:cs typeface="+mn-ea"/>
                <a:sym typeface="+mn-lt"/>
              </a:rPr>
              <a:t>年间，英法联军与沙俄发生激战。在英国一家医院任护士主任的南丁格尔，带领</a:t>
            </a:r>
            <a:r>
              <a:rPr lang="en-US" altLang="zh-CN" sz="2000" dirty="0">
                <a:cs typeface="+mn-ea"/>
                <a:sym typeface="+mn-lt"/>
              </a:rPr>
              <a:t>38</a:t>
            </a:r>
            <a:r>
              <a:rPr lang="zh-CN" altLang="en-US" sz="2000" dirty="0">
                <a:cs typeface="+mn-ea"/>
                <a:sym typeface="+mn-lt"/>
              </a:rPr>
              <a:t>名护士奔走前线，参加护理伤病员的工作。因当时医疗管理混乱，护理质量很差，伤病员死亡率高达</a:t>
            </a:r>
            <a:r>
              <a:rPr lang="en-US" altLang="zh-CN" sz="2000" dirty="0">
                <a:cs typeface="+mn-ea"/>
                <a:sym typeface="+mn-lt"/>
              </a:rPr>
              <a:t>42%</a:t>
            </a:r>
            <a:r>
              <a:rPr lang="zh-CN" altLang="en-US" sz="2000" dirty="0">
                <a:cs typeface="+mn-ea"/>
                <a:sym typeface="+mn-lt"/>
              </a:rPr>
              <a:t>。在这种情况下，南丁格尔下定决心潜心改善病室的卫生条件，并加强对病人的护理和营养。半年之后，医院的伤病员死亡率下降到了</a:t>
            </a:r>
            <a:r>
              <a:rPr lang="en-US" altLang="zh-CN" sz="2000" dirty="0">
                <a:cs typeface="+mn-ea"/>
                <a:sym typeface="+mn-lt"/>
              </a:rPr>
              <a:t>2.2%</a:t>
            </a:r>
            <a:r>
              <a:rPr lang="zh-CN" altLang="en-US" sz="2000" dirty="0">
                <a:cs typeface="+mn-ea"/>
                <a:sym typeface="+mn-lt"/>
              </a:rPr>
              <a:t>。这一事迹传遍全欧。</a:t>
            </a:r>
          </a:p>
        </p:txBody>
      </p:sp>
      <p:pic>
        <p:nvPicPr>
          <p:cNvPr id="4" name="图片 3"/>
          <p:cNvPicPr>
            <a:picLocks noChangeAspect="1"/>
          </p:cNvPicPr>
          <p:nvPr/>
        </p:nvPicPr>
        <p:blipFill>
          <a:blip r:embed="rId4"/>
          <a:stretch>
            <a:fillRect/>
          </a:stretch>
        </p:blipFill>
        <p:spPr>
          <a:xfrm>
            <a:off x="5493327" y="91998"/>
            <a:ext cx="6858000" cy="6858000"/>
          </a:xfrm>
          <a:prstGeom prst="rect">
            <a:avLst/>
          </a:prstGeom>
        </p:spPr>
      </p:pic>
      <p:pic>
        <p:nvPicPr>
          <p:cNvPr id="14" name="图片 13"/>
          <p:cNvPicPr>
            <a:picLocks noChangeAspect="1"/>
          </p:cNvPicPr>
          <p:nvPr/>
        </p:nvPicPr>
        <p:blipFill rotWithShape="1">
          <a:blip r:embed="rId5" cstate="screen"/>
          <a:srcRect t="22778" b="21444"/>
          <a:stretch>
            <a:fillRect/>
          </a:stretch>
        </p:blipFill>
        <p:spPr>
          <a:xfrm>
            <a:off x="9964239" y="5434911"/>
            <a:ext cx="2227761" cy="1064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dir="in"/>
      </p:transition>
    </mc:Choice>
    <mc:Fallback xmlns="">
      <p:transition spd="slow" advTm="200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1875"/>
                            </p:stCondLst>
                            <p:childTnLst>
                              <p:par>
                                <p:cTn id="31" presetID="2" presetClass="entr" presetSubtype="4"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2375"/>
                            </p:stCondLst>
                            <p:childTnLst>
                              <p:par>
                                <p:cTn id="36" presetID="16" presetClass="entr" presetSubtype="21"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945978" y="228724"/>
            <a:ext cx="1676007" cy="1703908"/>
          </a:xfrm>
          <a:prstGeom prst="rect">
            <a:avLst/>
          </a:prstGeom>
        </p:spPr>
      </p:pic>
      <p:sp>
        <p:nvSpPr>
          <p:cNvPr id="12" name="矩形 11"/>
          <p:cNvSpPr/>
          <p:nvPr/>
        </p:nvSpPr>
        <p:spPr>
          <a:xfrm>
            <a:off x="2164081" y="619013"/>
            <a:ext cx="2057400" cy="461665"/>
          </a:xfrm>
          <a:prstGeom prst="rect">
            <a:avLst/>
          </a:prstGeom>
        </p:spPr>
        <p:txBody>
          <a:bodyPr wrap="square">
            <a:spAutoFit/>
          </a:bodyPr>
          <a:lstStyle/>
          <a:p>
            <a:pPr algn="dist"/>
            <a:r>
              <a:rPr lang="en-US" altLang="zh-CN" sz="2400" dirty="0">
                <a:solidFill>
                  <a:srgbClr val="E4403D"/>
                </a:solidFill>
                <a:cs typeface="+mn-ea"/>
                <a:sym typeface="+mn-lt"/>
              </a:rPr>
              <a:t>2</a:t>
            </a:r>
            <a:r>
              <a:rPr lang="zh-CN" altLang="en-US" sz="2400" dirty="0">
                <a:solidFill>
                  <a:srgbClr val="E4403D"/>
                </a:solidFill>
                <a:cs typeface="+mn-ea"/>
                <a:sym typeface="+mn-lt"/>
              </a:rPr>
              <a:t>、节日由来</a:t>
            </a:r>
          </a:p>
        </p:txBody>
      </p:sp>
      <p:sp>
        <p:nvSpPr>
          <p:cNvPr id="25" name="矩形 24"/>
          <p:cNvSpPr/>
          <p:nvPr/>
        </p:nvSpPr>
        <p:spPr>
          <a:xfrm>
            <a:off x="5601388" y="1051339"/>
            <a:ext cx="4533482" cy="5577937"/>
          </a:xfrm>
          <a:prstGeom prst="rect">
            <a:avLst/>
          </a:prstGeom>
        </p:spPr>
        <p:txBody>
          <a:bodyPr wrap="square">
            <a:spAutoFit/>
          </a:bodyPr>
          <a:lstStyle/>
          <a:p>
            <a:pPr algn="just">
              <a:lnSpc>
                <a:spcPct val="150000"/>
              </a:lnSpc>
            </a:pPr>
            <a:r>
              <a:rPr lang="en-US" altLang="zh-CN" sz="2000" dirty="0">
                <a:cs typeface="+mn-ea"/>
                <a:sym typeface="+mn-lt"/>
              </a:rPr>
              <a:t>1860</a:t>
            </a:r>
            <a:r>
              <a:rPr lang="zh-CN" altLang="en-US" sz="2000" dirty="0">
                <a:cs typeface="+mn-ea"/>
                <a:sym typeface="+mn-lt"/>
              </a:rPr>
              <a:t>年，她在英国伦敦创办了世界上第一所正规护士学校。她的护士工作专著，成了医院管理、护士教育的基础教材。鉴于南丁格尔推动了世界各地护理工作和护士教育的发展，因此被誉为“近代护理创始人”。</a:t>
            </a:r>
          </a:p>
          <a:p>
            <a:pPr algn="just">
              <a:lnSpc>
                <a:spcPct val="150000"/>
              </a:lnSpc>
            </a:pPr>
            <a:r>
              <a:rPr lang="zh-CN" altLang="en-US" sz="2000" dirty="0">
                <a:cs typeface="+mn-ea"/>
                <a:sym typeface="+mn-lt"/>
              </a:rPr>
              <a:t>南丁格尔</a:t>
            </a:r>
            <a:r>
              <a:rPr lang="en-US" altLang="zh-CN" sz="2000" dirty="0">
                <a:cs typeface="+mn-ea"/>
                <a:sym typeface="+mn-lt"/>
              </a:rPr>
              <a:t>1910</a:t>
            </a:r>
            <a:r>
              <a:rPr lang="zh-CN" altLang="en-US" sz="2000" dirty="0">
                <a:cs typeface="+mn-ea"/>
                <a:sym typeface="+mn-lt"/>
              </a:rPr>
              <a:t>年在逝世后，国际护士理事会为纪念南丁格尔为护理事业做出的贡献，于</a:t>
            </a:r>
            <a:r>
              <a:rPr lang="en-US" altLang="zh-CN" sz="2000" dirty="0">
                <a:cs typeface="+mn-ea"/>
                <a:sym typeface="+mn-lt"/>
              </a:rPr>
              <a:t>1912</a:t>
            </a:r>
            <a:r>
              <a:rPr lang="zh-CN" altLang="en-US" sz="2000" dirty="0">
                <a:cs typeface="+mn-ea"/>
                <a:sym typeface="+mn-lt"/>
              </a:rPr>
              <a:t>年将她的生日</a:t>
            </a:r>
            <a:r>
              <a:rPr lang="en-US" altLang="zh-CN" sz="2000" dirty="0">
                <a:cs typeface="+mn-ea"/>
                <a:sym typeface="+mn-lt"/>
              </a:rPr>
              <a:t>5</a:t>
            </a:r>
            <a:r>
              <a:rPr lang="zh-CN" altLang="en-US" sz="2000" dirty="0">
                <a:cs typeface="+mn-ea"/>
                <a:sym typeface="+mn-lt"/>
              </a:rPr>
              <a:t>月</a:t>
            </a:r>
            <a:r>
              <a:rPr lang="en-US" altLang="zh-CN" sz="2000" dirty="0">
                <a:cs typeface="+mn-ea"/>
                <a:sym typeface="+mn-lt"/>
              </a:rPr>
              <a:t>12</a:t>
            </a:r>
            <a:r>
              <a:rPr lang="zh-CN" altLang="en-US" sz="2000" dirty="0">
                <a:cs typeface="+mn-ea"/>
                <a:sym typeface="+mn-lt"/>
              </a:rPr>
              <a:t>日定为“国际护士节”，最初称“医院日”，也称“南丁格尔日”。</a:t>
            </a:r>
          </a:p>
          <a:p>
            <a:pPr algn="just">
              <a:lnSpc>
                <a:spcPct val="150000"/>
              </a:lnSpc>
            </a:pPr>
            <a:endParaRPr lang="zh-CN" altLang="en-US" sz="2000" dirty="0">
              <a:cs typeface="+mn-ea"/>
              <a:sym typeface="+mn-lt"/>
            </a:endParaRPr>
          </a:p>
        </p:txBody>
      </p:sp>
      <p:pic>
        <p:nvPicPr>
          <p:cNvPr id="3" name="图片 2"/>
          <p:cNvPicPr>
            <a:picLocks noChangeAspect="1"/>
          </p:cNvPicPr>
          <p:nvPr/>
        </p:nvPicPr>
        <p:blipFill rotWithShape="1">
          <a:blip r:embed="rId4" cstate="screen"/>
          <a:srcRect r="14941" b="10810"/>
          <a:stretch>
            <a:fillRect/>
          </a:stretch>
        </p:blipFill>
        <p:spPr>
          <a:xfrm>
            <a:off x="-1462117" y="808005"/>
            <a:ext cx="7252396" cy="5430982"/>
          </a:xfrm>
          <a:prstGeom prst="rect">
            <a:avLst/>
          </a:prstGeom>
        </p:spPr>
      </p:pic>
      <p:pic>
        <p:nvPicPr>
          <p:cNvPr id="9" name="图片 8"/>
          <p:cNvPicPr>
            <a:picLocks noChangeAspect="1"/>
          </p:cNvPicPr>
          <p:nvPr/>
        </p:nvPicPr>
        <p:blipFill rotWithShape="1">
          <a:blip r:embed="rId5" cstate="screen"/>
          <a:srcRect t="22778" b="21444"/>
          <a:stretch>
            <a:fillRect/>
          </a:stretch>
        </p:blipFill>
        <p:spPr>
          <a:xfrm>
            <a:off x="9964239" y="5421056"/>
            <a:ext cx="2227761" cy="1064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dir="in"/>
      </p:transition>
    </mc:Choice>
    <mc:Fallback xmlns="">
      <p:transition spd="slow" advTm="200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12">
                                            <p:txEl>
                                              <p:pRg st="0" end="0"/>
                                            </p:txEl>
                                          </p:spTgt>
                                        </p:tgtEl>
                                      </p:cBhvr>
                                    </p:animEffect>
                                  </p:childTnLst>
                                </p:cTn>
                              </p:par>
                            </p:childTnLst>
                          </p:cTn>
                        </p:par>
                        <p:par>
                          <p:cTn id="24" fill="hold">
                            <p:stCondLst>
                              <p:cond delay="1375"/>
                            </p:stCondLst>
                            <p:childTnLst>
                              <p:par>
                                <p:cTn id="25" presetID="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1875"/>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2375"/>
                            </p:stCondLst>
                            <p:childTnLst>
                              <p:par>
                                <p:cTn id="34" presetID="16" presetClass="entr" presetSubtype="21"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flipH="1">
            <a:off x="99452" y="294570"/>
            <a:ext cx="1846762" cy="1877505"/>
          </a:xfrm>
          <a:prstGeom prst="rect">
            <a:avLst/>
          </a:prstGeom>
        </p:spPr>
      </p:pic>
      <p:pic>
        <p:nvPicPr>
          <p:cNvPr id="21" name="图片 20"/>
          <p:cNvPicPr>
            <a:picLocks noChangeAspect="1"/>
          </p:cNvPicPr>
          <p:nvPr/>
        </p:nvPicPr>
        <p:blipFill>
          <a:blip r:embed="rId3" cstate="screen"/>
          <a:stretch>
            <a:fillRect/>
          </a:stretch>
        </p:blipFill>
        <p:spPr>
          <a:xfrm flipH="1">
            <a:off x="9702138" y="228724"/>
            <a:ext cx="1676007" cy="1703908"/>
          </a:xfrm>
          <a:prstGeom prst="rect">
            <a:avLst/>
          </a:prstGeom>
        </p:spPr>
      </p:pic>
      <p:sp>
        <p:nvSpPr>
          <p:cNvPr id="12" name="矩形 11"/>
          <p:cNvSpPr/>
          <p:nvPr/>
        </p:nvSpPr>
        <p:spPr>
          <a:xfrm>
            <a:off x="681417" y="2857875"/>
            <a:ext cx="5606567" cy="1569660"/>
          </a:xfrm>
          <a:prstGeom prst="rect">
            <a:avLst/>
          </a:prstGeom>
        </p:spPr>
        <p:txBody>
          <a:bodyPr wrap="square">
            <a:spAutoFit/>
          </a:bodyPr>
          <a:lstStyle/>
          <a:p>
            <a:pPr algn="ctr"/>
            <a:r>
              <a:rPr lang="zh-CN" altLang="en-US" sz="9600" dirty="0">
                <a:solidFill>
                  <a:srgbClr val="E4403D"/>
                </a:solidFill>
                <a:cs typeface="+mn-ea"/>
                <a:sym typeface="+mn-lt"/>
              </a:rPr>
              <a:t>节日活动</a:t>
            </a:r>
          </a:p>
        </p:txBody>
      </p:sp>
      <p:sp>
        <p:nvSpPr>
          <p:cNvPr id="49" name="矩形 48" hidden="1"/>
          <p:cNvSpPr/>
          <p:nvPr/>
        </p:nvSpPr>
        <p:spPr>
          <a:xfrm>
            <a:off x="4980370" y="4190266"/>
            <a:ext cx="1928045" cy="743986"/>
          </a:xfrm>
          <a:prstGeom prst="rect">
            <a:avLst/>
          </a:prstGeom>
        </p:spPr>
        <p:txBody>
          <a:bodyPr wrap="square" anchor="ctr">
            <a:spAutoFit/>
          </a:bodyPr>
          <a:lstStyle/>
          <a:p>
            <a:pPr algn="dist">
              <a:lnSpc>
                <a:spcPct val="150000"/>
              </a:lnSpc>
            </a:pPr>
            <a:r>
              <a:rPr lang="zh-CN" altLang="en-US" sz="3200" dirty="0">
                <a:cs typeface="+mn-ea"/>
                <a:sym typeface="+mn-lt"/>
              </a:rPr>
              <a:t>展望未来</a:t>
            </a:r>
          </a:p>
        </p:txBody>
      </p:sp>
      <p:pic>
        <p:nvPicPr>
          <p:cNvPr id="22" name="图片 21"/>
          <p:cNvPicPr>
            <a:picLocks noChangeAspect="1"/>
          </p:cNvPicPr>
          <p:nvPr/>
        </p:nvPicPr>
        <p:blipFill>
          <a:blip r:embed="rId3" cstate="screen"/>
          <a:stretch>
            <a:fillRect/>
          </a:stretch>
        </p:blipFill>
        <p:spPr>
          <a:xfrm flipH="1">
            <a:off x="4363026" y="4834409"/>
            <a:ext cx="1543958" cy="1569661"/>
          </a:xfrm>
          <a:prstGeom prst="rect">
            <a:avLst/>
          </a:prstGeom>
        </p:spPr>
      </p:pic>
      <p:sp>
        <p:nvSpPr>
          <p:cNvPr id="24" name="文本框 23"/>
          <p:cNvSpPr txBox="1"/>
          <p:nvPr/>
        </p:nvSpPr>
        <p:spPr>
          <a:xfrm>
            <a:off x="2206513" y="1375062"/>
            <a:ext cx="2556373" cy="923330"/>
          </a:xfrm>
          <a:prstGeom prst="rect">
            <a:avLst/>
          </a:prstGeom>
          <a:noFill/>
        </p:spPr>
        <p:txBody>
          <a:bodyPr wrap="square" rtlCol="0">
            <a:spAutoFit/>
          </a:bodyPr>
          <a:lstStyle/>
          <a:p>
            <a:pPr algn="ctr"/>
            <a:r>
              <a:rPr lang="en-US" altLang="zh-CN" sz="5400" dirty="0">
                <a:solidFill>
                  <a:srgbClr val="E4403D"/>
                </a:solidFill>
                <a:cs typeface="+mn-ea"/>
                <a:sym typeface="+mn-lt"/>
              </a:rPr>
              <a:t>Part  3</a:t>
            </a:r>
          </a:p>
        </p:txBody>
      </p:sp>
      <p:pic>
        <p:nvPicPr>
          <p:cNvPr id="31" name="图片 30"/>
          <p:cNvPicPr>
            <a:picLocks noChangeAspect="1"/>
          </p:cNvPicPr>
          <p:nvPr/>
        </p:nvPicPr>
        <p:blipFill rotWithShape="1">
          <a:blip r:embed="rId4" cstate="screen"/>
          <a:srcRect t="22778" b="21444"/>
          <a:stretch>
            <a:fillRect/>
          </a:stretch>
        </p:blipFill>
        <p:spPr>
          <a:xfrm>
            <a:off x="432105" y="5366440"/>
            <a:ext cx="2227761" cy="10649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9" presetClass="entr" presetSubtype="0" fill="hold" grpId="0" nodeType="afterEffect">
                                  <p:stCondLst>
                                    <p:cond delay="0"/>
                                  </p:stCondLst>
                                  <p:iterate type="lt">
                                    <p:tmPct val="10000"/>
                                  </p:iterate>
                                  <p:childTnLst>
                                    <p:set>
                                      <p:cBhvr>
                                        <p:cTn id="18" dur="1" fill="hold">
                                          <p:stCondLst>
                                            <p:cond delay="0"/>
                                          </p:stCondLst>
                                        </p:cTn>
                                        <p:tgtEl>
                                          <p:spTgt spid="24"/>
                                        </p:tgtEl>
                                        <p:attrNameLst>
                                          <p:attrName>style.visibility</p:attrName>
                                        </p:attrNameLst>
                                      </p:cBhvr>
                                      <p:to>
                                        <p:strVal val="visible"/>
                                      </p:to>
                                    </p:set>
                                    <p:animEffect transition="in" filter="dissolve">
                                      <p:cBhvr>
                                        <p:cTn id="19" dur="750"/>
                                        <p:tgtEl>
                                          <p:spTgt spid="24"/>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p:cTn id="23"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xEl>
                                              <p:pRg st="0" end="0"/>
                                            </p:txEl>
                                          </p:spTgt>
                                        </p:tgtEl>
                                      </p:cBhvr>
                                    </p:animEffect>
                                  </p:childTnLst>
                                </p:cTn>
                              </p:par>
                            </p:childTnLst>
                          </p:cTn>
                        </p:par>
                        <p:par>
                          <p:cTn id="28" fill="hold">
                            <p:stCondLst>
                              <p:cond delay="2849"/>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349"/>
                            </p:stCondLst>
                            <p:childTnLst>
                              <p:par>
                                <p:cTn id="35" presetID="16" presetClass="entr" presetSubtype="21"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4"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宽屏</PresentationFormat>
  <Paragraphs>120</Paragraphs>
  <Slides>24</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宋体</vt:lpstr>
      <vt:lpstr>微软雅黑</vt:lpstr>
      <vt:lpstr>Agency FB</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2022-03-04T03:13:58Z</dcterms:created>
  <dcterms:modified xsi:type="dcterms:W3CDTF">2023-01-10T05:16:13Z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7490962B296B4FAE8C7EB8CF1FFD7483</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