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6" r:id="rId4"/>
    <p:sldId id="259" r:id="rId5"/>
    <p:sldId id="261" r:id="rId6"/>
    <p:sldId id="282" r:id="rId7"/>
    <p:sldId id="283" r:id="rId8"/>
    <p:sldId id="278" r:id="rId9"/>
    <p:sldId id="262" r:id="rId10"/>
    <p:sldId id="284" r:id="rId11"/>
    <p:sldId id="279" r:id="rId12"/>
    <p:sldId id="285" r:id="rId13"/>
    <p:sldId id="264" r:id="rId14"/>
    <p:sldId id="280" r:id="rId15"/>
    <p:sldId id="266" r:id="rId16"/>
    <p:sldId id="286" r:id="rId17"/>
    <p:sldId id="287" r:id="rId18"/>
    <p:sldId id="281" r:id="rId19"/>
    <p:sldId id="271" r:id="rId20"/>
    <p:sldId id="275" r:id="rId21"/>
    <p:sldId id="277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738"/>
    <a:srgbClr val="F8909F"/>
    <a:srgbClr val="E6E6E6"/>
    <a:srgbClr val="FBA7BF"/>
    <a:srgbClr val="FF99CC"/>
    <a:srgbClr val="2D6380"/>
    <a:srgbClr val="6C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95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3945-4036-4628-9B30-35851BEC1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2EC4-3605-4AAD-8A1C-08DD31CCF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92EC4-3605-4AAD-8A1C-08DD31CCFA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29BE-9D63-41E7-880C-75915BE50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95CB-C6BF-4BB2-8E2A-F3C9936320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76503" y="574175"/>
            <a:ext cx="400110" cy="15165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二十四节气之</a:t>
            </a:r>
          </a:p>
        </p:txBody>
      </p:sp>
      <p:sp>
        <p:nvSpPr>
          <p:cNvPr id="6" name="椭圆 5"/>
          <p:cNvSpPr/>
          <p:nvPr/>
        </p:nvSpPr>
        <p:spPr>
          <a:xfrm>
            <a:off x="4200944" y="3287665"/>
            <a:ext cx="4034570" cy="40345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145074" y="557507"/>
            <a:ext cx="646331" cy="212613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春已归来，望丽人发髻，悠悠浮云，何来风雨，莫非残雪已尽。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9573" y="3287665"/>
            <a:ext cx="4034570" cy="403457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9027" y="1087750"/>
            <a:ext cx="1015663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春 分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950279" y="350249"/>
            <a:ext cx="548465" cy="4728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0" grpId="0"/>
      <p:bldP spid="12" grpId="0" animBg="1"/>
      <p:bldP spid="13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974090" cy="685800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5672680" y="5781039"/>
            <a:ext cx="767877" cy="66196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1893" y="3032739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36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养生事宜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5785" y="1193522"/>
            <a:ext cx="1477328" cy="437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由于春分节气平分了昼夜、寒暑，人们在保健养生时应注意保持人体的阴阳平衡状态。是说人体应该根据不同时期的阴阳状况，使“内在运动”也就是脏腑、气血、精气的生理运动，与“外在运动”即脑力、体力和体育运动和谐一致，保持“供销”关系的平衡。避免不适当运动的出现而破坏人体内外环境的平衡，加速人体某些器官的损伤和生理功能的失调，进而引起疾病的发生，缩短人的生命。</a:t>
            </a:r>
          </a:p>
        </p:txBody>
      </p:sp>
      <p:sp>
        <p:nvSpPr>
          <p:cNvPr id="6" name="椭圆 5"/>
          <p:cNvSpPr/>
          <p:nvPr/>
        </p:nvSpPr>
        <p:spPr>
          <a:xfrm rot="3063457">
            <a:off x="3977359" y="803494"/>
            <a:ext cx="4055165" cy="4055165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r="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rot="13847025">
            <a:off x="4135361" y="786915"/>
            <a:ext cx="4055165" cy="4055165"/>
          </a:xfrm>
          <a:prstGeom prst="ellipse">
            <a:avLst/>
          </a:prstGeom>
          <a:blipFill>
            <a:blip r:embed="rId3" cstate="email"/>
            <a:stretch>
              <a:fillRect r="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45639" y="5059256"/>
            <a:ext cx="1872879" cy="18728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57"/>
          <p:cNvSpPr/>
          <p:nvPr/>
        </p:nvSpPr>
        <p:spPr>
          <a:xfrm>
            <a:off x="5466826" y="5709481"/>
            <a:ext cx="1271723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阴阳平衡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1442" y="1193522"/>
            <a:ext cx="1292662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从立春节气到清明节气前后是草木生长萌芽期，人体血液也正处于旺盛时期，激素水平也处于相对高峰期，此时易发常见的非感染性疾病有高血压、月经失调、痔疮及过敏性疾病等。在此节气的饮食调养，应当根据自己的实际情况选择能够保持机体功能协调平衡的膳食，禁忌偏热、偏寒、偏升、偏降的饮食误区</a:t>
            </a:r>
            <a:r>
              <a:rPr lang="en-US" altLang="zh-CN" sz="1200" dirty="0">
                <a:cs typeface="+mn-ea"/>
                <a:sym typeface="+mn-lt"/>
              </a:rPr>
              <a:t>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餐桌, 美食, 碗, 盘子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8954" y="0"/>
            <a:ext cx="445945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56228" y="3172265"/>
            <a:ext cx="3679544" cy="42203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57"/>
          <p:cNvSpPr/>
          <p:nvPr/>
        </p:nvSpPr>
        <p:spPr>
          <a:xfrm>
            <a:off x="5400262" y="3169019"/>
            <a:ext cx="1656444" cy="430677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饮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食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禁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忌</a:t>
            </a:r>
          </a:p>
        </p:txBody>
      </p:sp>
      <p:sp>
        <p:nvSpPr>
          <p:cNvPr id="12" name="矩形 1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2708" y="5584875"/>
            <a:ext cx="11169747" cy="8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13205" y="5753206"/>
            <a:ext cx="9017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春分节气时人体血液也正处于旺盛时期，激素水平也处于相对高峰期，此时易发非感染性疾病有高血压、月经失调、痔疮及过敏性疾病等。膳食总的原则要禁忌大热、大寒的饮食，保持寒热均衡。这段时期也不适饮用过肥腻的汤品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4045" y="1365684"/>
            <a:ext cx="2756272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燕窝炖冰糖（</a:t>
            </a:r>
            <a:r>
              <a:rPr lang="en-US" altLang="zh-CN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人分量）</a:t>
            </a:r>
            <a:r>
              <a:rPr lang="zh-CN" altLang="en-US" sz="1000" dirty="0">
                <a:cs typeface="+mn-ea"/>
                <a:sym typeface="+mn-lt"/>
              </a:rPr>
              <a:t/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材料：燕窝</a:t>
            </a:r>
            <a:r>
              <a:rPr lang="en-US" altLang="zh-CN" sz="1000" dirty="0">
                <a:cs typeface="+mn-ea"/>
                <a:sym typeface="+mn-lt"/>
              </a:rPr>
              <a:t>10</a:t>
            </a:r>
            <a:r>
              <a:rPr lang="zh-CN" altLang="en-US" sz="1000" dirty="0">
                <a:cs typeface="+mn-ea"/>
                <a:sym typeface="+mn-lt"/>
              </a:rPr>
              <a:t>克、冰糖</a:t>
            </a:r>
            <a:r>
              <a:rPr lang="en-US" altLang="zh-CN" sz="1000" dirty="0">
                <a:cs typeface="+mn-ea"/>
                <a:sym typeface="+mn-lt"/>
              </a:rPr>
              <a:t>15</a:t>
            </a:r>
            <a:r>
              <a:rPr lang="zh-CN" altLang="en-US" sz="1000" dirty="0">
                <a:cs typeface="+mn-ea"/>
                <a:sym typeface="+mn-lt"/>
              </a:rPr>
              <a:t>克。</a:t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做法：先用温水浸泡燕窝，待燕窝泡软后，可用镊子清理其中的细小燕毛等杂物，将泡好的燕窝沥干水，加入适量的清水，倒入炖盅，加入冰糖，隔水小火炖</a:t>
            </a:r>
            <a:r>
              <a:rPr lang="en-US" altLang="zh-CN" sz="1000" dirty="0">
                <a:cs typeface="+mn-ea"/>
                <a:sym typeface="+mn-lt"/>
              </a:rPr>
              <a:t>1</a:t>
            </a:r>
            <a:r>
              <a:rPr lang="zh-CN" altLang="en-US" sz="1000" dirty="0">
                <a:cs typeface="+mn-ea"/>
                <a:sym typeface="+mn-lt"/>
              </a:rPr>
              <a:t>小时即可。</a:t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功效：燕窝具有养阴润燥、益气补中的功效，冰糖具有养阴生津，润肺止咳的功效。燕窝炖冰糖不仅能养阴润燥，还有养颜润肤的作用。若不喜欢吃甜食，市民还可用瘦肉汤、鸡汤等炖燕窝，也具有同样的功效。</a:t>
            </a:r>
            <a:br>
              <a:rPr lang="zh-CN" altLang="en-US" sz="1000" dirty="0">
                <a:cs typeface="+mn-ea"/>
                <a:sym typeface="+mn-lt"/>
              </a:rPr>
            </a:b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8578315" y="1410558"/>
            <a:ext cx="2756272" cy="351692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鲍鱼龙眼麦冬汤（</a:t>
            </a:r>
            <a:r>
              <a:rPr lang="en-US" altLang="zh-CN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人分量）</a:t>
            </a:r>
            <a:r>
              <a:rPr lang="zh-CN" altLang="en-US" sz="1000" dirty="0">
                <a:cs typeface="+mn-ea"/>
                <a:sym typeface="+mn-lt"/>
              </a:rPr>
              <a:t/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材料：鲜鲍鱼</a:t>
            </a:r>
            <a:r>
              <a:rPr lang="en-US" altLang="zh-CN" sz="1000" dirty="0">
                <a:cs typeface="+mn-ea"/>
                <a:sym typeface="+mn-lt"/>
              </a:rPr>
              <a:t>250</a:t>
            </a:r>
            <a:r>
              <a:rPr lang="zh-CN" altLang="en-US" sz="1000" dirty="0">
                <a:cs typeface="+mn-ea"/>
                <a:sym typeface="+mn-lt"/>
              </a:rPr>
              <a:t>克、龙眼肉</a:t>
            </a:r>
            <a:r>
              <a:rPr lang="en-US" altLang="zh-CN" sz="1000" dirty="0">
                <a:cs typeface="+mn-ea"/>
                <a:sym typeface="+mn-lt"/>
              </a:rPr>
              <a:t>30</a:t>
            </a:r>
            <a:r>
              <a:rPr lang="zh-CN" altLang="en-US" sz="1000" dirty="0">
                <a:cs typeface="+mn-ea"/>
                <a:sym typeface="+mn-lt"/>
              </a:rPr>
              <a:t>克、麦冬</a:t>
            </a:r>
            <a:r>
              <a:rPr lang="en-US" altLang="zh-CN" sz="1000" dirty="0">
                <a:cs typeface="+mn-ea"/>
                <a:sym typeface="+mn-lt"/>
              </a:rPr>
              <a:t>30</a:t>
            </a:r>
            <a:r>
              <a:rPr lang="zh-CN" altLang="en-US" sz="1000" dirty="0">
                <a:cs typeface="+mn-ea"/>
                <a:sym typeface="+mn-lt"/>
              </a:rPr>
              <a:t>克、甘蔗</a:t>
            </a:r>
            <a:r>
              <a:rPr lang="en-US" altLang="zh-CN" sz="1000" dirty="0">
                <a:cs typeface="+mn-ea"/>
                <a:sym typeface="+mn-lt"/>
              </a:rPr>
              <a:t>250</a:t>
            </a:r>
            <a:r>
              <a:rPr lang="zh-CN" altLang="en-US" sz="1000" dirty="0">
                <a:cs typeface="+mn-ea"/>
                <a:sym typeface="+mn-lt"/>
              </a:rPr>
              <a:t>克。</a:t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做法：先把鲍鱼洗净，放入龙眼肉、麦冬、切片甘蔗，加入瘦肉汤、适量食盐、隔水小火炖</a:t>
            </a:r>
            <a:r>
              <a:rPr lang="en-US" altLang="zh-CN" sz="1000" dirty="0">
                <a:cs typeface="+mn-ea"/>
                <a:sym typeface="+mn-lt"/>
              </a:rPr>
              <a:t>1</a:t>
            </a:r>
            <a:r>
              <a:rPr lang="zh-CN" altLang="en-US" sz="1000" dirty="0">
                <a:cs typeface="+mn-ea"/>
                <a:sym typeface="+mn-lt"/>
              </a:rPr>
              <a:t>小时即可。</a:t>
            </a:r>
            <a:br>
              <a:rPr lang="zh-CN" altLang="en-US" sz="1000" dirty="0">
                <a:cs typeface="+mn-ea"/>
                <a:sym typeface="+mn-lt"/>
              </a:rPr>
            </a:br>
            <a:r>
              <a:rPr lang="zh-CN" altLang="en-US" sz="1000" dirty="0">
                <a:cs typeface="+mn-ea"/>
                <a:sym typeface="+mn-lt"/>
              </a:rPr>
              <a:t>　　功效：鲍鱼能滋阴益肾、平肝潜阳、镇静安神；麦冬养阴润肺；龙眼肉补益心脾、养血安神；甘蔗生津润澡、清热利尿。此汤对于五脏体虚、劳热咳嗽、心烦失眠、头晕目眩者均宜。</a:t>
            </a:r>
            <a:br>
              <a:rPr lang="zh-CN" altLang="en-US" sz="1000" dirty="0">
                <a:cs typeface="+mn-ea"/>
                <a:sym typeface="+mn-lt"/>
              </a:rPr>
            </a:br>
            <a:endParaRPr lang="zh-CN" altLang="en-US" sz="1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974090" cy="685800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5672680" y="5781039"/>
            <a:ext cx="767877" cy="66196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1893" y="3032739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36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趣味民俗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34763" y="684314"/>
            <a:ext cx="8529094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000" dirty="0">
                <a:cs typeface="+mn-ea"/>
                <a:sym typeface="+mn-lt"/>
              </a:rPr>
              <a:t>在每年的春分那一天，世界各地都会有数以千万计的人在做“竖蛋”试验。这一被称之为“中国习俗”的玩艺儿，何以成为“世界游戏”，尚难考证。不过其玩法确简单易行且富有趣味：选择一个光滑匀称、刚生下四五天的新鲜鸡蛋，轻手轻脚地在桌子上把它竖起来。虽然失败者颇多，但成功者也不少。春分成了竖蛋游戏的最佳时光，故有“春分到，蛋儿俏”的说法。竖立起来的蛋儿好不风光。。</a:t>
            </a:r>
            <a:br>
              <a:rPr lang="zh-CN" altLang="en-US" sz="1000" dirty="0">
                <a:cs typeface="+mn-ea"/>
                <a:sym typeface="+mn-lt"/>
              </a:rPr>
            </a:b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美食, 鸡蛋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20016" y="2986063"/>
            <a:ext cx="6350000" cy="387193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902415" y="2701730"/>
            <a:ext cx="808383" cy="808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57"/>
          <p:cNvSpPr/>
          <p:nvPr/>
        </p:nvSpPr>
        <p:spPr>
          <a:xfrm>
            <a:off x="5914238" y="2964289"/>
            <a:ext cx="707466" cy="399900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竖蛋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06295" y="1104314"/>
            <a:ext cx="7237373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吃春菜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岭南风俗</a:t>
            </a:r>
          </a:p>
          <a:p>
            <a:r>
              <a:rPr lang="zh-CN" altLang="en-US" sz="1050" dirty="0">
                <a:cs typeface="+mn-ea"/>
                <a:sym typeface="+mn-lt"/>
              </a:rPr>
              <a:t>昔日四邑</a:t>
            </a:r>
            <a:r>
              <a:rPr lang="en-US" altLang="zh-CN" sz="1050" dirty="0">
                <a:cs typeface="+mn-ea"/>
                <a:sym typeface="+mn-lt"/>
              </a:rPr>
              <a:t>(</a:t>
            </a:r>
            <a:r>
              <a:rPr lang="zh-CN" altLang="en-US" sz="1050" dirty="0">
                <a:cs typeface="+mn-ea"/>
                <a:sym typeface="+mn-lt"/>
              </a:rPr>
              <a:t>加上鹤山为五邑</a:t>
            </a:r>
            <a:r>
              <a:rPr lang="en-US" altLang="zh-CN" sz="1050" dirty="0">
                <a:cs typeface="+mn-ea"/>
                <a:sym typeface="+mn-lt"/>
              </a:rPr>
              <a:t>)</a:t>
            </a:r>
            <a:r>
              <a:rPr lang="zh-CN" altLang="en-US" sz="1050" dirty="0">
                <a:cs typeface="+mn-ea"/>
                <a:sym typeface="+mn-lt"/>
              </a:rPr>
              <a:t>的开平苍城镇的谢姓，有个不成节的习俗，叫做“春分吃春菜”。“春菜”是一种野苋菜，乡人称之为“春碧蒿”。逢春分那天，全村人都去采摘春菜。在田野中搜寻时，多见是嫩绿的，细细棵，约有巴掌那样长短。采回的春菜一般家里与鱼片“滚汤”，名曰“春汤”。有顺口溜道：“春汤灌脏，洗涤肝肠。阖家老少，平安健康。”一年自春，人们祈求的还是家宅安宁，身壮力健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050" dirty="0">
                <a:cs typeface="+mn-ea"/>
                <a:sym typeface="+mn-lt"/>
              </a:rPr>
              <a:t/>
            </a:r>
            <a:br>
              <a:rPr lang="zh-CN" altLang="en-US" sz="1050" dirty="0">
                <a:cs typeface="+mn-ea"/>
                <a:sym typeface="+mn-lt"/>
              </a:rPr>
            </a:b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48564" y="-3384"/>
            <a:ext cx="3164123" cy="5621368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936950" y="2607212"/>
            <a:ext cx="7237373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放风筝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春分期间还是孩子们放风筝的好时候。尤其是春分当天。甚至大人们也参与。风筝类别有王字风筝，鲢鱼风筝，眯蛾风筝，雷公虫风筝，月儿光风筝，其大者有两米高，小的也有二、三尺。市场上有卖风筝的，多比较小，适宜于小孩子们玩耍，而大多数还是自己糊的，较大，放时还要相互竞争看哪个的放得高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050" dirty="0">
                <a:cs typeface="+mn-ea"/>
                <a:sym typeface="+mn-lt"/>
              </a:rPr>
              <a:t/>
            </a:r>
            <a:br>
              <a:rPr lang="zh-CN" altLang="en-US" sz="1050" dirty="0">
                <a:cs typeface="+mn-ea"/>
                <a:sym typeface="+mn-lt"/>
              </a:rPr>
            </a:b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154217">
            <a:off x="668491" y="1257142"/>
            <a:ext cx="256393" cy="2628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154217">
            <a:off x="690978" y="2913864"/>
            <a:ext cx="256393" cy="2628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5154217">
            <a:off x="690977" y="4383379"/>
            <a:ext cx="256393" cy="2628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006294" y="4126676"/>
            <a:ext cx="7237373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送春牛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春分随之即到，其时便出现挨家送春牛图的。其图是把二开红纸或黄纸印上全年农历节气，还要印上农夫耕田图样，名曰“春牛图”。送图者都是些民间善言唱者，主要说些春耕和吉祥不违农时的话，每到一家更是即景生情，见啥说啥，说得主人乐而给钱为止。言词虽随口而出，却句句有韵动听。俗称“说春”，说春人便叫“春官”。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050" dirty="0">
                <a:cs typeface="+mn-ea"/>
                <a:sym typeface="+mn-lt"/>
              </a:rPr>
              <a:t/>
            </a:r>
            <a:br>
              <a:rPr lang="zh-CN" altLang="en-US" sz="1050" dirty="0">
                <a:cs typeface="+mn-ea"/>
                <a:sym typeface="+mn-lt"/>
              </a:rPr>
            </a:b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墙壁, 树, 室内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83034" y="972913"/>
            <a:ext cx="8529094" cy="194099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月春分，开始扫墓祭祖，也叫春祭。扫墓前先要在祠堂举行隆重的祭祖仪式，杀猪、宰羊，请鼓手吹奏，由礼生念祭文，带引行三献礼。春分扫墓开始时，首先扫祭开基祖和远祖坟墓，全族和全村都要出动，规模很大，队伍往往达几百甚至上千人。开基祖和远祖墓扫完之后，然后分房扫祭各房祖先坟墓，最后各家扫祭家庭私墓。大部分客家地区春季祭祖扫墓，都从春分或更早一些时候开始，最迟清明要扫完。各地有一种说法，谓清明后墓门就关闭，祖先英灵就受用不到了。</a:t>
            </a:r>
            <a:b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57"/>
          <p:cNvSpPr/>
          <p:nvPr/>
        </p:nvSpPr>
        <p:spPr>
          <a:xfrm>
            <a:off x="5440115" y="772963"/>
            <a:ext cx="779602" cy="399900"/>
          </a:xfrm>
          <a:prstGeom prst="rect">
            <a:avLst/>
          </a:prstGeom>
        </p:spPr>
        <p:txBody>
          <a:bodyPr wrap="none" lIns="121712" tIns="60856" rIns="121712" bIns="60856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春 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974090" cy="685800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5672680" y="5781039"/>
            <a:ext cx="767877" cy="66196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1893" y="3032739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诗词歌赋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60731" y="4569652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100" b="1" dirty="0">
                <a:cs typeface="+mn-ea"/>
                <a:sym typeface="+mn-lt"/>
              </a:rPr>
              <a:t>《</a:t>
            </a:r>
            <a:r>
              <a:rPr lang="zh-CN" altLang="en-US" sz="1100" b="1" dirty="0">
                <a:cs typeface="+mn-ea"/>
                <a:sym typeface="+mn-lt"/>
              </a:rPr>
              <a:t>春分</a:t>
            </a:r>
            <a:r>
              <a:rPr lang="en-US" altLang="zh-CN" sz="1100" b="1" dirty="0">
                <a:cs typeface="+mn-ea"/>
                <a:sym typeface="+mn-lt"/>
              </a:rPr>
              <a:t>》</a:t>
            </a:r>
            <a:r>
              <a:rPr lang="zh-CN" altLang="en-US" sz="1100" b="1" dirty="0">
                <a:cs typeface="+mn-ea"/>
                <a:sym typeface="+mn-lt"/>
              </a:rPr>
              <a:t>长卿</a:t>
            </a: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日月阳阴两均天，玄鸟不辞桃花寒。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从来今日竖鸡子，川上良人放纸鸢。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31" y="-490678"/>
            <a:ext cx="4762500" cy="5267325"/>
          </a:xfrm>
          <a:prstGeom prst="rect">
            <a:avLst/>
          </a:prstGeom>
        </p:spPr>
      </p:pic>
      <p:sp>
        <p:nvSpPr>
          <p:cNvPr id="21" name="TextBox 19"/>
          <p:cNvSpPr txBox="1"/>
          <p:nvPr/>
        </p:nvSpPr>
        <p:spPr>
          <a:xfrm>
            <a:off x="8196593" y="4419280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100" b="1" dirty="0">
                <a:cs typeface="+mn-ea"/>
                <a:sym typeface="+mn-lt"/>
              </a:rPr>
              <a:t>画堂春 仲并</a:t>
            </a: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溪边风物已春分。画堂烟雨黄昏。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水沈一缕袅炉薰。尽醉芳尊。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舞袖飘摇回雪，歌喉宛转留云。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人间能得几回闻。丞相休嗔。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124869" y="4419279"/>
            <a:ext cx="2756272" cy="1853153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100" b="1" dirty="0">
                <a:cs typeface="+mn-ea"/>
                <a:sym typeface="+mn-lt"/>
              </a:rPr>
              <a:t>踏莎行 欧阳修</a:t>
            </a: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雨霁风光，春分天气。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千花百卉争明媚。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画梁新燕一双双，玉笼鹦鹉愁孤睡。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薜荔依墙，莓苔满地。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青楼几处歌声丽。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　　蓦然旧事心上来，无言敛皱眉山翠。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31809" y="-414997"/>
            <a:ext cx="3860191" cy="6858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209783" y="1922389"/>
            <a:ext cx="430887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偷声木兰花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春分遇雨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97953" y="1922389"/>
            <a:ext cx="400110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天将小雨交春半，谁见枝头花历乱。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72004" y="1928150"/>
            <a:ext cx="400110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纵目天涯，浅黛春山处处纱。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79440" y="1922389"/>
            <a:ext cx="400110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焦人不过轻寒恼，问卜怕听情未了。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27024" y="1922389"/>
            <a:ext cx="400110" cy="420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许是今生，误把前生草踏青。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3900" y="2345635"/>
            <a:ext cx="461665" cy="2067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31809" y="-414997"/>
            <a:ext cx="3860191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687379" y="2345635"/>
            <a:ext cx="1987826" cy="19878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0" y="2289946"/>
            <a:ext cx="923330" cy="204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概述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15446" y="1669773"/>
            <a:ext cx="61555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“二月中，分者半也，此当九十日之半，故谓之分。秋同义。”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93651" y="1669773"/>
            <a:ext cx="61555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“春分者，阴阳相半也，故昼夜均而寒暑平。”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01257" y="1669773"/>
            <a:ext cx="61555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“春分祭日，秋分祭月，乃国之大典，士民不得擅祀。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4130298" y="521058"/>
            <a:ext cx="4034570" cy="40345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130294" y="545414"/>
            <a:ext cx="4034570" cy="4034570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7471" y="3049236"/>
            <a:ext cx="800219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谢谢观看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5873347" y="5945832"/>
            <a:ext cx="548465" cy="47281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83900" y="2345635"/>
            <a:ext cx="461665" cy="2067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08159" y="2786831"/>
            <a:ext cx="4924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节气由来</a:t>
            </a:r>
          </a:p>
        </p:txBody>
      </p:sp>
      <p:sp>
        <p:nvSpPr>
          <p:cNvPr id="17" name="椭圆 16"/>
          <p:cNvSpPr/>
          <p:nvPr/>
        </p:nvSpPr>
        <p:spPr>
          <a:xfrm>
            <a:off x="378446" y="-243527"/>
            <a:ext cx="1872879" cy="18728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853220" y="-327933"/>
            <a:ext cx="923330" cy="204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4" name="椭圆 33"/>
          <p:cNvSpPr/>
          <p:nvPr/>
        </p:nvSpPr>
        <p:spPr>
          <a:xfrm>
            <a:off x="11049886" y="239087"/>
            <a:ext cx="907653" cy="907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2542" y="692914"/>
            <a:ext cx="12295163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83900" y="1715582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一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303918" y="1715582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500482" y="1642357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07832" y="1629352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3967089" y="1842868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287108" y="1842868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12523" y="1842868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594209" y="1842868"/>
            <a:ext cx="0" cy="3559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389274" y="2759479"/>
            <a:ext cx="4924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614698" y="2759479"/>
            <a:ext cx="4924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养生事宜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761673" y="2786831"/>
            <a:ext cx="4924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趣味民俗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24547" y="1715581"/>
            <a:ext cx="57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83331" y="2786831"/>
            <a:ext cx="4924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诗词歌赋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44" grpId="0"/>
      <p:bldP spid="45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974090" cy="685800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5672680" y="5781039"/>
            <a:ext cx="767877" cy="66196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1893" y="3032739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36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节气由来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40392"/>
            <a:ext cx="4068417" cy="690468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3900" y="2345635"/>
            <a:ext cx="461665" cy="2067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7621204" y="323611"/>
            <a:ext cx="923330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春分，是春季九十天的中分点。二十四节气之一，每年公历大约为</a:t>
            </a:r>
            <a:r>
              <a:rPr lang="en-US" altLang="zh-CN" sz="1200" dirty="0">
                <a:cs typeface="+mn-ea"/>
                <a:sym typeface="+mn-lt"/>
              </a:rPr>
              <a:t>3</a:t>
            </a:r>
            <a:r>
              <a:rPr lang="zh-CN" altLang="en-US" sz="1200" dirty="0">
                <a:cs typeface="+mn-ea"/>
                <a:sym typeface="+mn-lt"/>
              </a:rPr>
              <a:t>月</a:t>
            </a:r>
            <a:r>
              <a:rPr lang="en-US" altLang="zh-CN" sz="1200" dirty="0">
                <a:cs typeface="+mn-ea"/>
                <a:sym typeface="+mn-lt"/>
              </a:rPr>
              <a:t>20</a:t>
            </a:r>
            <a:r>
              <a:rPr lang="zh-CN" altLang="en-US" sz="1200" dirty="0">
                <a:cs typeface="+mn-ea"/>
                <a:sym typeface="+mn-lt"/>
              </a:rPr>
              <a:t>日左右，太阳位于黄经</a:t>
            </a:r>
            <a:r>
              <a:rPr lang="en-US" altLang="zh-CN" sz="1200" dirty="0">
                <a:cs typeface="+mn-ea"/>
                <a:sym typeface="+mn-lt"/>
              </a:rPr>
              <a:t>0°</a:t>
            </a:r>
            <a:r>
              <a:rPr lang="zh-CN" altLang="en-US" sz="1200" dirty="0">
                <a:cs typeface="+mn-ea"/>
                <a:sym typeface="+mn-lt"/>
              </a:rPr>
              <a:t>（春分点）时。春分这一天太阳直射地球赤道，南北半球季节相反，北半球是春分，在南半球来说就是秋分。春分是伊朗、土耳其、阿富汗、乌兹别克斯坦等国的新年，有着</a:t>
            </a:r>
            <a:r>
              <a:rPr lang="en-US" altLang="zh-CN" sz="1200" dirty="0">
                <a:cs typeface="+mn-ea"/>
                <a:sym typeface="+mn-lt"/>
              </a:rPr>
              <a:t>3000</a:t>
            </a:r>
            <a:r>
              <a:rPr lang="zh-CN" altLang="en-US" sz="1200" dirty="0">
                <a:cs typeface="+mn-ea"/>
                <a:sym typeface="+mn-lt"/>
              </a:rPr>
              <a:t>年的历史。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6367204" y="1091635"/>
            <a:ext cx="461665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节气由来 </a:t>
            </a:r>
          </a:p>
        </p:txBody>
      </p:sp>
      <p:sp>
        <p:nvSpPr>
          <p:cNvPr id="14" name="等腰三角形 13"/>
          <p:cNvSpPr/>
          <p:nvPr/>
        </p:nvSpPr>
        <p:spPr>
          <a:xfrm rot="5154217">
            <a:off x="4758715" y="2466963"/>
            <a:ext cx="256393" cy="2628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3900" y="2345635"/>
            <a:ext cx="461665" cy="2067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4294026" y="-508191"/>
            <a:ext cx="523220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北半球各地从冬至开始白昼越来越长，但是从春分开始白昼才比黑夜长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；</a:t>
            </a:r>
            <a:r>
              <a:rPr lang="zh-CN" altLang="en-US" sz="1100" dirty="0">
                <a:cs typeface="+mn-ea"/>
                <a:sym typeface="+mn-lt"/>
              </a:rPr>
              <a:t>从夏至那天开始白昼越来越短，但是从秋分开始白昼才比黑夜短。</a:t>
            </a: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2558335" y="235667"/>
            <a:ext cx="461665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天文现象 </a:t>
            </a:r>
          </a:p>
        </p:txBody>
      </p:sp>
      <p:pic>
        <p:nvPicPr>
          <p:cNvPr id="7" name="图片 6" descr="图片包含 鲜花, 室内, 餐桌, 烟火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48564" y="-3384"/>
            <a:ext cx="3164123" cy="56213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16200000">
            <a:off x="4124749" y="712584"/>
            <a:ext cx="861774" cy="611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原因是</a:t>
            </a:r>
            <a:r>
              <a:rPr lang="zh-CN" altLang="en-US" sz="1100" dirty="0">
                <a:cs typeface="+mn-ea"/>
                <a:sym typeface="+mn-lt"/>
              </a:rPr>
              <a:t>：冬至日，太阳直射南回归线，北半球各地白昼最短，随后太阳直射点开始北移，北半球各地白昼越来越长。春分过后，太阳直射点移到北半球，北半球开始白昼长于黑夜。到了夏至日，太阳直射北回归线，北半球各地白昼最长，随后太阳直射点开始南移，北半球各地白昼越来越短。秋分过后，太阳直射点移到南半球，北半球开始白昼短于黑夜。</a:t>
            </a:r>
          </a:p>
        </p:txBody>
      </p:sp>
      <p:sp>
        <p:nvSpPr>
          <p:cNvPr id="9" name="等腰三角形 8"/>
          <p:cNvSpPr/>
          <p:nvPr/>
        </p:nvSpPr>
        <p:spPr>
          <a:xfrm rot="5154217">
            <a:off x="876438" y="1606344"/>
            <a:ext cx="256393" cy="2628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植物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974090" cy="6858000"/>
          </a:xfrm>
          <a:prstGeom prst="rect">
            <a:avLst/>
          </a:prstGeom>
        </p:spPr>
      </p:pic>
      <p:sp>
        <p:nvSpPr>
          <p:cNvPr id="13" name="等腰三角形 12"/>
          <p:cNvSpPr/>
          <p:nvPr/>
        </p:nvSpPr>
        <p:spPr>
          <a:xfrm>
            <a:off x="5672680" y="5781039"/>
            <a:ext cx="767877" cy="66196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1893" y="3032739"/>
            <a:ext cx="738664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36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古籍记载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41675" y="4171554"/>
            <a:ext cx="5964701" cy="216937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1100" dirty="0">
                <a:cs typeface="+mn-ea"/>
                <a:sym typeface="+mn-lt"/>
              </a:rPr>
              <a:t>春分，古时又称为“日中”、“日夜分”、“仲春之月”。</a:t>
            </a:r>
            <a:r>
              <a:rPr lang="en-US" altLang="zh-CN" sz="1100" dirty="0">
                <a:cs typeface="+mn-ea"/>
                <a:sym typeface="+mn-lt"/>
              </a:rPr>
              <a:t>《</a:t>
            </a:r>
            <a:r>
              <a:rPr lang="zh-CN" altLang="en-US" sz="1100" dirty="0">
                <a:cs typeface="+mn-ea"/>
                <a:sym typeface="+mn-lt"/>
              </a:rPr>
              <a:t>明史</a:t>
            </a:r>
            <a:r>
              <a:rPr lang="en-US" altLang="zh-CN" sz="1100" dirty="0">
                <a:cs typeface="+mn-ea"/>
                <a:sym typeface="+mn-lt"/>
              </a:rPr>
              <a:t>·</a:t>
            </a:r>
            <a:r>
              <a:rPr lang="zh-CN" altLang="en-US" sz="1100" dirty="0">
                <a:cs typeface="+mn-ea"/>
                <a:sym typeface="+mn-lt"/>
              </a:rPr>
              <a:t>历一</a:t>
            </a:r>
            <a:r>
              <a:rPr lang="en-US" altLang="zh-CN" sz="1100" dirty="0">
                <a:cs typeface="+mn-ea"/>
                <a:sym typeface="+mn-lt"/>
              </a:rPr>
              <a:t>》</a:t>
            </a:r>
            <a:r>
              <a:rPr lang="zh-CN" altLang="en-US" sz="1100" dirty="0">
                <a:cs typeface="+mn-ea"/>
                <a:sym typeface="+mn-lt"/>
              </a:rPr>
              <a:t>说：“分者，黄赤相交之点，太阳行至此，乃昼夜平分。”所以，春分的意义，一是指一天时间白天黑夜平分，各为</a:t>
            </a:r>
            <a:r>
              <a:rPr lang="en-US" altLang="zh-CN" sz="1100" dirty="0">
                <a:cs typeface="+mn-ea"/>
                <a:sym typeface="+mn-lt"/>
              </a:rPr>
              <a:t>12</a:t>
            </a:r>
            <a:r>
              <a:rPr lang="zh-CN" altLang="en-US" sz="1100" dirty="0">
                <a:cs typeface="+mn-ea"/>
                <a:sym typeface="+mn-lt"/>
              </a:rPr>
              <a:t>小时；二是古时以立春至立夏为春季，春分正当春季三个月之中，平分了春季。</a:t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 l="12378" t="2275" b="37775"/>
          <a:stretch>
            <a:fillRect/>
          </a:stretch>
        </p:blipFill>
        <p:spPr>
          <a:xfrm>
            <a:off x="4667744" y="447214"/>
            <a:ext cx="2959671" cy="30526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0810" y="3269191"/>
            <a:ext cx="506433" cy="1136532"/>
          </a:xfrm>
          <a:prstGeom prst="rect">
            <a:avLst/>
          </a:prstGeom>
          <a:solidFill>
            <a:srgbClr val="AF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23971" y="3269191"/>
            <a:ext cx="400110" cy="2969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古籍记载</a:t>
            </a:r>
          </a:p>
        </p:txBody>
      </p:sp>
      <p:sp>
        <p:nvSpPr>
          <p:cNvPr id="10" name="椭圆 9"/>
          <p:cNvSpPr/>
          <p:nvPr/>
        </p:nvSpPr>
        <p:spPr>
          <a:xfrm>
            <a:off x="1783862" y="2256317"/>
            <a:ext cx="2025748" cy="2025748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67061" y="2256317"/>
            <a:ext cx="2025748" cy="2025748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7" grpId="0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31130" y="3191122"/>
            <a:ext cx="12223130" cy="38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2708" y="323557"/>
            <a:ext cx="11169747" cy="611944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8909" y="739672"/>
            <a:ext cx="3539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“春三月中气：惊蛰，春分，清明”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56889" y="739671"/>
            <a:ext cx="353943" cy="3631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“雪入春分省见稀，半开桃杏不胜威”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02487" y="799206"/>
            <a:ext cx="692497" cy="2332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“至於仲春之月，阳在正东，阴在正西，谓之春分。春分者，阴阳相半也，故昼夜均而寒暑平”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4572000" y="4039752"/>
            <a:ext cx="7050006" cy="1435554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Autofit/>
          </a:bodyPr>
          <a:lstStyle/>
          <a:p>
            <a:pPr algn="r" defTabSz="9144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>中国古代将春分分为三候：“一候元鸟至；二候雷乃发声；三候始电。”便是说春分日后，燕子便从南方飞来了，下雨时天空便要打雷并发出闪电。春分在中国古历中的记载为：“春分前三日，太阳入赤道内”。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1130" y="1517041"/>
            <a:ext cx="3797576" cy="3732475"/>
            <a:chOff x="-31130" y="1517041"/>
            <a:chExt cx="3797576" cy="3732475"/>
          </a:xfrm>
        </p:grpSpPr>
        <p:sp>
          <p:nvSpPr>
            <p:cNvPr id="10" name="TextBox 9"/>
            <p:cNvSpPr txBox="1"/>
            <p:nvPr/>
          </p:nvSpPr>
          <p:spPr>
            <a:xfrm>
              <a:off x="1907704" y="2191259"/>
              <a:ext cx="1440159" cy="1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0" smtClean="0">
                  <a:solidFill>
                    <a:prstClr val="black"/>
                  </a:solidFill>
                  <a:ea typeface="微软雅黑" panose="020B0503020204020204" pitchFamily="34" charset="-122"/>
                </a:rPr>
                <a:t>节日</a:t>
              </a:r>
              <a:r>
                <a:rPr lang="en-US" altLang="zh-CN" sz="100" smtClean="0">
                  <a:solidFill>
                    <a:prstClr val="black"/>
                  </a:solidFill>
                  <a:ea typeface="微软雅黑" panose="020B0503020204020204" pitchFamily="34" charset="-122"/>
                </a:rPr>
                <a:t>PPT</a:t>
              </a:r>
              <a:r>
                <a:rPr lang="zh-CN" altLang="en-US" sz="100" smtClean="0">
                  <a:solidFill>
                    <a:prstClr val="black"/>
                  </a:solidFill>
                  <a:ea typeface="微软雅黑" panose="020B0503020204020204" pitchFamily="34" charset="-122"/>
                </a:rPr>
                <a:t>模板 </a:t>
              </a:r>
              <a:r>
                <a:rPr lang="en-US" altLang="zh-CN" sz="100" smtClean="0">
                  <a:solidFill>
                    <a:prstClr val="black"/>
                  </a:solidFill>
                  <a:ea typeface="微软雅黑" panose="020B0503020204020204" pitchFamily="34" charset="-122"/>
                </a:rPr>
                <a:t>http:// www.PPT818.com/jieri/</a:t>
              </a:r>
              <a:endPara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31130" y="1517041"/>
              <a:ext cx="3797576" cy="37324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国风二十四节气之春分节日庆典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qdtjmwl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宽屏</PresentationFormat>
  <Paragraphs>92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楷体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2022-03-09T03:44:55Z</dcterms:created>
  <dcterms:modified xsi:type="dcterms:W3CDTF">2023-01-10T10:09:21Z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9D16828C6883459C993EA1DB06A201A9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