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62" r:id="rId2"/>
    <p:sldId id="317" r:id="rId3"/>
    <p:sldId id="318" r:id="rId4"/>
    <p:sldId id="319" r:id="rId5"/>
    <p:sldId id="306" r:id="rId6"/>
    <p:sldId id="320" r:id="rId7"/>
    <p:sldId id="321" r:id="rId8"/>
    <p:sldId id="322" r:id="rId9"/>
    <p:sldId id="323" r:id="rId10"/>
    <p:sldId id="324" r:id="rId11"/>
    <p:sldId id="325" r:id="rId12"/>
    <p:sldId id="326" r:id="rId13"/>
    <p:sldId id="32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2</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第五课时　</a:t>
            </a:r>
            <a:r>
              <a:rPr lang="en-US" altLang="zh-CN"/>
              <a:t>Task &amp; Self-assessment</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7200" dirty="0" smtClean="0"/>
              <a:t>Travelling</a:t>
            </a:r>
            <a:endParaRPr lang="zh-CN" altLang="zh-CN" sz="7200" dirty="0"/>
          </a:p>
        </p:txBody>
      </p:sp>
      <p:sp>
        <p:nvSpPr>
          <p:cNvPr id="5" name="矩形 4"/>
          <p:cNvSpPr/>
          <p:nvPr/>
        </p:nvSpPr>
        <p:spPr>
          <a:xfrm>
            <a:off x="0" y="1234559"/>
            <a:ext cx="12192000" cy="830997"/>
          </a:xfrm>
          <a:prstGeom prst="rect">
            <a:avLst/>
          </a:prstGeom>
        </p:spPr>
        <p:txBody>
          <a:bodyPr wrap="square">
            <a:spAutoFit/>
          </a:bodyPr>
          <a:lstStyle/>
          <a:p>
            <a:pPr algn="ctr"/>
            <a:r>
              <a:rPr lang="en-US" altLang="zh-CN" sz="4800" dirty="0"/>
              <a:t>Unit </a:t>
            </a:r>
            <a:r>
              <a:rPr lang="en-US" altLang="zh-CN" sz="4800" dirty="0" smtClean="0"/>
              <a:t>2</a:t>
            </a:r>
            <a:endParaRPr lang="zh-CN" altLang="en-US" sz="4800" dirty="0"/>
          </a:p>
        </p:txBody>
      </p:sp>
      <p:sp>
        <p:nvSpPr>
          <p:cNvPr id="6" name="矩形 5"/>
          <p:cNvSpPr/>
          <p:nvPr/>
        </p:nvSpPr>
        <p:spPr>
          <a:xfrm>
            <a:off x="0" y="4520684"/>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5</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95437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761"/>
            <a:ext cx="8128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Have you heard about “Survival Holidays”?It is for children to go into the lonely place for exciting activities.Now about 1,100 companies are allowed to take children into the great outdoors without their parents.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reason why people like “Survival Holidays” is that they think being close to nature is good for children.Many children in big cities spend all time watching TV and playing computer games.“Survival Holidays” gives them an important change.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48912"/>
            <a:ext cx="8128000" cy="574580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Is “Survival Holidays” a wonderful idea?Maybe it is.Children need more free time to play.They need to be left on their own,without adults disturbing (  </a:t>
            </a:r>
            <a:r>
              <a:rPr lang="zh-CN" altLang="zh-CN" sz="2200">
                <a:solidFill>
                  <a:srgbClr val="000000"/>
                </a:solidFill>
                <a:latin typeface="Times New Roman" panose="02020603050405020304" pitchFamily="18" charset="0"/>
                <a:cs typeface="Times New Roman" panose="02020603050405020304" pitchFamily="18" charset="0"/>
              </a:rPr>
              <a:t>干扰</a:t>
            </a:r>
            <a:r>
              <a:rPr lang="en-US" altLang="zh-CN" sz="2200">
                <a:solidFill>
                  <a:srgbClr val="000000"/>
                </a:solidFill>
                <a:latin typeface="Times New Roman" panose="02020603050405020304" pitchFamily="18" charset="0"/>
                <a:cs typeface="Times New Roman" panose="02020603050405020304" pitchFamily="18" charset="0"/>
              </a:rPr>
              <a:t>  ) them.Parents care too much about their children.They like to see the children being busy with activities that are controlled (  </a:t>
            </a:r>
            <a:r>
              <a:rPr lang="zh-CN" altLang="zh-CN" sz="2200">
                <a:solidFill>
                  <a:srgbClr val="000000"/>
                </a:solidFill>
                <a:latin typeface="Times New Roman" panose="02020603050405020304" pitchFamily="18" charset="0"/>
                <a:cs typeface="Times New Roman" panose="02020603050405020304" pitchFamily="18" charset="0"/>
              </a:rPr>
              <a:t>控制</a:t>
            </a:r>
            <a:r>
              <a:rPr lang="en-US" altLang="zh-CN" sz="2200">
                <a:solidFill>
                  <a:srgbClr val="000000"/>
                </a:solidFill>
                <a:latin typeface="Times New Roman" panose="02020603050405020304" pitchFamily="18" charset="0"/>
                <a:cs typeface="Times New Roman" panose="02020603050405020304" pitchFamily="18" charset="0"/>
              </a:rPr>
              <a:t>  ) by adults,which causes many problems.Children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know what to do when they are in danger.Even something like crossing a small river seems to be a hard challenge.Children are not comfortable with danger.Even slight danger like getting their feet wet or falling down seems very terrible to them.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Many people think the survival activities are good for children.Even years later,they will still remember what they have learnt.Some have learnt to stay calm in dangerous times.Some have learnt how to keep safe.Others have learnt how to work in a team.All these skills will help them a lot in their lives.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)1.What is “Survival Holidays” according to the passage?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A.It is summer holiday.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B.It is winter holiday.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C.It is a kind of holiday to escape from danger.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D.It is a holiday to go into the lonely place for exciting activities.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)2.Which children may take part in “Survival Holidays”?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A.Poor children.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B.Rich children.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C.Children from cities.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D.Children from the countryside.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0529" y="1592969"/>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76182" y="3604670"/>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)3.What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the main idea of the last paragraph?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 reason people dislike “Survival Holidays”.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B.The advantages of “Survival Holidays”.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C.The disadvantages of “Survival Holidays”.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D.The suggestions of taking part in “Survival Holidays”.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)4.In a “Survival Holidays” children can learn the following EXCEPT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A.how to get good grades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B.how to stay calm in dangerous times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C.how to keep safe when they meet danger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D.how to work in a team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0529" y="1412215"/>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41011" y="3465748"/>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42260" y="1053627"/>
            <a:ext cx="11355572" cy="537377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 food in that restaurant is very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delicious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美味的</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2.—Do you like eating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seafood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海鲜</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Yes,of</a:t>
            </a:r>
            <a:r>
              <a:rPr lang="en-US" altLang="zh-CN" sz="2200" dirty="0">
                <a:solidFill>
                  <a:srgbClr val="000000"/>
                </a:solidFill>
                <a:latin typeface="Times New Roman" panose="02020603050405020304" pitchFamily="18" charset="0"/>
                <a:cs typeface="Times New Roman" panose="02020603050405020304" pitchFamily="18" charset="0"/>
              </a:rPr>
              <a:t> course.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3.There are so many people at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airport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机场</a:t>
            </a:r>
            <a:r>
              <a:rPr lang="en-US" altLang="zh-CN" sz="2200" dirty="0">
                <a:solidFill>
                  <a:srgbClr val="000000"/>
                </a:solidFill>
                <a:latin typeface="Times New Roman" panose="02020603050405020304" pitchFamily="18" charset="0"/>
                <a:cs typeface="Times New Roman" panose="02020603050405020304" pitchFamily="18" charset="0"/>
              </a:rPr>
              <a:t>  ) every 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4.In </a:t>
            </a:r>
            <a:r>
              <a:rPr lang="en-US" altLang="zh-CN" sz="2200" dirty="0" err="1">
                <a:solidFill>
                  <a:srgbClr val="000000"/>
                </a:solidFill>
                <a:latin typeface="Times New Roman" panose="02020603050405020304" pitchFamily="18" charset="0"/>
                <a:cs typeface="Times New Roman" panose="02020603050405020304" pitchFamily="18" charset="0"/>
              </a:rPr>
              <a:t>Yunnan,visitors</a:t>
            </a:r>
            <a:r>
              <a:rPr lang="en-US" altLang="zh-CN" sz="2200" dirty="0">
                <a:solidFill>
                  <a:srgbClr val="000000"/>
                </a:solidFill>
                <a:latin typeface="Times New Roman" panose="02020603050405020304" pitchFamily="18" charset="0"/>
                <a:cs typeface="Times New Roman" panose="02020603050405020304" pitchFamily="18" charset="0"/>
              </a:rPr>
              <a:t> can see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beauty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美景</a:t>
            </a:r>
            <a:r>
              <a:rPr lang="en-US" altLang="zh-CN" sz="2200" dirty="0">
                <a:solidFill>
                  <a:srgbClr val="000000"/>
                </a:solidFill>
                <a:latin typeface="Times New Roman" panose="02020603050405020304" pitchFamily="18" charset="0"/>
                <a:cs typeface="Times New Roman" panose="02020603050405020304" pitchFamily="18" charset="0"/>
              </a:rPr>
              <a:t>  ) of the nature all year round.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really comfortable to have a walk in a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seaside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海边的</a:t>
            </a:r>
            <a:r>
              <a:rPr lang="en-US" altLang="zh-CN" sz="2200" dirty="0">
                <a:solidFill>
                  <a:srgbClr val="000000"/>
                </a:solidFill>
                <a:latin typeface="Times New Roman" panose="02020603050405020304" pitchFamily="18" charset="0"/>
                <a:cs typeface="Times New Roman" panose="02020603050405020304" pitchFamily="18" charset="0"/>
              </a:rPr>
              <a:t>  ) park.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 young woman and her children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left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leave  ) for the USA yesterday evening.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 like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visiting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visit  ) places of interest during my vacation.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3.Spring is the best time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plant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plant  ) trees.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4.Many Chinese people usually visit their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relatives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relate  ) during the Spring Festival.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5.We went to a seafood restaurant on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fifth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five  ) 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831268" y="1537075"/>
            <a:ext cx="126473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831269" y="1823014"/>
            <a:ext cx="12647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417138" y="1941113"/>
            <a:ext cx="108043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417138" y="2227052"/>
            <a:ext cx="10804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635827" y="2749187"/>
            <a:ext cx="94626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635827" y="3035126"/>
            <a:ext cx="9462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440385" y="3153225"/>
            <a:ext cx="94626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440386" y="3439164"/>
            <a:ext cx="9462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900557" y="3557262"/>
            <a:ext cx="113819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900558" y="3843201"/>
            <a:ext cx="11381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995767" y="4365337"/>
            <a:ext cx="58632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4995768" y="4651276"/>
            <a:ext cx="586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1630868" y="4769373"/>
            <a:ext cx="96347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1630869" y="5055312"/>
            <a:ext cx="963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3474386" y="5205308"/>
            <a:ext cx="102318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3474387" y="5491247"/>
            <a:ext cx="1023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5460598" y="5577449"/>
            <a:ext cx="113819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5460599" y="5863388"/>
            <a:ext cx="11381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5380103" y="5967204"/>
            <a:ext cx="58632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5380104" y="6253143"/>
            <a:ext cx="586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4227"/>
            <a:ext cx="8128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按要求完成句子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1.People </a:t>
            </a:r>
            <a:r>
              <a:rPr lang="en-US" altLang="zh-CN" sz="2200" dirty="0">
                <a:latin typeface="Times New Roman" panose="02020603050405020304" pitchFamily="18" charset="0"/>
                <a:cs typeface="Times New Roman" panose="02020603050405020304" pitchFamily="18" charset="0"/>
              </a:rPr>
              <a:t>can go skiing there</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对画线部分提问</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can people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2.David </a:t>
            </a:r>
            <a:r>
              <a:rPr lang="en-US" altLang="zh-CN" sz="2200" dirty="0">
                <a:latin typeface="Times New Roman" panose="02020603050405020304" pitchFamily="18" charset="0"/>
                <a:cs typeface="Times New Roman" panose="02020603050405020304" pitchFamily="18" charset="0"/>
              </a:rPr>
              <a:t>bought some souvenirs </a:t>
            </a:r>
            <a:r>
              <a:rPr lang="en-US" altLang="zh-CN" sz="2200" dirty="0">
                <a:solidFill>
                  <a:srgbClr val="000000"/>
                </a:solidFill>
                <a:latin typeface="Times New Roman" panose="02020603050405020304" pitchFamily="18" charset="0"/>
                <a:cs typeface="Times New Roman" panose="02020603050405020304" pitchFamily="18" charset="0"/>
              </a:rPr>
              <a:t>for my mother.(  </a:t>
            </a:r>
            <a:r>
              <a:rPr lang="zh-CN" altLang="zh-CN" sz="2200" dirty="0">
                <a:solidFill>
                  <a:srgbClr val="000000"/>
                </a:solidFill>
                <a:latin typeface="Times New Roman" panose="02020603050405020304" pitchFamily="18" charset="0"/>
                <a:cs typeface="Times New Roman" panose="02020603050405020304" pitchFamily="18" charset="0"/>
              </a:rPr>
              <a:t>对画线部分提问</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What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David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buy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for your mother?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3.They had a great time in Italy.(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fun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Italy.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have already been to Singapore.(  </a:t>
            </a:r>
            <a:r>
              <a:rPr lang="zh-CN" altLang="zh-CN" sz="2200" dirty="0">
                <a:solidFill>
                  <a:srgbClr val="000000"/>
                </a:solidFill>
                <a:latin typeface="Times New Roman" panose="02020603050405020304" pitchFamily="18" charset="0"/>
                <a:cs typeface="Times New Roman" panose="02020603050405020304" pitchFamily="18" charset="0"/>
              </a:rPr>
              <a:t>改为否定句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haven</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Singapore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yet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5.His father joined the Party in 1978.(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His father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been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Party since 1978.</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cxnSp>
        <p:nvCxnSpPr>
          <p:cNvPr id="4" name="直接连接符 3"/>
          <p:cNvCxnSpPr/>
          <p:nvPr/>
        </p:nvCxnSpPr>
        <p:spPr>
          <a:xfrm>
            <a:off x="3544730" y="2110094"/>
            <a:ext cx="11654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279454" y="2206927"/>
            <a:ext cx="81461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279455" y="2492866"/>
            <a:ext cx="81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597352" y="2206927"/>
            <a:ext cx="54880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597353" y="2492866"/>
            <a:ext cx="5488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874338" y="2911678"/>
            <a:ext cx="18459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209112" y="3016360"/>
            <a:ext cx="198011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209113" y="3302299"/>
            <a:ext cx="19801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5146156" y="3025350"/>
            <a:ext cx="68048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5146157" y="3311289"/>
            <a:ext cx="6804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898631" y="3804527"/>
            <a:ext cx="162020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2898632" y="4090466"/>
            <a:ext cx="16202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2407045" y="4609885"/>
            <a:ext cx="242013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2407045" y="4895824"/>
            <a:ext cx="24201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6606906" y="4609885"/>
            <a:ext cx="59133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6606906" y="4895824"/>
            <a:ext cx="5913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483456" y="5403580"/>
            <a:ext cx="261254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3483456" y="5689519"/>
            <a:ext cx="26125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5" grpId="0" animBg="1"/>
      <p:bldP spid="18" grpId="0" animBg="1"/>
      <p:bldP spid="21" grpId="0" animBg="1"/>
      <p:bldP spid="24" grpId="0" animBg="1"/>
      <p:bldP spid="27"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35936" y="1163295"/>
            <a:ext cx="11610752" cy="4523161"/>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Ⅳ</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飞到香港花了我们三个小时。</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took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us about three hours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fly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Hong Kong.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埃米五一假期有许多计划。</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Amy has many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plans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May Day holiday.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第三天我们参观了另外一个著名的主题公园。</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third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,we visited another famous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theme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park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我的妈妈给</a:t>
            </a:r>
            <a:r>
              <a:rPr lang="zh-CN" altLang="zh-CN" sz="2200">
                <a:solidFill>
                  <a:srgbClr val="000000"/>
                </a:solidFill>
                <a:latin typeface="Times New Roman" panose="02020603050405020304" pitchFamily="18" charset="0"/>
                <a:cs typeface="Times New Roman" panose="02020603050405020304" pitchFamily="18" charset="0"/>
              </a:rPr>
              <a:t>亲</a:t>
            </a:r>
            <a:r>
              <a:rPr lang="zh-CN" altLang="zh-CN" sz="2200" smtClean="0">
                <a:solidFill>
                  <a:srgbClr val="000000"/>
                </a:solidFill>
                <a:latin typeface="Times New Roman" panose="02020603050405020304" pitchFamily="18" charset="0"/>
                <a:cs typeface="Times New Roman" panose="02020603050405020304" pitchFamily="18" charset="0"/>
              </a:rPr>
              <a:t>戚</a:t>
            </a:r>
            <a:r>
              <a:rPr lang="zh-CN" altLang="en-US" sz="2200" smtClean="0">
                <a:solidFill>
                  <a:srgbClr val="000000"/>
                </a:solidFill>
                <a:latin typeface="Times New Roman" panose="02020603050405020304" pitchFamily="18" charset="0"/>
                <a:cs typeface="Times New Roman" panose="02020603050405020304" pitchFamily="18" charset="0"/>
              </a:rPr>
              <a:t>和</a:t>
            </a:r>
            <a:r>
              <a:rPr lang="zh-CN" altLang="zh-CN" sz="2200" smtClean="0">
                <a:solidFill>
                  <a:srgbClr val="000000"/>
                </a:solidFill>
                <a:latin typeface="Times New Roman" panose="02020603050405020304" pitchFamily="18" charset="0"/>
                <a:cs typeface="Times New Roman" panose="02020603050405020304" pitchFamily="18" charset="0"/>
              </a:rPr>
              <a:t>朋</a:t>
            </a:r>
            <a:r>
              <a:rPr lang="zh-CN" altLang="zh-CN" sz="2200">
                <a:solidFill>
                  <a:srgbClr val="000000"/>
                </a:solidFill>
                <a:latin typeface="Times New Roman" panose="02020603050405020304" pitchFamily="18" charset="0"/>
                <a:cs typeface="Times New Roman" panose="02020603050405020304" pitchFamily="18" charset="0"/>
              </a:rPr>
              <a:t>友买了很多礼物。</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My mother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bought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lot of presents for our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relatives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friends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我们非常享受这次旅程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希望某一天能再来参观。</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enjoyed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trip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very much and hope we can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visit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again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some 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97222" y="2068703"/>
            <a:ext cx="69766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897222" y="2354642"/>
            <a:ext cx="6976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44459" y="2068703"/>
            <a:ext cx="256899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044459" y="2354642"/>
            <a:ext cx="25689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364516" y="2908675"/>
            <a:ext cx="183534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364516" y="3194614"/>
            <a:ext cx="18353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01781" y="3695485"/>
            <a:ext cx="384895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01781" y="3981424"/>
            <a:ext cx="38489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847795" y="3695485"/>
            <a:ext cx="201892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7810218" y="3981424"/>
            <a:ext cx="2018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973634" y="4481300"/>
            <a:ext cx="91842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1973634" y="4767239"/>
            <a:ext cx="9184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5822620" y="4481300"/>
            <a:ext cx="381047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5822620" y="4767239"/>
            <a:ext cx="38104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067343" y="5336550"/>
            <a:ext cx="321757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1067343" y="5622489"/>
            <a:ext cx="32175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561980" y="5301408"/>
            <a:ext cx="285763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7536928" y="5587347"/>
            <a:ext cx="28576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91094"/>
            <a:ext cx="8128000" cy="492981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)1.—Tomorrow is </a:t>
            </a:r>
            <a:r>
              <a:rPr lang="en-US" altLang="zh-CN" sz="2200" dirty="0" err="1">
                <a:solidFill>
                  <a:srgbClr val="000000"/>
                </a:solidFill>
                <a:latin typeface="Times New Roman" panose="02020603050405020304" pitchFamily="18" charset="0"/>
                <a:cs typeface="Times New Roman" panose="02020603050405020304" pitchFamily="18" charset="0"/>
              </a:rPr>
              <a:t>Sunday.How</a:t>
            </a:r>
            <a:r>
              <a:rPr lang="en-US" altLang="zh-CN" sz="2200" dirty="0">
                <a:solidFill>
                  <a:srgbClr val="000000"/>
                </a:solidFill>
                <a:latin typeface="Times New Roman" panose="02020603050405020304" pitchFamily="18" charset="0"/>
                <a:cs typeface="Times New Roman" panose="02020603050405020304" pitchFamily="18" charset="0"/>
              </a:rPr>
              <a:t> do you spend it?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want to go on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trip to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Great Wall.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A.a;the</a:t>
            </a:r>
            <a:r>
              <a:rPr lang="en-US" altLang="zh-CN" sz="2200" dirty="0">
                <a:solidFill>
                  <a:srgbClr val="000000"/>
                </a:solidFill>
                <a:latin typeface="Times New Roman" panose="02020603050405020304" pitchFamily="18" charset="0"/>
                <a:cs typeface="Times New Roman" panose="02020603050405020304" pitchFamily="18" charset="0"/>
              </a:rPr>
              <a:t>	B./;the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C.the;a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D.the</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 2.On my </a:t>
            </a:r>
            <a:r>
              <a:rPr lang="en-US" altLang="zh-CN" sz="2200" dirty="0" err="1">
                <a:solidFill>
                  <a:srgbClr val="000000"/>
                </a:solidFill>
                <a:latin typeface="Times New Roman" panose="02020603050405020304" pitchFamily="18" charset="0"/>
                <a:cs typeface="Times New Roman" panose="02020603050405020304" pitchFamily="18" charset="0"/>
              </a:rPr>
              <a:t>birthday,my</a:t>
            </a:r>
            <a:r>
              <a:rPr lang="en-US" altLang="zh-CN" sz="2200" dirty="0">
                <a:solidFill>
                  <a:srgbClr val="000000"/>
                </a:solidFill>
                <a:latin typeface="Times New Roman" panose="02020603050405020304" pitchFamily="18" charset="0"/>
                <a:cs typeface="Times New Roman" panose="02020603050405020304" pitchFamily="18" charset="0"/>
              </a:rPr>
              <a:t> father bought a watch</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present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A.for;as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B.as;as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C.as;for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D.for;for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)3.There is no light </a:t>
            </a:r>
            <a:r>
              <a:rPr lang="en-US" altLang="zh-CN" sz="2200" dirty="0" err="1">
                <a:solidFill>
                  <a:srgbClr val="000000"/>
                </a:solidFill>
                <a:latin typeface="Times New Roman" panose="02020603050405020304" pitchFamily="18" charset="0"/>
                <a:cs typeface="Times New Roman" panose="02020603050405020304" pitchFamily="18" charset="0"/>
              </a:rPr>
              <a:t>on,so</a:t>
            </a:r>
            <a:r>
              <a:rPr lang="en-US" altLang="zh-CN" sz="2200" dirty="0">
                <a:solidFill>
                  <a:srgbClr val="000000"/>
                </a:solidFill>
                <a:latin typeface="Times New Roman" panose="02020603050405020304" pitchFamily="18" charset="0"/>
                <a:cs typeface="Times New Roman" panose="02020603050405020304" pitchFamily="18" charset="0"/>
              </a:rPr>
              <a:t> they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be at home.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A.mustn</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B.can</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C.shouldn</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D.needn</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47558" y="1592969"/>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47558" y="3166587"/>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47558" y="4846531"/>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)4.—How long</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this pen?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—Only one </a:t>
            </a:r>
            <a:r>
              <a:rPr lang="en-US" altLang="zh-CN" sz="2200" dirty="0" err="1">
                <a:solidFill>
                  <a:srgbClr val="000000"/>
                </a:solidFill>
                <a:latin typeface="Times New Roman" panose="02020603050405020304" pitchFamily="18" charset="0"/>
                <a:cs typeface="Times New Roman" panose="02020603050405020304" pitchFamily="18" charset="0"/>
              </a:rPr>
              <a:t>day.I</a:t>
            </a:r>
            <a:r>
              <a:rPr lang="en-US" altLang="zh-CN" sz="2200" dirty="0">
                <a:solidFill>
                  <a:srgbClr val="000000"/>
                </a:solidFill>
                <a:latin typeface="Times New Roman" panose="02020603050405020304" pitchFamily="18" charset="0"/>
                <a:cs typeface="Times New Roman" panose="02020603050405020304" pitchFamily="18" charset="0"/>
              </a:rPr>
              <a:t> bought it yesterday.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A.have;bought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B.has;had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C.did;buy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D.have;owned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)5.—Have you seen Lucy </a:t>
            </a:r>
            <a:r>
              <a:rPr lang="en-US" altLang="zh-CN" sz="2200" dirty="0" err="1">
                <a:solidFill>
                  <a:srgbClr val="000000"/>
                </a:solidFill>
                <a:latin typeface="Times New Roman" panose="02020603050405020304" pitchFamily="18" charset="0"/>
                <a:cs typeface="Times New Roman" panose="02020603050405020304" pitchFamily="18" charset="0"/>
              </a:rPr>
              <a:t>anywhere,Mr</a:t>
            </a:r>
            <a:r>
              <a:rPr lang="en-US" altLang="zh-CN" sz="2200" dirty="0">
                <a:solidFill>
                  <a:srgbClr val="000000"/>
                </a:solidFill>
                <a:latin typeface="Times New Roman" panose="02020603050405020304" pitchFamily="18" charset="0"/>
                <a:cs typeface="Times New Roman" panose="02020603050405020304" pitchFamily="18" charset="0"/>
              </a:rPr>
              <a:t> Lee?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Lucy?She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your office for half an hour.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A.has</a:t>
            </a:r>
            <a:r>
              <a:rPr lang="en-US" altLang="zh-CN" sz="2200" dirty="0">
                <a:solidFill>
                  <a:srgbClr val="000000"/>
                </a:solidFill>
                <a:latin typeface="Times New Roman" panose="02020603050405020304" pitchFamily="18" charset="0"/>
                <a:cs typeface="Times New Roman" panose="02020603050405020304" pitchFamily="18" charset="0"/>
              </a:rPr>
              <a:t> been in	</a:t>
            </a:r>
            <a:r>
              <a:rPr lang="en-US" altLang="zh-CN" sz="2200" dirty="0" err="1">
                <a:solidFill>
                  <a:srgbClr val="000000"/>
                </a:solidFill>
                <a:latin typeface="Times New Roman" panose="02020603050405020304" pitchFamily="18" charset="0"/>
                <a:cs typeface="Times New Roman" panose="02020603050405020304" pitchFamily="18" charset="0"/>
              </a:rPr>
              <a:t>B.has</a:t>
            </a:r>
            <a:r>
              <a:rPr lang="en-US" altLang="zh-CN" sz="2200" dirty="0">
                <a:solidFill>
                  <a:srgbClr val="000000"/>
                </a:solidFill>
                <a:latin typeface="Times New Roman" panose="02020603050405020304" pitchFamily="18" charset="0"/>
                <a:cs typeface="Times New Roman" panose="02020603050405020304" pitchFamily="18" charset="0"/>
              </a:rPr>
              <a:t> been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C.has</a:t>
            </a:r>
            <a:r>
              <a:rPr lang="en-US" altLang="zh-CN" sz="2200" dirty="0">
                <a:solidFill>
                  <a:srgbClr val="000000"/>
                </a:solidFill>
                <a:latin typeface="Times New Roman" panose="02020603050405020304" pitchFamily="18" charset="0"/>
                <a:cs typeface="Times New Roman" panose="02020603050405020304" pitchFamily="18" charset="0"/>
              </a:rPr>
              <a:t> arrived in	</a:t>
            </a:r>
            <a:r>
              <a:rPr lang="en-US" altLang="zh-CN" sz="2200" dirty="0" err="1">
                <a:solidFill>
                  <a:srgbClr val="000000"/>
                </a:solidFill>
                <a:latin typeface="Times New Roman" panose="02020603050405020304" pitchFamily="18" charset="0"/>
                <a:cs typeface="Times New Roman" panose="02020603050405020304" pitchFamily="18" charset="0"/>
              </a:rPr>
              <a:t>D.has</a:t>
            </a:r>
            <a:r>
              <a:rPr lang="en-US" altLang="zh-CN" sz="2200" dirty="0">
                <a:solidFill>
                  <a:srgbClr val="000000"/>
                </a:solidFill>
                <a:latin typeface="Times New Roman" panose="02020603050405020304" pitchFamily="18" charset="0"/>
                <a:cs typeface="Times New Roman" panose="02020603050405020304" pitchFamily="18" charset="0"/>
              </a:rPr>
              <a:t> gone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)6.—</a:t>
            </a:r>
            <a:r>
              <a:rPr lang="en-US" altLang="zh-CN" sz="2200" dirty="0" err="1">
                <a:solidFill>
                  <a:srgbClr val="000000"/>
                </a:solidFill>
                <a:latin typeface="Times New Roman" panose="02020603050405020304" pitchFamily="18" charset="0"/>
                <a:cs typeface="Times New Roman" panose="02020603050405020304" pitchFamily="18" charset="0"/>
              </a:rPr>
              <a:t>Alice,would</a:t>
            </a:r>
            <a:r>
              <a:rPr lang="en-US" altLang="zh-CN" sz="2200" dirty="0">
                <a:solidFill>
                  <a:srgbClr val="000000"/>
                </a:solidFill>
                <a:latin typeface="Times New Roman" panose="02020603050405020304" pitchFamily="18" charset="0"/>
                <a:cs typeface="Times New Roman" panose="02020603050405020304" pitchFamily="18" charset="0"/>
              </a:rPr>
              <a:t> you like to go hiking with us?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—What a </a:t>
            </a:r>
            <a:r>
              <a:rPr lang="en-US" altLang="zh-CN" sz="2200" dirty="0" err="1">
                <a:solidFill>
                  <a:srgbClr val="000000"/>
                </a:solidFill>
                <a:latin typeface="Times New Roman" panose="02020603050405020304" pitchFamily="18" charset="0"/>
                <a:cs typeface="Times New Roman" panose="02020603050405020304" pitchFamily="18" charset="0"/>
              </a:rPr>
              <a:t>pity!I</a:t>
            </a:r>
            <a:r>
              <a:rPr lang="en-US" altLang="zh-CN" sz="2200" dirty="0">
                <a:solidFill>
                  <a:srgbClr val="000000"/>
                </a:solidFill>
                <a:latin typeface="Times New Roman" panose="02020603050405020304" pitchFamily="18" charset="0"/>
                <a:cs typeface="Times New Roman" panose="02020603050405020304" pitchFamily="18" charset="0"/>
              </a:rPr>
              <a:t> am free every day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A.for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B.except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C.besides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D.among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2422" y="1188932"/>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5549" y="2826347"/>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65549" y="4399965"/>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457842" y="1077956"/>
            <a:ext cx="9748874" cy="578004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)7.Mr Green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China for weeks.He must have visited many places of interest.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A.has been in	B.has been to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C.has come to	D.has gone to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)8.They have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since the factory opened.</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A.left the school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B.joined the work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C.become worker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D.worked there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)9.It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about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since the meeting began and it will end soon.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A.two and a half hours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B.two hours and half</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C.two and a half hour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D.two and half an hour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731951" y="1199564"/>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1712656" y="2815713"/>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1712656" y="4846531"/>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309890"/>
            <a:ext cx="8128000" cy="249222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)10.—We are going to Sanya this summer.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A.Have a good time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B.Help yourselves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 hope so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right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0529" y="2454206"/>
            <a:ext cx="389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574800" y="1483385"/>
            <a:ext cx="9323572" cy="456124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根据句意及首字母提示完成短文</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It is interesting to visit another country,but there are some 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problems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when we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know the country very well.It 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may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be difficult to talk with the people there.We may not know 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how</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to use the telephone in the country we are visiting.We may not know how to 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buy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the things we need.In a strange 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country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we might not know where to eat or what to order in a 6.</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restaurant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.It is not easy to decide how 7.</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much</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to give waiters or taxi drivers.When we need help,we might not know how to ask for help.It is not pleasant to have an 8.</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experience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like that.So 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important for us to learn what to do and what to say.We learn to enjoy 9.</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ourselves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in another country,and then we may be 10.</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happy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850376" y="1994275"/>
            <a:ext cx="120802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8850376" y="2280214"/>
            <a:ext cx="1208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7361818" y="2430210"/>
            <a:ext cx="75082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7361818" y="2716149"/>
            <a:ext cx="750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585641" y="2772965"/>
            <a:ext cx="75082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6585642" y="3058904"/>
            <a:ext cx="7508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8512" y="3246989"/>
            <a:ext cx="61298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648513" y="3532928"/>
            <a:ext cx="6129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970031" y="3652955"/>
            <a:ext cx="112296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970032" y="3938894"/>
            <a:ext cx="11229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2535626" y="3985077"/>
            <a:ext cx="134525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2535626" y="4271016"/>
            <a:ext cx="13452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7532929" y="3985077"/>
            <a:ext cx="94122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7532929" y="4271016"/>
            <a:ext cx="9412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4278376" y="4841653"/>
            <a:ext cx="139941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4278376" y="5127592"/>
            <a:ext cx="13994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142047" y="5217842"/>
            <a:ext cx="133210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7142047" y="5503781"/>
            <a:ext cx="13321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5362897" y="5633340"/>
            <a:ext cx="98474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5362897" y="5919279"/>
            <a:ext cx="9847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519</Words>
  <Application>Microsoft Office PowerPoint</Application>
  <PresentationFormat>宽屏</PresentationFormat>
  <Paragraphs>108</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Adobe 黑体 Std R</vt:lpstr>
      <vt:lpstr>NEU-BZ-S92</vt:lpstr>
      <vt:lpstr>黑体</vt:lpstr>
      <vt:lpstr>宋体</vt:lpstr>
      <vt:lpstr>微软雅黑</vt:lpstr>
      <vt:lpstr>Arial</vt:lpstr>
      <vt:lpstr>Calibri</vt:lpstr>
      <vt:lpstr>Calibri Light</vt:lpstr>
      <vt:lpstr>Times New Roman</vt:lpstr>
      <vt:lpstr>WWW.2PPT.COM
</vt:lpstr>
      <vt:lpstr>Travelling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2017-12-06T01:45:00Z</dcterms:created>
  <dcterms:modified xsi:type="dcterms:W3CDTF">2023-01-16T15:05:39Z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0A9E94A5D01B428AA0F40371271E8B87</vt:lpwstr>
  </property>
  <property fmtid="{A09F084E-AD41-489F-8076-AA5BE3082BCA}" pid="100">
    <vt:ui4>5</vt:ui4>
  </property>
  <property fmtid="{64440492-4C8B-11D1-8B70-080036B11A03}" pid="11">
    <vt:lpwstr>www.2ppt.com-爱PPT提供资源下载</vt:lpwstr>
  </property>
</Properties>
</file>