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7"/>
  </p:notesMasterIdLst>
  <p:handoutMasterIdLst>
    <p:handoutMasterId r:id="rId28"/>
  </p:handoutMasterIdLst>
  <p:sldIdLst>
    <p:sldId id="268" r:id="rId3"/>
    <p:sldId id="419" r:id="rId4"/>
    <p:sldId id="469" r:id="rId5"/>
    <p:sldId id="467" r:id="rId6"/>
    <p:sldId id="468" r:id="rId7"/>
    <p:sldId id="470" r:id="rId8"/>
    <p:sldId id="471" r:id="rId9"/>
    <p:sldId id="443" r:id="rId10"/>
    <p:sldId id="462" r:id="rId11"/>
    <p:sldId id="463" r:id="rId12"/>
    <p:sldId id="473" r:id="rId13"/>
    <p:sldId id="399" r:id="rId14"/>
    <p:sldId id="423" r:id="rId15"/>
    <p:sldId id="365" r:id="rId16"/>
    <p:sldId id="479" r:id="rId17"/>
    <p:sldId id="474" r:id="rId18"/>
    <p:sldId id="475" r:id="rId19"/>
    <p:sldId id="476" r:id="rId20"/>
    <p:sldId id="477" r:id="rId21"/>
    <p:sldId id="478" r:id="rId22"/>
    <p:sldId id="480" r:id="rId23"/>
    <p:sldId id="465" r:id="rId24"/>
    <p:sldId id="362" r:id="rId25"/>
    <p:sldId id="360" r:id="rId26"/>
  </p:sldIdLst>
  <p:sldSz cx="9144000" cy="6858000" type="screen4x3"/>
  <p:notesSz cx="6858000" cy="9144000"/>
  <p:embeddedFontLst>
    <p:embeddedFont>
      <p:font typeface="Gulim" panose="02010600030101010101" charset="-127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黑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幼圆" panose="02010509060101010101" pitchFamily="49" charset="-122"/>
      <p:regular r:id="rId43"/>
    </p:embeddedFont>
    <p:embeddedFont>
      <p:font typeface="MingLiU_HKSCS-ExtB" panose="02020500000000000000" pitchFamily="18" charset="-120"/>
      <p:regular r:id="rId44"/>
    </p:embeddedFont>
    <p:embeddedFont>
      <p:font typeface="方正舒体" panose="02010601030101010101" pitchFamily="2" charset="-122"/>
      <p:regular r:id="rId45"/>
    </p:embeddedFont>
    <p:embeddedFont>
      <p:font typeface="Arial Black" panose="020B0A04020102020204" pitchFamily="34" charset="0"/>
      <p:bold r:id="rId46"/>
    </p:embeddedFont>
  </p:embeddedFontLst>
  <p:custDataLst>
    <p:tags r:id="rId4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3300"/>
    <a:srgbClr val="006600"/>
    <a:srgbClr val="0000FF"/>
    <a:srgbClr val="4FC0EB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660"/>
  </p:normalViewPr>
  <p:slideViewPr>
    <p:cSldViewPr>
      <p:cViewPr>
        <p:scale>
          <a:sx n="101" d="100"/>
          <a:sy n="101" d="100"/>
        </p:scale>
        <p:origin x="-192" y="-240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7388A49-FB11-4AC5-8DCC-BEB25A257C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99A11F8-E692-4F12-AA37-90DC9A72934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3C523B-5A87-4A78-90CC-07B5FA1A041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DFFDF2A-D21B-4DAF-9DA2-DB01FB437E5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65ACFCD-DBBB-4EDC-B8DA-DEAB5CF63D01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DF2A-D21B-4DAF-9DA2-DB01FB437E5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2581A46-243E-48CE-970C-7B642F048B5D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3D4A396-53B2-43BD-B8E3-F4274A5E87DF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5F7D0D0-8E4F-4247-87E5-9A4AFF52C7F1}" type="slidenum">
              <a:rPr lang="zh-CN" altLang="en-US">
                <a:ea typeface="宋体" panose="02010600030101010101" pitchFamily="2" charset="-122"/>
              </a:rPr>
              <a:t>23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0898C20-FD9B-4496-8C56-D2408E2F08A9}" type="slidenum">
              <a:rPr lang="zh-CN" altLang="en-US">
                <a:ea typeface="宋体" panose="02010600030101010101" pitchFamily="2" charset="-122"/>
              </a:rPr>
              <a:t>24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0382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90950"/>
            <a:ext cx="640080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8"/>
          <p:cNvSpPr txBox="1"/>
          <p:nvPr userDrawn="1"/>
        </p:nvSpPr>
        <p:spPr>
          <a:xfrm>
            <a:off x="179512" y="6416983"/>
            <a:ext cx="1368152" cy="25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800" dirty="0">
                <a:noFill/>
                <a:latin typeface="优教通专用字体logo" panose="02000500000000000000" pitchFamily="2" charset="0"/>
                <a:ea typeface="微软雅黑" panose="020B0503020204020204" pitchFamily="34" charset="-122"/>
              </a:rPr>
              <a:t>0</a:t>
            </a:r>
            <a:endParaRPr lang="zh-CN" altLang="en-US" sz="800" dirty="0">
              <a:noFill/>
              <a:latin typeface="优教通专用字体logo" panose="02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55F609F-1D55-4F02-87EC-57C26A357F2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7CE1EB1-DAEA-4376-B8C8-5849CC63CC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0"/>
          <p:cNvSpPr txBox="1"/>
          <p:nvPr userDrawn="1"/>
        </p:nvSpPr>
        <p:spPr>
          <a:xfrm>
            <a:off x="179512" y="6416983"/>
            <a:ext cx="1368152" cy="25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800" dirty="0">
                <a:noFill/>
                <a:latin typeface="优教通专用字体logo" panose="02000500000000000000" pitchFamily="2" charset="0"/>
                <a:ea typeface="微软雅黑" panose="020B0503020204020204" pitchFamily="34" charset="-122"/>
              </a:rPr>
              <a:t>0</a:t>
            </a:r>
            <a:endParaRPr lang="zh-CN" altLang="en-US" sz="800" dirty="0">
              <a:noFill/>
              <a:latin typeface="优教通专用字体logo" panose="020005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file:///E:\&#20154;&#25945;&#26032;&#29256;4&#19978;\U6\Lesson32%20&#25945;&#23398;&#35838;&#20214;\2.MP3" TargetMode="External"/><Relationship Id="rId1" Type="http://schemas.microsoft.com/office/2007/relationships/media" Target="file:///E:\&#20154;&#25945;&#26032;&#29256;4&#19978;\U6\Lesson32%20&#25945;&#23398;&#35838;&#20214;\2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6\Lesson32%20&#25945;&#23398;&#35838;&#20214;\&#21477;4_128k.mp3" TargetMode="External"/><Relationship Id="rId13" Type="http://schemas.openxmlformats.org/officeDocument/2006/relationships/image" Target="../media/image10.png"/><Relationship Id="rId3" Type="http://schemas.microsoft.com/office/2007/relationships/media" Target="file:///E:\&#20154;&#25945;&#26032;&#29256;4&#19978;\U6\Lesson32%20&#25945;&#23398;&#35838;&#20214;\&#21477;2_128k.mp3" TargetMode="External"/><Relationship Id="rId7" Type="http://schemas.microsoft.com/office/2007/relationships/media" Target="file:///E:\&#20154;&#25945;&#26032;&#29256;4&#19978;\U6\Lesson32%20&#25945;&#23398;&#35838;&#20214;\&#21477;4_128k.mp3" TargetMode="Externa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6\Lesson32%20&#25945;&#23398;&#35838;&#20214;\&#21477;1_128k.mp3" TargetMode="External"/><Relationship Id="rId1" Type="http://schemas.microsoft.com/office/2007/relationships/media" Target="file:///E:\&#20154;&#25945;&#26032;&#29256;4&#19978;\U6\Lesson32%20&#25945;&#23398;&#35838;&#20214;\&#21477;1_128k.mp3" TargetMode="External"/><Relationship Id="rId6" Type="http://schemas.openxmlformats.org/officeDocument/2006/relationships/audio" Target="file:///E:\&#20154;&#25945;&#26032;&#29256;4&#19978;\U6\Lesson32%20&#25945;&#23398;&#35838;&#20214;\&#21477;3_128k.mp3" TargetMode="External"/><Relationship Id="rId11" Type="http://schemas.openxmlformats.org/officeDocument/2006/relationships/image" Target="../media/image22.png"/><Relationship Id="rId5" Type="http://schemas.microsoft.com/office/2007/relationships/media" Target="file:///E:\&#20154;&#25945;&#26032;&#29256;4&#19978;\U6\Lesson32%20&#25945;&#23398;&#35838;&#20214;\&#21477;3_128k.mp3" TargetMode="External"/><Relationship Id="rId10" Type="http://schemas.openxmlformats.org/officeDocument/2006/relationships/image" Target="../media/image21.png"/><Relationship Id="rId4" Type="http://schemas.openxmlformats.org/officeDocument/2006/relationships/audio" Target="file:///E:\&#20154;&#25945;&#26032;&#29256;4&#19978;\U6\Lesson32%20&#25945;&#23398;&#35838;&#20214;\&#21477;2_128k.mp3" TargetMode="Externa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7.jpeg"/><Relationship Id="rId2" Type="http://schemas.openxmlformats.org/officeDocument/2006/relationships/audio" Target="file:///E:\&#20154;&#25945;&#26032;&#29256;4&#19978;\U6\Lesson32%20&#25945;&#23398;&#35838;&#20214;\CHANT.MP3" TargetMode="External"/><Relationship Id="rId1" Type="http://schemas.microsoft.com/office/2007/relationships/media" Target="file:///E:\&#20154;&#25945;&#26032;&#29256;4&#19978;\U6\Lesson32%20&#25945;&#23398;&#35838;&#20214;\CHANT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hyperlink" Target="Lesson32Justtalk&#35838;&#25991;&#21160;&#30011;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file:///E:\&#20154;&#25945;&#26032;&#29256;4&#19978;\U6\Lesson32%20&#25945;&#23398;&#35838;&#20214;\1.MP3" TargetMode="External"/><Relationship Id="rId1" Type="http://schemas.microsoft.com/office/2007/relationships/media" Target="file:///E:\&#20154;&#25945;&#26032;&#29256;4&#19978;\U6\Lesson32%20&#25945;&#23398;&#35838;&#20214;\1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GIF"/><Relationship Id="rId2" Type="http://schemas.openxmlformats.org/officeDocument/2006/relationships/audio" Target="file:///E:\&#20154;&#25945;&#26032;&#29256;4&#19978;\U6\Lesson32%20&#25945;&#23398;&#35838;&#20214;\short.MP3" TargetMode="External"/><Relationship Id="rId1" Type="http://schemas.microsoft.com/office/2007/relationships/media" Target="file:///E:\&#20154;&#25945;&#26032;&#29256;4&#19978;\U6\Lesson32%20&#25945;&#23398;&#35838;&#20214;\short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6\Lesson32%20&#25945;&#23398;&#35838;&#20214;\long.MP3" TargetMode="External"/><Relationship Id="rId1" Type="http://schemas.microsoft.com/office/2007/relationships/media" Target="file:///E:\&#20154;&#25945;&#26032;&#29256;4&#19978;\U6\Lesson32%20&#25945;&#23398;&#35838;&#20214;\long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9289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/>
            <a:r>
              <a:rPr lang="en-US" altLang="zh-CN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Unit6  I’m tall. </a:t>
            </a:r>
            <a:endParaRPr lang="zh-CN" alt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979712" y="1124744"/>
            <a:ext cx="5040560" cy="648072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 smtClean="0"/>
              <a:t>人教精通版四年级上册</a:t>
            </a:r>
            <a:endParaRPr lang="zh-CN" altLang="en-US" dirty="0"/>
          </a:p>
        </p:txBody>
      </p:sp>
      <p:pic>
        <p:nvPicPr>
          <p:cNvPr id="1741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57948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"/>
          <p:cNvGrpSpPr/>
          <p:nvPr/>
        </p:nvGrpSpPr>
        <p:grpSpPr bwMode="auto">
          <a:xfrm>
            <a:off x="1042988" y="1152525"/>
            <a:ext cx="3778250" cy="4724400"/>
            <a:chOff x="1043608" y="1066800"/>
            <a:chExt cx="3778188" cy="4724400"/>
          </a:xfrm>
        </p:grpSpPr>
        <p:pic>
          <p:nvPicPr>
            <p:cNvPr id="29711" name="Picture 3" descr="shor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1066800"/>
              <a:ext cx="35052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275705" y="4295775"/>
              <a:ext cx="546091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9699" name="Picture 7" descr="200709132249429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429000" y="12969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1488" y="346710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CC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5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tail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48288" y="34671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</a:t>
            </a:r>
            <a:endParaRPr lang="zh-CN" altLang="en-US" sz="5400" b="1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49788" y="1571625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long</a:t>
            </a:r>
            <a:r>
              <a:rPr lang="en-US" altLang="zh-CN" sz="4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5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ear</a:t>
            </a:r>
            <a:endParaRPr lang="en-US" altLang="zh-CN" sz="5400" b="1">
              <a:solidFill>
                <a:srgbClr val="CC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9703" name="Picture 7" descr="200709132249429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93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372600" y="-228600"/>
            <a:ext cx="45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4063" y="346710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a</a:t>
            </a:r>
          </a:p>
        </p:txBody>
      </p:sp>
      <p:pic>
        <p:nvPicPr>
          <p:cNvPr id="21" name="Picture 7" descr="200709132249429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103688" y="43465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文本框 7"/>
          <p:cNvSpPr txBox="1">
            <a:spLocks noChangeArrowheads="1"/>
          </p:cNvSpPr>
          <p:nvPr/>
        </p:nvSpPr>
        <p:spPr bwMode="auto">
          <a:xfrm>
            <a:off x="1158875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9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710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4514 C -0.05122 0.05625 -0.03611 0.04167 -0.0467 0.05579 C -0.05 0.06042 -0.05417 0.0632 -0.05781 0.0669 C -0.06267 0.08125 -0.07101 0.09236 -0.07778 0.10486 C -0.09115 0.1301 -0.07066 0.09815 -0.08542 0.12037 C -0.08802 0.13125 -0.09236 0.14028 -0.09931 0.14699 C -0.10156 0.15162 -0.10295 0.15787 -0.10538 0.16273 C -0.11198 0.17547 -0.10851 0.1625 -0.11319 0.1757 C -0.11562 0.18241 -0.11528 0.18982 -0.11944 0.19584 C -0.12187 0.19908 -0.12517 0.20093 -0.12726 0.2044 C -0.12986 0.21644 -0.1342 0.22084 -0.14115 0.23079 C -0.15069 0.24468 -0.13767 0.23635 -0.14896 0.24213 C -0.15469 0.2507 -0.15937 0.25417 -0.16736 0.25764 C -0.17257 0.26273 -0.17187 0.25949 -0.17187 0.26713 " pathEditMode="relative" rAng="0" ptsTypes="AAAAAAAAAAAA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57263" y="4429125"/>
            <a:ext cx="4767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A: Look at my monkey. 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57263" y="5194300"/>
            <a:ext cx="73374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It has a ___ mouth and a ___ tail.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696913" y="1049338"/>
            <a:ext cx="79073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Listen, then fill in the blanks.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（听音，再填空）</a:t>
            </a:r>
            <a:endParaRPr lang="en-US" altLang="zh-CN" sz="28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3203575" y="206375"/>
            <a:ext cx="34559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Listen and answer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55950" y="5241925"/>
            <a:ext cx="1001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4925" y="5241925"/>
            <a:ext cx="1073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long</a:t>
            </a:r>
          </a:p>
        </p:txBody>
      </p:sp>
      <p:pic>
        <p:nvPicPr>
          <p:cNvPr id="3072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本框 7"/>
          <p:cNvSpPr txBox="1">
            <a:spLocks noChangeArrowheads="1"/>
          </p:cNvSpPr>
          <p:nvPr/>
        </p:nvSpPr>
        <p:spPr bwMode="auto">
          <a:xfrm>
            <a:off x="1158875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3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1704975"/>
            <a:ext cx="4333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6340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4075" y="1000125"/>
            <a:ext cx="49244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4075" y="3429000"/>
            <a:ext cx="49339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14363" y="850900"/>
            <a:ext cx="2693987" cy="1203325"/>
            <a:chOff x="439205" y="983120"/>
            <a:chExt cx="2693489" cy="1202557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5" y="1211574"/>
              <a:ext cx="2693489" cy="974103"/>
            </a:xfrm>
            <a:prstGeom prst="wedgeRoundRectCallout">
              <a:avLst>
                <a:gd name="adj1" fmla="val 65268"/>
                <a:gd name="adj2" fmla="val 271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2" charset="-122"/>
                </a:rPr>
                <a:t>Look, Lisa. I have a rabbit.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547075" y="983120"/>
              <a:ext cx="352360" cy="3426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58825" y="3246438"/>
            <a:ext cx="2279650" cy="1177925"/>
            <a:chOff x="251520" y="2980846"/>
            <a:chExt cx="2279020" cy="117914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0612"/>
              <a:ext cx="2279020" cy="969375"/>
            </a:xfrm>
            <a:prstGeom prst="wedgeRoundRectCallout">
              <a:avLst>
                <a:gd name="adj1" fmla="val 65204"/>
                <a:gd name="adj2" fmla="val 295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2" charset="-122"/>
                </a:rPr>
                <a:t>Look at my monkey.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241846" y="2980846"/>
              <a:ext cx="352328" cy="3448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5770961" y="3573015"/>
            <a:ext cx="2726128" cy="1614136"/>
            <a:chOff x="568217" y="619224"/>
            <a:chExt cx="2724745" cy="1610832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7" y="874820"/>
              <a:ext cx="2724745" cy="1355236"/>
            </a:xfrm>
            <a:prstGeom prst="wedgeRoundRectCallout">
              <a:avLst>
                <a:gd name="adj1" fmla="val -62813"/>
                <a:gd name="adj2" fmla="val 5645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2" charset="-122"/>
                </a:rPr>
                <a:t>Wow! It has a big mouth and a long tail.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754580" y="619224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5837238" y="815975"/>
            <a:ext cx="2638425" cy="1595438"/>
            <a:chOff x="4132227" y="423401"/>
            <a:chExt cx="2641050" cy="1598532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4132227" y="660398"/>
              <a:ext cx="2641050" cy="1361535"/>
            </a:xfrm>
            <a:prstGeom prst="wedgeRoundRectCallout">
              <a:avLst>
                <a:gd name="adj1" fmla="val -62294"/>
                <a:gd name="adj2" fmla="val 205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2" charset="-122"/>
                </a:rPr>
                <a:t>Oh, it has long ears and a short tail.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317680" y="423401"/>
              <a:ext cx="352776" cy="34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3239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487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068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2846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文本框 7"/>
          <p:cNvSpPr txBox="1">
            <a:spLocks noChangeArrowheads="1"/>
          </p:cNvSpPr>
          <p:nvPr/>
        </p:nvSpPr>
        <p:spPr bwMode="auto">
          <a:xfrm>
            <a:off x="1158875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59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2771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2772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3279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3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2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2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2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32790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2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2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2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2" charset="-122"/>
                </a:rPr>
                <a:t>)</a:t>
              </a:r>
            </a:p>
          </p:txBody>
        </p:sp>
      </p:grp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6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7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3278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2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2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2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2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2" charset="-122"/>
              </a:endParaRPr>
            </a:p>
          </p:txBody>
        </p:sp>
      </p:grpSp>
      <p:pic>
        <p:nvPicPr>
          <p:cNvPr id="3277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2781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782" name="组合 1"/>
          <p:cNvGrpSpPr/>
          <p:nvPr/>
        </p:nvGrpSpPr>
        <p:grpSpPr bwMode="auto">
          <a:xfrm>
            <a:off x="5672138" y="836613"/>
            <a:ext cx="2155825" cy="2174875"/>
            <a:chOff x="2123728" y="897025"/>
            <a:chExt cx="3024336" cy="3251366"/>
          </a:xfrm>
        </p:grpSpPr>
        <p:pic>
          <p:nvPicPr>
            <p:cNvPr id="26" name="图片 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23728" y="2399377"/>
              <a:ext cx="3024336" cy="1749014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23729" y="897025"/>
              <a:ext cx="3018457" cy="154053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3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两人一组试着来表演，其他同学来评价。</a:t>
            </a:r>
          </a:p>
        </p:txBody>
      </p:sp>
      <p:pic>
        <p:nvPicPr>
          <p:cNvPr id="33823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4539065474436169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55725"/>
            <a:ext cx="281622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/>
          <p:nvPr/>
        </p:nvSpPr>
        <p:spPr bwMode="auto">
          <a:xfrm>
            <a:off x="3203575" y="206375"/>
            <a:ext cx="28082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37250" y="1341438"/>
            <a:ext cx="2960688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5" name="Picture 3" descr="1411901727_L8tPqg3h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355725"/>
            <a:ext cx="29019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3049588" y="4437063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She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084888" y="4424363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…</a:t>
            </a:r>
          </a:p>
        </p:txBody>
      </p:sp>
      <p:pic>
        <p:nvPicPr>
          <p:cNvPr id="3584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/>
          <p:nvPr/>
        </p:nvGrpSpPr>
        <p:grpSpPr bwMode="auto">
          <a:xfrm>
            <a:off x="400050" y="836613"/>
            <a:ext cx="7862888" cy="5364162"/>
            <a:chOff x="0" y="0"/>
            <a:chExt cx="5760" cy="4292"/>
          </a:xfrm>
        </p:grpSpPr>
        <p:pic>
          <p:nvPicPr>
            <p:cNvPr id="36873" name="Picture 3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4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87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5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845"/>
              <a:ext cx="476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6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799"/>
              <a:ext cx="476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001838" y="2205038"/>
            <a:ext cx="27892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28600"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方正舒体" panose="02010601030101010101" pitchFamily="2" charset="-122"/>
              </a:rPr>
              <a:t>It’s big. 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22538" y="661988"/>
            <a:ext cx="45196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Guess what it is.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224088" y="3141663"/>
            <a:ext cx="479901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has two big ears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00275" y="4076700"/>
            <a:ext cx="40814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 a long nose.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8075" y="3671888"/>
            <a:ext cx="17494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/>
          <p:nvPr/>
        </p:nvGrpSpPr>
        <p:grpSpPr bwMode="auto">
          <a:xfrm>
            <a:off x="400050" y="836613"/>
            <a:ext cx="7862888" cy="5364162"/>
            <a:chOff x="0" y="0"/>
            <a:chExt cx="5760" cy="4292"/>
          </a:xfrm>
        </p:grpSpPr>
        <p:pic>
          <p:nvPicPr>
            <p:cNvPr id="37898" name="Picture 3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4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87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5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845"/>
              <a:ext cx="476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6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799"/>
              <a:ext cx="476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22538" y="661988"/>
            <a:ext cx="45196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Guess what it is.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68538" y="2928938"/>
            <a:ext cx="3263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and a long tail.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195513" y="3792538"/>
            <a:ext cx="2884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It likes fish.</a:t>
            </a:r>
          </a:p>
          <a:p>
            <a:endParaRPr lang="en-US" altLang="zh-CN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195513" y="2136775"/>
            <a:ext cx="4714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It has two small ears</a:t>
            </a:r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2550" y="3863975"/>
            <a:ext cx="1346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195513" y="4584700"/>
            <a:ext cx="4071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It can catch mice.</a:t>
            </a:r>
          </a:p>
        </p:txBody>
      </p:sp>
      <p:pic>
        <p:nvPicPr>
          <p:cNvPr id="378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/>
          <p:nvPr/>
        </p:nvGrpSpPr>
        <p:grpSpPr bwMode="auto">
          <a:xfrm>
            <a:off x="400050" y="836613"/>
            <a:ext cx="7862888" cy="5364162"/>
            <a:chOff x="0" y="0"/>
            <a:chExt cx="5760" cy="4292"/>
          </a:xfrm>
        </p:grpSpPr>
        <p:pic>
          <p:nvPicPr>
            <p:cNvPr id="38921" name="Picture 3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4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87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5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845"/>
              <a:ext cx="476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6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799"/>
              <a:ext cx="476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22538" y="661988"/>
            <a:ext cx="45196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Guess what it is.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57413" y="2228850"/>
            <a:ext cx="42592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has a big mouth.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157413" y="3021013"/>
            <a:ext cx="3849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has a long tail.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157413" y="3813175"/>
            <a:ext cx="4502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likes peaches and</a:t>
            </a:r>
          </a:p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bananas .</a:t>
            </a:r>
          </a:p>
        </p:txBody>
      </p:sp>
      <p:pic>
        <p:nvPicPr>
          <p:cNvPr id="27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7163" y="3373438"/>
            <a:ext cx="14874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/>
          <p:nvPr/>
        </p:nvGrpSpPr>
        <p:grpSpPr bwMode="auto">
          <a:xfrm>
            <a:off x="400050" y="836613"/>
            <a:ext cx="7862888" cy="5364162"/>
            <a:chOff x="0" y="0"/>
            <a:chExt cx="5760" cy="4292"/>
          </a:xfrm>
        </p:grpSpPr>
        <p:pic>
          <p:nvPicPr>
            <p:cNvPr id="39945" name="Picture 3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4" descr="2006101719320507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87"/>
              <a:ext cx="5760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5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845"/>
              <a:ext cx="476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6" descr="j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799"/>
              <a:ext cx="476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22538" y="661988"/>
            <a:ext cx="45196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Guess what it is.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62188" y="2349500"/>
            <a:ext cx="4613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has two long ears.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62188" y="3194050"/>
            <a:ext cx="416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has a short tail.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81238" y="4038600"/>
            <a:ext cx="3767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It likes carrots .</a:t>
            </a:r>
          </a:p>
        </p:txBody>
      </p:sp>
      <p:pic>
        <p:nvPicPr>
          <p:cNvPr id="2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5225" y="3656013"/>
            <a:ext cx="15494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2420938"/>
            <a:ext cx="1955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249363" y="112713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5" name="标题 1"/>
          <p:cNvSpPr>
            <a:spLocks noGrp="1"/>
          </p:cNvSpPr>
          <p:nvPr>
            <p:ph type="title"/>
          </p:nvPr>
        </p:nvSpPr>
        <p:spPr bwMode="auto">
          <a:xfrm>
            <a:off x="2753417" y="373856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0486" name="Picture 4" descr="光头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3959225"/>
            <a:ext cx="20161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2859144_083951029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1009650"/>
            <a:ext cx="18716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68538" y="1476375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Look at … He has ...</a:t>
            </a:r>
            <a:endParaRPr lang="zh-CN" altLang="en-US" sz="1600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84663" y="295275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Look at … He has ...</a:t>
            </a:r>
            <a:endParaRPr lang="zh-CN" altLang="en-US" sz="16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219700" y="4360863"/>
            <a:ext cx="3859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</a:rPr>
              <a:t>Look at … He has ...</a:t>
            </a:r>
            <a:endParaRPr lang="zh-CN" altLang="en-US" sz="1600"/>
          </a:p>
        </p:txBody>
      </p:sp>
      <p:pic>
        <p:nvPicPr>
          <p:cNvPr id="20491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25538"/>
            <a:ext cx="1920875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05263"/>
            <a:ext cx="18145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" y="3463925"/>
            <a:ext cx="19240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519238"/>
            <a:ext cx="14065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908175" y="1698625"/>
            <a:ext cx="31686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 elephant has </a:t>
            </a:r>
            <a:r>
              <a:rPr lang="en-US" altLang="zh-CN" sz="32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_____ ears.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659563" y="1698625"/>
            <a:ext cx="25542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cat has      </a:t>
            </a:r>
          </a:p>
          <a:p>
            <a:pPr eaLnBrk="1" hangingPunct="1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 ears.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908175" y="3719513"/>
            <a:ext cx="28797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monkey has a </a:t>
            </a:r>
            <a:r>
              <a:rPr lang="en-US" altLang="zh-CN" sz="32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tail.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11863" y="3865563"/>
            <a:ext cx="2854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rabbit has a _____ tail.</a:t>
            </a:r>
          </a:p>
        </p:txBody>
      </p:sp>
      <p:sp>
        <p:nvSpPr>
          <p:cNvPr id="4097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71700" y="2189163"/>
            <a:ext cx="73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32588" y="2200275"/>
            <a:ext cx="114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small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411413" y="4211638"/>
            <a:ext cx="958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long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119813" y="4364038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short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0975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368300" y="788988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Let’s introduce your favourite animal or friend. </a:t>
            </a:r>
            <a:b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让我们来介绍自己最喜欢的小动物或者朋友。任选其一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409575" y="2171700"/>
            <a:ext cx="4038600" cy="40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200" b="1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动物（</a:t>
            </a:r>
            <a:r>
              <a:rPr lang="en-US" altLang="zh-CN" sz="3200" b="1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animal</a:t>
            </a:r>
            <a:r>
              <a:rPr lang="zh-CN" altLang="en-US" sz="3200" b="1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endParaRPr lang="en-US" altLang="zh-CN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4500563" y="2066925"/>
            <a:ext cx="449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4821238" y="7319963"/>
            <a:ext cx="449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828800" y="345122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5148263" y="2209800"/>
            <a:ext cx="3390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人物</a:t>
            </a:r>
            <a:r>
              <a:rPr lang="zh-CN" altLang="en-US" sz="2800" b="1">
                <a:solidFill>
                  <a:srgbClr val="9933FF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solidFill>
                  <a:srgbClr val="99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people</a:t>
            </a:r>
            <a:r>
              <a:rPr lang="zh-CN" altLang="en-US" sz="2800" b="1">
                <a:solidFill>
                  <a:srgbClr val="99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</a:p>
        </p:txBody>
      </p:sp>
      <p:grpSp>
        <p:nvGrpSpPr>
          <p:cNvPr id="41992" name="Group 10"/>
          <p:cNvGrpSpPr/>
          <p:nvPr/>
        </p:nvGrpSpPr>
        <p:grpSpPr bwMode="auto">
          <a:xfrm>
            <a:off x="161925" y="1268413"/>
            <a:ext cx="7783513" cy="5002212"/>
            <a:chOff x="-7" y="234"/>
            <a:chExt cx="4903" cy="3969"/>
          </a:xfrm>
        </p:grpSpPr>
        <p:pic>
          <p:nvPicPr>
            <p:cNvPr id="41997" name="Picture 11" descr="麦克风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7" y="234"/>
              <a:ext cx="81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8" name="Group 12"/>
            <p:cNvGrpSpPr/>
            <p:nvPr/>
          </p:nvGrpSpPr>
          <p:grpSpPr bwMode="auto">
            <a:xfrm>
              <a:off x="0" y="864"/>
              <a:ext cx="4896" cy="3339"/>
              <a:chOff x="0" y="864"/>
              <a:chExt cx="4896" cy="3339"/>
            </a:xfrm>
          </p:grpSpPr>
          <p:grpSp>
            <p:nvGrpSpPr>
              <p:cNvPr id="41999" name="Group 13"/>
              <p:cNvGrpSpPr/>
              <p:nvPr/>
            </p:nvGrpSpPr>
            <p:grpSpPr bwMode="auto">
              <a:xfrm>
                <a:off x="0" y="864"/>
                <a:ext cx="2928" cy="3339"/>
                <a:chOff x="0" y="864"/>
                <a:chExt cx="2928" cy="3339"/>
              </a:xfrm>
            </p:grpSpPr>
            <p:grpSp>
              <p:nvGrpSpPr>
                <p:cNvPr id="42001" name="Group 14"/>
                <p:cNvGrpSpPr/>
                <p:nvPr/>
              </p:nvGrpSpPr>
              <p:grpSpPr bwMode="auto">
                <a:xfrm>
                  <a:off x="0" y="864"/>
                  <a:ext cx="2928" cy="3312"/>
                  <a:chOff x="0" y="864"/>
                  <a:chExt cx="2928" cy="3312"/>
                </a:xfrm>
              </p:grpSpPr>
              <p:sp>
                <p:nvSpPr>
                  <p:cNvPr id="4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33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 b="1" ker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5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4179"/>
                    <a:ext cx="29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 b="1" ker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5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864"/>
                    <a:ext cx="29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 b="1" ker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黑体" panose="02010609060101010101" pitchFamily="2" charset="-122"/>
                    </a:endParaRPr>
                  </a:p>
                </p:txBody>
              </p:sp>
            </p:grpSp>
            <p:sp>
              <p:nvSpPr>
                <p:cNvPr id="4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5" y="2959"/>
                  <a:ext cx="2112" cy="1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chemeClr val="bg1">
                              <a:alpha val="0"/>
                            </a:schemeClr>
                          </a:gs>
                          <a:gs pos="100000">
                            <a:schemeClr val="bg1">
                              <a:gamma/>
                              <a:tint val="0"/>
                              <a:invGamma/>
                            </a:scheme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200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黑体" panose="02010609060101010101" pitchFamily="2" charset="-122"/>
                    </a:rPr>
                    <a:t>…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2800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黑体" panose="02010609060101010101" pitchFamily="2" charset="-122"/>
                    </a:rPr>
                    <a:t>It has </a:t>
                  </a:r>
                  <a:r>
                    <a:rPr lang="en-US" altLang="zh-CN" sz="3200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黑体" panose="02010609060101010101" pitchFamily="2" charset="-122"/>
                    </a:rPr>
                    <a:t>…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200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黑体" panose="02010609060101010101" pitchFamily="2" charset="-122"/>
                    </a:rPr>
                    <a:t>…</a:t>
                  </a:r>
                </a:p>
              </p:txBody>
            </p:sp>
          </p:grp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3270" y="3052"/>
                <a:ext cx="1626" cy="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…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He /She has…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…</a:t>
                </a:r>
              </a:p>
            </p:txBody>
          </p:sp>
        </p:grpSp>
      </p:grpSp>
      <p:pic>
        <p:nvPicPr>
          <p:cNvPr id="41993" name="Picture 20" descr="xiao xio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0775" y="2538413"/>
            <a:ext cx="21082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2" descr="mmexport14104795619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9300" y="2817813"/>
            <a:ext cx="17113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Line 6"/>
          <p:cNvSpPr>
            <a:spLocks noChangeShapeType="1"/>
          </p:cNvSpPr>
          <p:nvPr/>
        </p:nvSpPr>
        <p:spPr bwMode="auto">
          <a:xfrm>
            <a:off x="4540250" y="6237288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99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3012" name="Picture 3" descr="20140508_16283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A7B2B4"/>
              </a:clrFrom>
              <a:clrTo>
                <a:srgbClr val="A7B2B4">
                  <a:alpha val="0"/>
                </a:srgbClr>
              </a:clrTo>
            </a:clrChange>
            <a:lum contrast="66000"/>
          </a:blip>
          <a:srcRect/>
          <a:stretch>
            <a:fillRect/>
          </a:stretch>
        </p:blipFill>
        <p:spPr bwMode="auto">
          <a:xfrm>
            <a:off x="7383463" y="1066800"/>
            <a:ext cx="1550987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4" descr="20140508_16420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B4C2C2"/>
              </a:clrFrom>
              <a:clrTo>
                <a:srgbClr val="B4C2C2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28600" y="3657600"/>
            <a:ext cx="1270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 txBox="1">
            <a:spLocks noChangeArrowheads="1"/>
          </p:cNvSpPr>
          <p:nvPr/>
        </p:nvSpPr>
        <p:spPr bwMode="auto">
          <a:xfrm>
            <a:off x="1947863" y="1711325"/>
            <a:ext cx="52228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 elephant has big ears.</a:t>
            </a:r>
          </a:p>
          <a:p>
            <a:pPr eaLnBrk="1" hangingPunct="1">
              <a:buFontTx/>
              <a:buChar char="•"/>
            </a:pPr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cat has small ears.</a:t>
            </a: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monkey has a long tail.</a:t>
            </a:r>
          </a:p>
          <a:p>
            <a:pPr eaLnBrk="1" hangingPunct="1"/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rabbit has a short tail.</a:t>
            </a:r>
          </a:p>
        </p:txBody>
      </p:sp>
      <p:sp>
        <p:nvSpPr>
          <p:cNvPr id="43015" name="WordArt 14"/>
          <p:cNvSpPr>
            <a:spLocks noChangeArrowheads="1" noChangeShapeType="1" noTextEdit="1"/>
          </p:cNvSpPr>
          <p:nvPr/>
        </p:nvSpPr>
        <p:spPr bwMode="auto">
          <a:xfrm>
            <a:off x="2720975" y="687388"/>
            <a:ext cx="3733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i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3399FF">
                    <a:alpha val="81175"/>
                  </a:srgbClr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Comic Sans MS" panose="030F0702030302020204"/>
              </a:rPr>
              <a:t>Let's chant!</a:t>
            </a:r>
            <a:endParaRPr lang="zh-CN" altLang="en-US" sz="4000" b="1" i="1" kern="10" dirty="0">
              <a:ln w="9525">
                <a:solidFill>
                  <a:srgbClr val="CC99FF"/>
                </a:solidFill>
                <a:round/>
              </a:ln>
              <a:solidFill>
                <a:srgbClr val="3399FF">
                  <a:alpha val="81175"/>
                </a:srgbClr>
              </a:solidFill>
              <a:effectLst>
                <a:outerShdw dist="53882" dir="2700000" algn="ctr" rotWithShape="0">
                  <a:srgbClr val="C0C0C0">
                    <a:alpha val="78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43016" name="Picture 11" descr="20140508_162850"/>
          <p:cNvPicPr>
            <a:picLocks noChangeAspect="1" noChangeArrowheads="1"/>
          </p:cNvPicPr>
          <p:nvPr/>
        </p:nvPicPr>
        <p:blipFill>
          <a:blip r:embed="rId7" cstate="email">
            <a:lum bright="-6000" contrast="60000"/>
          </a:blip>
          <a:srcRect/>
          <a:stretch>
            <a:fillRect/>
          </a:stretch>
        </p:blipFill>
        <p:spPr bwMode="auto">
          <a:xfrm>
            <a:off x="152400" y="914400"/>
            <a:ext cx="16573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2" descr="20140508_16284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5038" y="4005263"/>
            <a:ext cx="16573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8" name="组合 4"/>
          <p:cNvGrpSpPr/>
          <p:nvPr/>
        </p:nvGrpSpPr>
        <p:grpSpPr bwMode="auto">
          <a:xfrm>
            <a:off x="0" y="5888038"/>
            <a:ext cx="9144000" cy="954087"/>
            <a:chOff x="0" y="5888158"/>
            <a:chExt cx="9144000" cy="954087"/>
          </a:xfrm>
        </p:grpSpPr>
        <p:sp>
          <p:nvSpPr>
            <p:cNvPr id="43021" name="Text Box 9"/>
            <p:cNvSpPr txBox="1">
              <a:spLocks noChangeArrowheads="1"/>
            </p:cNvSpPr>
            <p:nvPr/>
          </p:nvSpPr>
          <p:spPr bwMode="auto">
            <a:xfrm>
              <a:off x="0" y="5888158"/>
              <a:ext cx="9144000" cy="95408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Learning tip:       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          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2" name="矩形 3"/>
            <p:cNvSpPr>
              <a:spLocks noChangeArrowheads="1"/>
            </p:cNvSpPr>
            <p:nvPr/>
          </p:nvSpPr>
          <p:spPr bwMode="auto">
            <a:xfrm>
              <a:off x="2260687" y="6167912"/>
              <a:ext cx="51663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认真模仿，要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注意节奏和语调！      </a:t>
              </a:r>
            </a:p>
          </p:txBody>
        </p:sp>
      </p:grpSp>
      <p:pic>
        <p:nvPicPr>
          <p:cNvPr id="7" name="CHAN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467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484313"/>
            <a:ext cx="6937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3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179388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矩形 8"/>
          <p:cNvSpPr>
            <a:spLocks noChangeArrowheads="1"/>
          </p:cNvSpPr>
          <p:nvPr/>
        </p:nvSpPr>
        <p:spPr bwMode="auto">
          <a:xfrm>
            <a:off x="1963738" y="1552575"/>
            <a:ext cx="5526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你会描述这些动物的特征吗？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1241425" y="4932363"/>
            <a:ext cx="318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monkey has …</a:t>
            </a:r>
            <a:endParaRPr kumimoji="1" lang="zh-CN" altLang="en-US" sz="320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950" name="Text Box 2"/>
          <p:cNvSpPr txBox="1">
            <a:spLocks noChangeArrowheads="1"/>
          </p:cNvSpPr>
          <p:nvPr/>
        </p:nvSpPr>
        <p:spPr bwMode="auto">
          <a:xfrm>
            <a:off x="4903788" y="4932363"/>
            <a:ext cx="298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rabbit has …</a:t>
            </a:r>
            <a:endParaRPr kumimoji="1" lang="zh-CN" altLang="en-US" sz="320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4041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2303463"/>
            <a:ext cx="15208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2790825"/>
            <a:ext cx="16621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702469" y="404664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883730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3" y="1574654"/>
            <a:ext cx="80248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2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部分的课文动画或录音，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用英文给自己的家人描述一下今天学习的两个动物的特征，让他们猜一猜这个动物是什么。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 </a:t>
            </a:r>
          </a:p>
        </p:txBody>
      </p:sp>
      <p:sp>
        <p:nvSpPr>
          <p:cNvPr id="7" name="五角星 6"/>
          <p:cNvSpPr/>
          <p:nvPr/>
        </p:nvSpPr>
        <p:spPr>
          <a:xfrm>
            <a:off x="7321550" y="405115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667625" y="405115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07904" y="4770291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026992" y="477029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339729" y="4770291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31800" y="1334941"/>
            <a:ext cx="82804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279879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五角星 12"/>
          <p:cNvSpPr/>
          <p:nvPr/>
        </p:nvSpPr>
        <p:spPr>
          <a:xfrm>
            <a:off x="2771800" y="2582716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609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3775" y="981075"/>
            <a:ext cx="71675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024313" y="3189288"/>
            <a:ext cx="914400" cy="923925"/>
          </a:xfrm>
          <a:prstGeom prst="ellipse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rot="19782016">
            <a:off x="4324350" y="3792538"/>
            <a:ext cx="549275" cy="736600"/>
          </a:xfrm>
          <a:prstGeom prst="ellipse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190750" y="3044825"/>
            <a:ext cx="762000" cy="1752600"/>
          </a:xfrm>
          <a:prstGeom prst="ellipse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21512" name="Oval 14"/>
          <p:cNvSpPr>
            <a:spLocks noChangeArrowheads="1"/>
          </p:cNvSpPr>
          <p:nvPr/>
        </p:nvSpPr>
        <p:spPr bwMode="auto">
          <a:xfrm>
            <a:off x="1968500" y="2889250"/>
            <a:ext cx="984250" cy="1079500"/>
          </a:xfrm>
          <a:prstGeom prst="ellipse">
            <a:avLst/>
          </a:prstGeom>
          <a:solidFill>
            <a:srgbClr val="B7DFE7">
              <a:alpha val="9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3984625" y="2138363"/>
            <a:ext cx="865188" cy="1676400"/>
          </a:xfrm>
          <a:prstGeom prst="ellipse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kern="0">
              <a:solidFill>
                <a:srgbClr val="000000"/>
              </a:solidFill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2151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382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1288" y="1268413"/>
            <a:ext cx="860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animals are they talking  about?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289050" y="2341563"/>
            <a:ext cx="579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A. A rabbit and a monkey.</a:t>
            </a:r>
            <a:endParaRPr lang="zh-CN" altLang="en-US" sz="3600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1287463" y="3454400"/>
            <a:ext cx="627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B. An elephant and a monkey.</a:t>
            </a:r>
            <a:endParaRPr lang="zh-CN" altLang="en-US" sz="3600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1287463" y="4583113"/>
            <a:ext cx="5395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C. A rabbit and a tiger.</a:t>
            </a:r>
            <a:endParaRPr lang="zh-CN" altLang="en-US" sz="3600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标题 1"/>
          <p:cNvSpPr txBox="1"/>
          <p:nvPr/>
        </p:nvSpPr>
        <p:spPr bwMode="auto">
          <a:xfrm>
            <a:off x="3203575" y="277812"/>
            <a:ext cx="331311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Look and answer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2253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4039" y="1661458"/>
            <a:ext cx="6315922" cy="437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66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3" name="标题 1"/>
          <p:cNvSpPr>
            <a:spLocks noGrp="1"/>
          </p:cNvSpPr>
          <p:nvPr>
            <p:ph type="title"/>
          </p:nvPr>
        </p:nvSpPr>
        <p:spPr bwMode="auto">
          <a:xfrm>
            <a:off x="3203575" y="206375"/>
            <a:ext cx="3313113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Look and answer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23558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4902200"/>
            <a:ext cx="863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1288" y="941388"/>
            <a:ext cx="860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animals are they talking  about?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560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1288" y="1268413"/>
            <a:ext cx="860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animals are they talking  about?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1289050" y="241458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A. A rabbit and a monkey.</a:t>
            </a:r>
            <a:endParaRPr lang="zh-CN" altLang="en-US" sz="3600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1287463" y="3527425"/>
            <a:ext cx="627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B. An elephant and a monkey.</a:t>
            </a:r>
            <a:endParaRPr lang="zh-CN" altLang="en-US" sz="360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1287463" y="4654550"/>
            <a:ext cx="5395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C. A rabbit and a tiger.</a:t>
            </a:r>
            <a:endParaRPr lang="zh-CN" altLang="en-US" sz="360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标题 1"/>
          <p:cNvSpPr txBox="1"/>
          <p:nvPr/>
        </p:nvSpPr>
        <p:spPr bwMode="auto">
          <a:xfrm>
            <a:off x="3203575" y="206375"/>
            <a:ext cx="331311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smtClean="0">
                <a:solidFill>
                  <a:srgbClr val="1A93C8"/>
                </a:solidFill>
              </a:rPr>
              <a:t>Look and answer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9" name="Picture 11" descr="shor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AF3"/>
              </a:clrFrom>
              <a:clrTo>
                <a:srgbClr val="FF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00200" y="5257800"/>
            <a:ext cx="925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l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5334000"/>
            <a:ext cx="11001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0.00972 C -0.00572 0.00833 0.00226 0.0074 0.00834 0.00324 C 0.01667 -0.00232 0.02136 -0.00695 0.03056 -0.00926 C 0.03993 -0.01783 0.0474 -0.02825 0.05747 -0.03473 C 0.06684 -0.04723 0.06337 -0.04121 0.06858 -0.05162 C 0.07049 -0.0595 0.07153 -0.06598 0.075 -0.07292 C 0.07934 -0.09005 0.07848 -0.10996 0.07969 -0.12755 C 0.08108 -0.14746 0.08403 -0.16899 0.0908 -0.18681 C 0.09306 -0.20186 0.10035 -0.21621 0.1066 -0.22917 C 0.1125 -0.24121 0.10747 -0.24792 0.11789 -0.25463 C 0.12084 -0.25672 0.12431 -0.25741 0.12726 -0.2588 C 0.13889 -0.26922 0.15296 -0.27408 0.16546 -0.28218 C 0.17483 -0.31945 0.16546 -0.27987 0.16858 -0.38565 C 0.16997 -0.43334 0.21893 -0.44329 0.2448 -0.45556 C 0.24636 -0.45487 0.24809 -0.45463 0.24948 -0.45325 C 0.25244 -0.45024 0.25747 -0.44283 0.25747 -0.4426 C 0.26094 -0.42871 0.26059 -0.4345 0.26059 -0.42593 " pathEditMode="relative" rAng="0" ptsTypes="ffffffffffffffffA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2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0.02616 C -0.03819 0.02292 -0.05104 0.0213 -0.07361 0.01991 C -0.08403 0.01621 -0.0941 0.01343 -0.10382 0.00718 C -0.12031 -0.01551 -0.09844 0.01273 -0.11337 -0.00139 C -0.1191 -0.00671 -0.12274 -0.01597 -0.1276 -0.02245 C -0.1309 -0.03588 -0.1408 -0.05023 -0.1467 -0.06273 C -0.14792 -0.06551 -0.14861 -0.06852 -0.14983 -0.07129 C -0.15174 -0.07569 -0.15625 -0.08379 -0.15625 -0.08356 C -0.15955 -0.10162 -0.16389 -0.11898 -0.16736 -0.1368 C -0.16997 -0.17106 -0.16997 -0.1618 -0.16736 -0.21088 C -0.16667 -0.22477 -0.16129 -0.24028 -0.15781 -0.25324 C -0.15174 -0.27569 -0.14514 -0.29745 -0.13715 -0.31875 C -0.13559 -0.32731 -0.13438 -0.33264 -0.13073 -0.34004 C -0.12535 -0.36157 -0.13194 -0.3787 -0.13872 -0.39722 C -0.13976 -0.39977 -0.14306 -0.40972 -0.14514 -0.41203 C -0.14896 -0.41643 -0.15608 -0.42037 -0.16094 -0.42245 C -0.1625 -0.42384 -0.16406 -0.42569 -0.1658 -0.42685 C -0.16875 -0.4287 -0.17517 -0.43102 -0.17517 -0.43078 C -0.17899 -0.43588 -0.17778 -0.43541 -0.18316 -0.43727 C -0.18785 -0.43889 -0.1974 -0.44166 -0.1974 -0.44143 C -0.21649 -0.44051 -0.23611 -0.44375 -0.25469 -0.43727 C -0.25868 -0.43588 -0.26337 -0.42384 -0.26736 -0.42037 C -0.27101 -0.40602 -0.26736 -0.41412 -0.28802 -0.41412 " pathEditMode="relative" rAng="0" ptsTypes="AAAAAAAAAAAAAAAAAAAAAAA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08125" y="4129088"/>
            <a:ext cx="644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A: Look, Lisa. I _____ a rabbit.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08125" y="4797425"/>
            <a:ext cx="56197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Oh, it has _____ ears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and a _____ tail.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65113" y="1049338"/>
            <a:ext cx="869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Listen and fill in the blanks.</a:t>
            </a:r>
            <a:r>
              <a:rPr lang="zh-CN" altLang="en-US" sz="28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（听音并试着完成填空）</a:t>
            </a:r>
            <a:endParaRPr lang="en-US" altLang="zh-CN" sz="28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文本框 7"/>
          <p:cNvSpPr txBox="1">
            <a:spLocks noChangeArrowheads="1"/>
          </p:cNvSpPr>
          <p:nvPr/>
        </p:nvSpPr>
        <p:spPr bwMode="auto">
          <a:xfrm>
            <a:off x="11382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3203575" y="206375"/>
            <a:ext cx="34559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Listen and answer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25608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1646238"/>
            <a:ext cx="37433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78300" y="4838700"/>
            <a:ext cx="1008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long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057650" y="5437188"/>
            <a:ext cx="1249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654550" y="4137025"/>
            <a:ext cx="10810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have</a:t>
            </a:r>
          </a:p>
        </p:txBody>
      </p:sp>
      <p:pic>
        <p:nvPicPr>
          <p:cNvPr id="21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584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58875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8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4" descr="short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600200"/>
            <a:ext cx="350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200709132249429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4114800" y="4267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427538" y="2819400"/>
            <a:ext cx="39608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         tail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48263" y="27432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</a:t>
            </a:r>
            <a:endParaRPr lang="zh-CN" altLang="en-US" sz="54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sho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6845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25278 C -0.03698 0.20509 -0.03073 0.1625 -0.05035 0.12361 C -0.05382 0.11666 -0.05521 0.11041 -0.0599 0.10463 C -0.0632 0.09166 -0.07153 0.07847 -0.07882 0.06875 C -0.08091 0.06065 -0.0849 0.05625 -0.08837 0.04953 C -0.09618 0.03379 -0.10747 0.01481 -0.12014 0.00509 C -0.13785 -0.00857 -0.11754 0.00787 -0.13125 -0.00116 C -0.14289 -0.0088 -0.154 -0.01852 -0.16615 -0.02454 C -0.18559 -0.02292 -0.19532 -0.02153 -0.21216 -0.01597 C -0.21858 -0.00972 -0.22205 -0.00787 -0.22969 -0.00533 C -0.24063 0.00416 -0.23559 0.00139 -0.24393 0.00509 C -0.25504 0.01504 -0.26389 0.02801 -0.27414 0.03912 C -0.27552 0.04074 -0.27743 0.04166 -0.27882 0.04328 C -0.2816 0.04653 -0.28681 0.05393 -0.28681 0.05416 C -0.29045 0.06921 -0.28716 0.06435 -0.29479 0.07083 C -0.29688 0.07893 -0.29896 0.08102 -0.30434 0.08565 C -0.30695 0.09629 -0.31198 0.10116 -0.32014 0.10671 C -0.32431 0.10949 -0.33282 0.11528 -0.33282 0.11551 C -0.34688 0.11319 -0.34705 0.11157 -0.35834 0.10671 C -0.3599 0.10463 -0.36111 0.10208 -0.36302 0.10046 C -0.36441 0.0993 -0.3665 0.09977 -0.36771 0.09838 C -0.37431 0.09143 -0.38229 0.07916 -0.38837 0.07083 C -0.39618 0.06018 -0.39844 0.04352 -0.40278 0.03055 C -0.40799 0.01458 -0.41545 -0.00185 -0.42327 -0.01597 C -0.4257 -0.02801 -0.43125 -0.0456 -0.43768 -0.05417 C -0.4382 -0.05625 -0.4382 -0.05857 -0.43924 -0.06042 C -0.4415 -0.06435 -0.44723 -0.07107 -0.44723 -0.07084 C -0.45122 -0.0919 -0.44532 -0.0706 -0.45348 -0.08148 C -0.47327 -0.10787 -0.4507 -0.08542 -0.46459 -0.09861 C -0.46893 -0.10718 -0.47587 -0.11366 -0.48212 -0.11968 C -0.48664 -0.12871 -0.49063 -0.13588 -0.49792 -0.14074 C -0.50365 -0.15255 -0.49775 -0.14306 -0.50903 -0.15139 C -0.51302 -0.1544 -0.51615 -0.15903 -0.52014 -0.16204 C -0.52552 -0.16621 -0.52674 -0.16528 -0.53125 -0.17037 C -0.53247 -0.17176 -0.53316 -0.17361 -0.53438 -0.17477 C -0.54219 -0.18125 -0.55261 -0.18426 -0.56146 -0.1875 C -0.56927 -0.19445 -0.57795 -0.19607 -0.58681 -0.2 C -0.63177 -0.19884 -0.66407 -0.19954 -0.70591 -0.19167 C -0.73004 -0.18704 -0.7533 -0.17709 -0.77726 -0.17269 C -0.78334 -0.16991 -0.78854 -0.16621 -0.79479 -0.16412 C -0.80104 -0.15996 -0.80539 -0.15579 -0.81216 -0.15347 C -0.81598 -0.15023 -0.81927 -0.14584 -0.82327 -0.14306 C -0.82622 -0.14097 -0.83004 -0.14121 -0.83282 -0.13866 C -0.83889 -0.13334 -0.84809 -0.12801 -0.85348 -0.12176 C -0.86059 -0.11343 -0.86667 -0.10255 -0.8757 -0.09861 C -0.87969 -0.09306 -0.88247 -0.08634 -0.88681 -0.08148 C -0.88837 -0.07986 -0.89167 -0.07732 -0.89167 -0.07709 " pathEditMode="relative" rAng="0" ptsTypes="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7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58875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8677" name="Picture 7" descr="200709132249429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657600" y="11430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29200" y="25146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long</a:t>
            </a:r>
            <a:r>
              <a:rPr lang="en-US" altLang="zh-CN" sz="4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ear</a:t>
            </a:r>
          </a:p>
        </p:txBody>
      </p:sp>
      <p:grpSp>
        <p:nvGrpSpPr>
          <p:cNvPr id="28679" name="组合 2"/>
          <p:cNvGrpSpPr/>
          <p:nvPr/>
        </p:nvGrpSpPr>
        <p:grpSpPr bwMode="auto">
          <a:xfrm>
            <a:off x="914400" y="1143000"/>
            <a:ext cx="4343400" cy="4724400"/>
            <a:chOff x="914400" y="1143000"/>
            <a:chExt cx="4343400" cy="4724400"/>
          </a:xfrm>
        </p:grpSpPr>
        <p:pic>
          <p:nvPicPr>
            <p:cNvPr id="28682" name="Picture 3" descr="shor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1143000"/>
              <a:ext cx="43434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213225" y="4414838"/>
              <a:ext cx="719138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0" name="l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  <p:tag name="ISPRING_RESOURCE_PATHS_HASH_PRESENTER" val="9ada5bb77091dac22561ce9a90ba41c972d3b5"/>
</p:tagLst>
</file>

<file path=ppt/theme/theme1.xml><?xml version="1.0" encoding="utf-8"?>
<a:theme xmlns:a="http://schemas.openxmlformats.org/drawingml/2006/main" name="WWW.2PPT.COM&#10;">
  <a:themeElements>
    <a:clrScheme name="浅绿商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浅绿商务">
      <a:majorFont>
        <a:latin typeface="黑体"/>
        <a:ea typeface="微软雅黑"/>
        <a:cs typeface=""/>
      </a:majorFont>
      <a:minorFont>
        <a:latin typeface="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浅绿商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647</Words>
  <Application>Microsoft Office PowerPoint</Application>
  <PresentationFormat>全屏显示(4:3)</PresentationFormat>
  <Paragraphs>159</Paragraphs>
  <Slides>24</Slides>
  <Notes>6</Notes>
  <HiddenSlides>0</HiddenSlides>
  <MMClips>9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宋体</vt:lpstr>
      <vt:lpstr>Gulim</vt:lpstr>
      <vt:lpstr>Comic Sans MS</vt:lpstr>
      <vt:lpstr>Tahoma</vt:lpstr>
      <vt:lpstr>Times New Roman</vt:lpstr>
      <vt:lpstr>黑体</vt:lpstr>
      <vt:lpstr>微软雅黑</vt:lpstr>
      <vt:lpstr>Calibri</vt:lpstr>
      <vt:lpstr>Wingdings</vt:lpstr>
      <vt:lpstr>Arial</vt:lpstr>
      <vt:lpstr>幼圆</vt:lpstr>
      <vt:lpstr>优教通专用字体logo</vt:lpstr>
      <vt:lpstr>MingLiU_HKSCS-ExtB</vt:lpstr>
      <vt:lpstr>方正舒体</vt:lpstr>
      <vt:lpstr>Arial Black</vt:lpstr>
      <vt:lpstr>WWW.2PPT.COM
</vt:lpstr>
      <vt:lpstr>第一PPT模板网-WWW.1PPT.COM </vt:lpstr>
      <vt:lpstr>Unit6  I’m tall. </vt:lpstr>
      <vt:lpstr>Look and say</vt:lpstr>
      <vt:lpstr>PowerPoint 演示文稿</vt:lpstr>
      <vt:lpstr>PowerPoint 演示文稿</vt:lpstr>
      <vt:lpstr>Look and answer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B7268898FB82430BB05FFA86E538E6F2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