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8" r:id="rId2"/>
    <p:sldId id="502" r:id="rId3"/>
    <p:sldId id="478" r:id="rId4"/>
    <p:sldId id="477" r:id="rId5"/>
    <p:sldId id="506" r:id="rId6"/>
    <p:sldId id="511" r:id="rId7"/>
    <p:sldId id="512" r:id="rId8"/>
    <p:sldId id="513" r:id="rId9"/>
    <p:sldId id="514" r:id="rId10"/>
    <p:sldId id="516" r:id="rId11"/>
    <p:sldId id="517" r:id="rId12"/>
    <p:sldId id="481" r:id="rId13"/>
    <p:sldId id="508" r:id="rId14"/>
    <p:sldId id="518" r:id="rId15"/>
    <p:sldId id="509" r:id="rId16"/>
    <p:sldId id="510" r:id="rId17"/>
    <p:sldId id="495" r:id="rId18"/>
    <p:sldId id="326" r:id="rId19"/>
    <p:sldId id="345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8DE2"/>
    <a:srgbClr val="B2C5F7"/>
    <a:srgbClr val="CC00FF"/>
    <a:srgbClr val="FF0066"/>
    <a:srgbClr val="F7F7F7"/>
    <a:srgbClr val="0000FF"/>
    <a:srgbClr val="08F42F"/>
    <a:srgbClr val="BC6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1" autoAdjust="0"/>
    <p:restoredTop sz="91166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CBAAD3-7066-4EE1-BDBD-983750208BD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81B887E-CA78-403A-A276-58BFF32BBB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7B06BC3-F7E2-4643-ADDE-07E1C8A15052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7641ED-8249-4AD8-8E5E-1666503C9306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37E98DF-FBEB-426E-AABB-8E4A483B9637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D9F391-21BE-4D75-87B8-04CCDF9F1440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91010D1-4BE7-4D03-AA8A-CC9943A5D9FA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0D84892-9CED-4028-AC2E-57445B660AE4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F89AA78-FC93-4586-82BA-8A04F66426A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83F665B-49D6-4E53-BF88-255AF6243F4C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FF6A52-175F-4A14-B247-9CA0ECA25D4E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122D4B7-3C21-4D0F-803C-8C5AEFFB883B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88913F7-2244-4A32-ABF7-6C2DA7D03AD9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D43063-CDD4-45BC-880C-D3B06EE0233A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A5C1C7B-41BA-43EF-B020-C31731446372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1C8F3-5A70-4EFA-BB38-D6F15EE9054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8B0F-3AE9-4E17-A793-2F9D5766C5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DA9B-ACF8-41F3-8B8B-A356FAFDD5B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4D9A-DEE1-4097-BFFA-586A547A63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8D6D-4004-4484-82D2-017645C011F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D50DB-0DA0-4C28-8B22-0FD3871C09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87FA-1D48-41FA-9BE9-9DDC0C86C45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E6D9A-E428-41FC-BFF2-76D64F9F8B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78C9-D38E-4BF3-8C78-B0C0365C09F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5E0EE-54A3-4186-9EDD-0BCD932D4D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393D-5D07-4C38-8BE0-6AB889D24B1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0D8D0-F719-4558-B4AE-ED351D975A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72FED-B758-4E04-999B-512499BBF36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10665-7982-4CF6-9472-41624435AD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1074 w 9164371"/>
              <a:gd name="T1" fmla="*/ 3 h 1402412"/>
              <a:gd name="T2" fmla="*/ 9170612 w 9164371"/>
              <a:gd name="T3" fmla="*/ 144 h 1402412"/>
              <a:gd name="T4" fmla="*/ 9155283 w 9164371"/>
              <a:gd name="T5" fmla="*/ 139 h 1402412"/>
              <a:gd name="T6" fmla="*/ 6509070 w 9164371"/>
              <a:gd name="T7" fmla="*/ 137 h 1402412"/>
              <a:gd name="T8" fmla="*/ 3118616 w 9164371"/>
              <a:gd name="T9" fmla="*/ 110 h 1402412"/>
              <a:gd name="T10" fmla="*/ 8750 w 9164371"/>
              <a:gd name="T11" fmla="*/ 152 h 1402412"/>
              <a:gd name="T12" fmla="*/ 0 w 9164371"/>
              <a:gd name="T13" fmla="*/ 153 h 1402412"/>
              <a:gd name="T14" fmla="*/ 0 w 9164371"/>
              <a:gd name="T15" fmla="*/ 11 h 1402412"/>
              <a:gd name="T16" fmla="*/ 6435 w 9164371"/>
              <a:gd name="T17" fmla="*/ 20 h 1402412"/>
              <a:gd name="T18" fmla="*/ 2211086 w 9164371"/>
              <a:gd name="T19" fmla="*/ 3 h 1402412"/>
              <a:gd name="T20" fmla="*/ 6455316 w 9164371"/>
              <a:gd name="T21" fmla="*/ 36 h 1402412"/>
              <a:gd name="T22" fmla="*/ 9181459 w 9164371"/>
              <a:gd name="T23" fmla="*/ 0 h 1402412"/>
              <a:gd name="T24" fmla="*/ 9161074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672FED-B758-4E04-999B-512499BBF36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31410665-7982-4CF6-9472-41624435AD7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6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6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7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7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2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2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3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3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4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4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5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1_My_Body&#31532;2&#35838;&#26102;&#25945;&#23398;&#35838;&#20214;\05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33375" y="3503885"/>
            <a:ext cx="403225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Unit1 My Body</a:t>
            </a:r>
            <a:endParaRPr lang="zh-CN" altLang="en-US" b="1" dirty="0"/>
          </a:p>
        </p:txBody>
      </p:sp>
      <p:sp>
        <p:nvSpPr>
          <p:cNvPr id="6148" name="TextBox 10"/>
          <p:cNvSpPr>
            <a:spLocks noChangeArrowheads="1"/>
          </p:cNvSpPr>
          <p:nvPr/>
        </p:nvSpPr>
        <p:spPr bwMode="auto">
          <a:xfrm>
            <a:off x="4788024" y="4082604"/>
            <a:ext cx="3600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A Draw yourself  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           Let’s learn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Part B Play a game</a:t>
            </a:r>
          </a:p>
          <a:p>
            <a:pPr eaLnBrk="1" hangingPunct="1"/>
            <a:r>
              <a:rPr lang="en-US" altLang="zh-CN" sz="3600" dirty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693738" y="563563"/>
            <a:ext cx="33115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三年级下册</a:t>
            </a: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446088"/>
            <a:ext cx="23749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6033642"/>
            <a:ext cx="91440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16" y="1700808"/>
            <a:ext cx="4039617" cy="483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671513" y="903288"/>
            <a:ext cx="1812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2325" y="1495425"/>
            <a:ext cx="1511300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411663" y="4570413"/>
            <a:ext cx="4556125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</a:rPr>
              <a:t>Those are the ears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69251" y="2680158"/>
            <a:ext cx="1752072" cy="156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3059113" y="2355850"/>
            <a:ext cx="2305050" cy="647700"/>
          </a:xfrm>
          <a:prstGeom prst="straightConnector1">
            <a:avLst/>
          </a:prstGeom>
          <a:ln>
            <a:solidFill>
              <a:srgbClr val="A78DE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5297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>
            <a:spLocks noGrp="1"/>
          </p:cNvSpPr>
          <p:nvPr>
            <p:ph type="title"/>
          </p:nvPr>
        </p:nvSpPr>
        <p:spPr bwMode="auto">
          <a:xfrm>
            <a:off x="611188" y="228600"/>
            <a:ext cx="3144837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8216" y="928064"/>
            <a:ext cx="4039617" cy="483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"/>
          <p:cNvSpPr txBox="1"/>
          <p:nvPr/>
        </p:nvSpPr>
        <p:spPr bwMode="auto">
          <a:xfrm>
            <a:off x="885825" y="974725"/>
            <a:ext cx="18129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36638" y="1566863"/>
            <a:ext cx="1511300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854325" y="5570538"/>
            <a:ext cx="37274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</a:rPr>
              <a:t>It is a nice bear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0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65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6213" y="1220788"/>
            <a:ext cx="581342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自读课文一分钟。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3556" name="Group 3"/>
          <p:cNvGrpSpPr/>
          <p:nvPr/>
        </p:nvGrpSpPr>
        <p:grpSpPr bwMode="auto">
          <a:xfrm>
            <a:off x="384175" y="2482850"/>
            <a:ext cx="4319588" cy="3598863"/>
            <a:chOff x="-24" y="-185"/>
            <a:chExt cx="3084" cy="1316"/>
          </a:xfrm>
        </p:grpSpPr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-24" y="-185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3" name="Text Box 51"/>
            <p:cNvSpPr txBox="1">
              <a:spLocks noChangeArrowheads="1"/>
            </p:cNvSpPr>
            <p:nvPr/>
          </p:nvSpPr>
          <p:spPr bwMode="auto">
            <a:xfrm>
              <a:off x="11" y="28"/>
              <a:ext cx="24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</a:rPr>
                <a:t>Learning tip :</a:t>
              </a:r>
            </a:p>
          </p:txBody>
        </p:sp>
        <p:sp>
          <p:nvSpPr>
            <p:cNvPr id="23574" name="Text Box 52"/>
            <p:cNvSpPr txBox="1">
              <a:spLocks noChangeArrowheads="1"/>
            </p:cNvSpPr>
            <p:nvPr/>
          </p:nvSpPr>
          <p:spPr bwMode="auto">
            <a:xfrm>
              <a:off x="289" y="247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Group 10"/>
          <p:cNvGrpSpPr/>
          <p:nvPr/>
        </p:nvGrpSpPr>
        <p:grpSpPr bwMode="auto">
          <a:xfrm>
            <a:off x="5964561" y="6109374"/>
            <a:ext cx="1741392" cy="711737"/>
            <a:chOff x="0" y="0"/>
            <a:chExt cx="1451" cy="544"/>
          </a:xfrm>
          <a:solidFill>
            <a:schemeClr val="accent2"/>
          </a:solidFill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3558" name="WordArt 18"/>
          <p:cNvSpPr>
            <a:spLocks noChangeArrowheads="1" noChangeShapeType="1"/>
          </p:cNvSpPr>
          <p:nvPr/>
        </p:nvSpPr>
        <p:spPr bwMode="auto">
          <a:xfrm rot="-288672">
            <a:off x="5470525" y="1803400"/>
            <a:ext cx="2357438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4905375" y="2027238"/>
            <a:ext cx="3960813" cy="41036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189538" y="2371725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3561" name="Text Box 25"/>
          <p:cNvSpPr txBox="1">
            <a:spLocks noChangeArrowheads="1"/>
          </p:cNvSpPr>
          <p:nvPr/>
        </p:nvSpPr>
        <p:spPr bwMode="auto">
          <a:xfrm>
            <a:off x="8364538" y="2981325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23562" name="Text Box 26"/>
          <p:cNvSpPr txBox="1">
            <a:spLocks noChangeArrowheads="1"/>
          </p:cNvSpPr>
          <p:nvPr/>
        </p:nvSpPr>
        <p:spPr bwMode="auto">
          <a:xfrm>
            <a:off x="8401050" y="4675188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23563" name="Text Box 27"/>
          <p:cNvSpPr txBox="1">
            <a:spLocks noChangeArrowheads="1"/>
          </p:cNvSpPr>
          <p:nvPr/>
        </p:nvSpPr>
        <p:spPr bwMode="auto">
          <a:xfrm>
            <a:off x="6656388" y="1970088"/>
            <a:ext cx="64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23564" name="Text Box 28"/>
          <p:cNvSpPr txBox="1">
            <a:spLocks noChangeArrowheads="1"/>
          </p:cNvSpPr>
          <p:nvPr/>
        </p:nvSpPr>
        <p:spPr bwMode="auto">
          <a:xfrm>
            <a:off x="6719888" y="58261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23565" name="Text Box 29"/>
          <p:cNvSpPr txBox="1">
            <a:spLocks noChangeArrowheads="1"/>
          </p:cNvSpPr>
          <p:nvPr/>
        </p:nvSpPr>
        <p:spPr bwMode="auto">
          <a:xfrm>
            <a:off x="4840288" y="46402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23566" name="Text Box 30"/>
          <p:cNvSpPr txBox="1">
            <a:spLocks noChangeArrowheads="1"/>
          </p:cNvSpPr>
          <p:nvPr/>
        </p:nvSpPr>
        <p:spPr bwMode="auto">
          <a:xfrm>
            <a:off x="4916488" y="2981325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39" name="Oval 20"/>
          <p:cNvSpPr>
            <a:spLocks noChangeArrowheads="1"/>
          </p:cNvSpPr>
          <p:nvPr/>
        </p:nvSpPr>
        <p:spPr bwMode="auto">
          <a:xfrm>
            <a:off x="5199063" y="2343150"/>
            <a:ext cx="337343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8" name="Group 21"/>
          <p:cNvGrpSpPr/>
          <p:nvPr/>
        </p:nvGrpSpPr>
        <p:grpSpPr bwMode="auto">
          <a:xfrm>
            <a:off x="6819900" y="2414588"/>
            <a:ext cx="150813" cy="3206750"/>
            <a:chOff x="0" y="0"/>
            <a:chExt cx="364" cy="1451"/>
          </a:xfrm>
        </p:grpSpPr>
        <p:sp>
          <p:nvSpPr>
            <p:cNvPr id="2357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357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3569" name="Oval 24"/>
          <p:cNvSpPr>
            <a:spLocks noChangeArrowheads="1"/>
          </p:cNvSpPr>
          <p:nvPr/>
        </p:nvSpPr>
        <p:spPr bwMode="auto">
          <a:xfrm>
            <a:off x="6578600" y="40084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/>
          <p:nvPr/>
        </p:nvSpPr>
        <p:spPr>
          <a:xfrm>
            <a:off x="2735263" y="889000"/>
            <a:ext cx="3960812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4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 l="8031" t="1724" r="8636" b="1724"/>
          <a:stretch>
            <a:fillRect/>
          </a:stretch>
        </p:blipFill>
        <p:spPr>
          <a:xfrm>
            <a:off x="709613" y="2035175"/>
            <a:ext cx="1800225" cy="173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938" y="1992313"/>
            <a:ext cx="2016125" cy="182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500" y="1970088"/>
            <a:ext cx="2168525" cy="188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" y="4418013"/>
            <a:ext cx="1871663" cy="175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688" y="4310063"/>
            <a:ext cx="2095500" cy="187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375" y="4284663"/>
            <a:ext cx="2152650" cy="190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12" name="图片 1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713" y="973138"/>
            <a:ext cx="971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9500" y="1052513"/>
            <a:ext cx="9715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0" y="2028825"/>
            <a:ext cx="197961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7088" y="1541463"/>
            <a:ext cx="76327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</a:rPr>
              <a:t>This is a /an … These are … It has …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7652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438" y="2184400"/>
            <a:ext cx="1914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62050" y="4541838"/>
            <a:ext cx="22844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4462463"/>
            <a:ext cx="23939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2082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10" name="文本占位符 2"/>
          <p:cNvSpPr txBox="1"/>
          <p:nvPr/>
        </p:nvSpPr>
        <p:spPr bwMode="auto">
          <a:xfrm>
            <a:off x="611188" y="885825"/>
            <a:ext cx="36004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Make sentences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62000" y="1477963"/>
            <a:ext cx="2873375" cy="4762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2082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2867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563" y="1231900"/>
            <a:ext cx="769778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3656013" y="1004888"/>
            <a:ext cx="3071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句子接龙</a:t>
            </a:r>
          </a:p>
        </p:txBody>
      </p:sp>
      <p:sp>
        <p:nvSpPr>
          <p:cNvPr id="15" name="矩形 14"/>
          <p:cNvSpPr/>
          <p:nvPr/>
        </p:nvSpPr>
        <p:spPr>
          <a:xfrm>
            <a:off x="1196975" y="1020763"/>
            <a:ext cx="2352675" cy="571500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Activity 1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2088" y="1973263"/>
            <a:ext cx="25685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The elephant has a big eyes.</a:t>
            </a:r>
          </a:p>
        </p:txBody>
      </p:sp>
      <p:pic>
        <p:nvPicPr>
          <p:cNvPr id="28679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11900" y="1231900"/>
            <a:ext cx="8731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37438" y="1281113"/>
            <a:ext cx="777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40475" y="2314575"/>
            <a:ext cx="10318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图片 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288" y="2208213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3101975" y="1957388"/>
            <a:ext cx="256857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The monkey has a small eyes.</a:t>
            </a:r>
          </a:p>
        </p:txBody>
      </p:sp>
      <p:sp>
        <p:nvSpPr>
          <p:cNvPr id="22" name="圆角矩形标注 21"/>
          <p:cNvSpPr/>
          <p:nvPr/>
        </p:nvSpPr>
        <p:spPr>
          <a:xfrm>
            <a:off x="212725" y="1992313"/>
            <a:ext cx="2224088" cy="803275"/>
          </a:xfrm>
          <a:prstGeom prst="wedgeRoundRectCallout">
            <a:avLst>
              <a:gd name="adj1" fmla="val 38069"/>
              <a:gd name="adj2" fmla="val 120180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3090863" y="1992313"/>
            <a:ext cx="2489200" cy="792162"/>
          </a:xfrm>
          <a:prstGeom prst="wedgeRoundRectCallout">
            <a:avLst>
              <a:gd name="adj1" fmla="val -18588"/>
              <a:gd name="adj2" fmla="val 150820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5073650" y="2881313"/>
            <a:ext cx="1193800" cy="563562"/>
          </a:xfrm>
          <a:prstGeom prst="wedgeRoundRectCallout">
            <a:avLst>
              <a:gd name="adj1" fmla="val -40261"/>
              <a:gd name="adj2" fmla="val 102131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6863" y="1028700"/>
            <a:ext cx="7937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1347788"/>
            <a:ext cx="496887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1350963" y="747713"/>
            <a:ext cx="64087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Look at the clown</a:t>
            </a:r>
          </a:p>
        </p:txBody>
      </p:sp>
      <p:sp>
        <p:nvSpPr>
          <p:cNvPr id="6" name="右箭头 5"/>
          <p:cNvSpPr/>
          <p:nvPr/>
        </p:nvSpPr>
        <p:spPr>
          <a:xfrm rot="8265933">
            <a:off x="2530475" y="5080000"/>
            <a:ext cx="1055688" cy="5492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19250" y="5656263"/>
            <a:ext cx="1944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mouth</a:t>
            </a:r>
          </a:p>
        </p:txBody>
      </p:sp>
      <p:sp>
        <p:nvSpPr>
          <p:cNvPr id="8" name="右箭头 7"/>
          <p:cNvSpPr/>
          <p:nvPr/>
        </p:nvSpPr>
        <p:spPr>
          <a:xfrm rot="2630908">
            <a:off x="4111625" y="5048250"/>
            <a:ext cx="1765300" cy="549275"/>
          </a:xfrm>
          <a:prstGeom prst="rightArrow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622925" y="5651500"/>
            <a:ext cx="1943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nose</a:t>
            </a:r>
          </a:p>
        </p:txBody>
      </p:sp>
      <p:sp>
        <p:nvSpPr>
          <p:cNvPr id="10" name="右箭头 9"/>
          <p:cNvSpPr/>
          <p:nvPr/>
        </p:nvSpPr>
        <p:spPr>
          <a:xfrm rot="1838374">
            <a:off x="4938713" y="4538663"/>
            <a:ext cx="1765300" cy="547687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46850" y="4832350"/>
            <a:ext cx="1944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eye</a:t>
            </a:r>
          </a:p>
        </p:txBody>
      </p:sp>
      <p:sp>
        <p:nvSpPr>
          <p:cNvPr id="12" name="右箭头 11"/>
          <p:cNvSpPr/>
          <p:nvPr/>
        </p:nvSpPr>
        <p:spPr>
          <a:xfrm rot="8544993">
            <a:off x="1679575" y="3724275"/>
            <a:ext cx="1068388" cy="54927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1963" y="4146550"/>
            <a:ext cx="1944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ear</a:t>
            </a:r>
          </a:p>
        </p:txBody>
      </p:sp>
      <p:sp>
        <p:nvSpPr>
          <p:cNvPr id="14" name="右箭头 13"/>
          <p:cNvSpPr/>
          <p:nvPr/>
        </p:nvSpPr>
        <p:spPr>
          <a:xfrm rot="8544993">
            <a:off x="1936750" y="4718050"/>
            <a:ext cx="1068388" cy="5492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09613" y="4841875"/>
            <a:ext cx="1944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face</a:t>
            </a:r>
          </a:p>
        </p:txBody>
      </p:sp>
      <p:sp>
        <p:nvSpPr>
          <p:cNvPr id="16" name="右箭头 15"/>
          <p:cNvSpPr/>
          <p:nvPr/>
        </p:nvSpPr>
        <p:spPr>
          <a:xfrm rot="21196799">
            <a:off x="6215063" y="3516313"/>
            <a:ext cx="1069975" cy="54768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199313" y="3355975"/>
            <a:ext cx="19446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hair</a:t>
            </a:r>
          </a:p>
        </p:txBody>
      </p:sp>
      <p:sp>
        <p:nvSpPr>
          <p:cNvPr id="30736" name="标题 2"/>
          <p:cNvSpPr>
            <a:spLocks noGrp="1"/>
          </p:cNvSpPr>
          <p:nvPr>
            <p:ph type="title"/>
          </p:nvPr>
        </p:nvSpPr>
        <p:spPr bwMode="auto">
          <a:xfrm>
            <a:off x="200025" y="2349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25" y="2705100"/>
            <a:ext cx="17192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2550" y="2824163"/>
            <a:ext cx="1727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7538" y="2784475"/>
            <a:ext cx="1800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25" y="4532313"/>
            <a:ext cx="1839913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0313" y="4578350"/>
            <a:ext cx="18494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8650" y="4606925"/>
            <a:ext cx="18002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58800" y="1733550"/>
            <a:ext cx="64087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This is a/an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These are 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 has …</a:t>
            </a:r>
          </a:p>
        </p:txBody>
      </p:sp>
      <p:sp>
        <p:nvSpPr>
          <p:cNvPr id="17" name="文本占位符 2"/>
          <p:cNvSpPr txBox="1"/>
          <p:nvPr/>
        </p:nvSpPr>
        <p:spPr bwMode="auto">
          <a:xfrm>
            <a:off x="539750" y="890588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Point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84213" y="1497013"/>
            <a:ext cx="2374900" cy="158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"/>
          <p:cNvSpPr>
            <a:spLocks noGrp="1"/>
          </p:cNvSpPr>
          <p:nvPr>
            <p:ph type="title"/>
          </p:nvPr>
        </p:nvSpPr>
        <p:spPr bwMode="auto">
          <a:xfrm>
            <a:off x="274638" y="234950"/>
            <a:ext cx="8291512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19150" y="1671638"/>
            <a:ext cx="7488238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495425" y="2336800"/>
            <a:ext cx="7793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This is … There are … </a:t>
            </a:r>
          </a:p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Those are … It has …</a:t>
            </a:r>
          </a:p>
        </p:txBody>
      </p:sp>
      <p:sp>
        <p:nvSpPr>
          <p:cNvPr id="16" name="矩形 15"/>
          <p:cNvSpPr/>
          <p:nvPr/>
        </p:nvSpPr>
        <p:spPr>
          <a:xfrm>
            <a:off x="1254125" y="1781175"/>
            <a:ext cx="705802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如何使用以下句型描述人或物的身体部位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17" name="五角星 16"/>
          <p:cNvSpPr/>
          <p:nvPr/>
        </p:nvSpPr>
        <p:spPr>
          <a:xfrm>
            <a:off x="819150" y="1833563"/>
            <a:ext cx="576263" cy="503237"/>
          </a:xfrm>
          <a:prstGeom prst="star5">
            <a:avLst>
              <a:gd name="adj" fmla="val 12435"/>
              <a:gd name="hf" fmla="val 105146"/>
              <a:gd name="vf" fmla="val 110557"/>
            </a:avLst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1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079750"/>
            <a:ext cx="19446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1296988" y="3146425"/>
            <a:ext cx="100488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例如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411288" y="3740150"/>
            <a:ext cx="8848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This is the head and this is the face.</a:t>
            </a:r>
          </a:p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It has a mouth.</a:t>
            </a:r>
          </a:p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are the eyes.</a:t>
            </a:r>
          </a:p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Those are the 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38288" y="1978025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在练习本上描述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个小动物的身体部位。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五角星 10"/>
          <p:cNvSpPr/>
          <p:nvPr/>
        </p:nvSpPr>
        <p:spPr>
          <a:xfrm>
            <a:off x="1303338" y="23098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85838" y="37528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292225" y="37528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69963" y="44799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303338" y="44799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60463" y="479901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4350" y="1606550"/>
            <a:ext cx="5184775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9"/>
          <p:cNvSpPr txBox="1">
            <a:spLocks noChangeArrowheads="1"/>
          </p:cNvSpPr>
          <p:nvPr/>
        </p:nvSpPr>
        <p:spPr>
          <a:xfrm>
            <a:off x="6815138" y="5086350"/>
            <a:ext cx="2254250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mouth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>
          <a:xfrm>
            <a:off x="6815138" y="2552700"/>
            <a:ext cx="12350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ear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>
          <a:xfrm>
            <a:off x="6931025" y="3954463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nose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>
          <a:xfrm>
            <a:off x="1179513" y="4376738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eye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>
          <a:xfrm>
            <a:off x="982663" y="1851025"/>
            <a:ext cx="1589087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 algn="l">
              <a:defRPr/>
            </a:pPr>
            <a:r>
              <a:rPr lang="en-US" altLang="zh-CN" sz="4400" dirty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h</a:t>
            </a: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ead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文本占位符 2"/>
          <p:cNvSpPr txBox="1"/>
          <p:nvPr/>
        </p:nvSpPr>
        <p:spPr bwMode="auto">
          <a:xfrm>
            <a:off x="539750" y="881063"/>
            <a:ext cx="28082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820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cxnSp>
        <p:nvCxnSpPr>
          <p:cNvPr id="18" name="直接连接符 17"/>
          <p:cNvCxnSpPr/>
          <p:nvPr/>
        </p:nvCxnSpPr>
        <p:spPr>
          <a:xfrm>
            <a:off x="595313" y="1503363"/>
            <a:ext cx="23780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SO_Shape"/>
          <p:cNvSpPr/>
          <p:nvPr/>
        </p:nvSpPr>
        <p:spPr>
          <a:xfrm rot="4876227">
            <a:off x="5657057" y="2089943"/>
            <a:ext cx="1009650" cy="1192213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>
          <a:xfrm rot="4876227">
            <a:off x="5798344" y="3463131"/>
            <a:ext cx="941388" cy="1298575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KSO_Shape"/>
          <p:cNvSpPr/>
          <p:nvPr/>
        </p:nvSpPr>
        <p:spPr>
          <a:xfrm rot="4876227">
            <a:off x="5738019" y="4588669"/>
            <a:ext cx="941387" cy="1298575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KSO_Shape"/>
          <p:cNvSpPr/>
          <p:nvPr/>
        </p:nvSpPr>
        <p:spPr>
          <a:xfrm rot="12975646">
            <a:off x="2776538" y="3367088"/>
            <a:ext cx="901700" cy="1595437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rot="15689823">
            <a:off x="2489993" y="1980407"/>
            <a:ext cx="900113" cy="831850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08F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KSO_Shape"/>
          <p:cNvSpPr/>
          <p:nvPr/>
        </p:nvSpPr>
        <p:spPr>
          <a:xfrm rot="11604064">
            <a:off x="2860675" y="4576763"/>
            <a:ext cx="901700" cy="1320800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>
          <a:xfrm>
            <a:off x="1412875" y="5386388"/>
            <a:ext cx="1527175" cy="701675"/>
          </a:xfrm>
          <a:prstGeom prst="rect">
            <a:avLst/>
          </a:prstGeom>
        </p:spPr>
        <p:txBody>
          <a:bodyPr anchor="b"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A93C8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en-US" altLang="zh-CN" sz="4400" dirty="0" smtClean="0">
                <a:solidFill>
                  <a:srgbClr val="0000FF"/>
                </a:solidFill>
                <a:ea typeface="+mj-ea"/>
                <a:cs typeface="Arial" panose="020B0604020202020204" pitchFamily="34" charset="0"/>
              </a:rPr>
              <a:t>face</a:t>
            </a:r>
            <a:endParaRPr lang="zh-CN" altLang="en-US" sz="4400" dirty="0">
              <a:solidFill>
                <a:srgbClr val="0000FF"/>
              </a:solidFill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8106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 say you do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&gt;&gt;Warm-up</a:t>
            </a:r>
            <a:endParaRPr lang="zh-CN" altLang="en-US" sz="2400" i="1" dirty="0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图片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4488" y="1263650"/>
            <a:ext cx="577215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组合 9"/>
          <p:cNvGrpSpPr/>
          <p:nvPr/>
        </p:nvGrpSpPr>
        <p:grpSpPr bwMode="auto">
          <a:xfrm>
            <a:off x="4067175" y="1844675"/>
            <a:ext cx="4608513" cy="735013"/>
            <a:chOff x="2257362" y="1152130"/>
            <a:chExt cx="4052908" cy="735285"/>
          </a:xfrm>
        </p:grpSpPr>
        <p:sp>
          <p:nvSpPr>
            <p:cNvPr id="9" name="圆角矩形标注 8"/>
            <p:cNvSpPr/>
            <p:nvPr/>
          </p:nvSpPr>
          <p:spPr>
            <a:xfrm>
              <a:off x="2891196" y="1152130"/>
              <a:ext cx="2885760" cy="735285"/>
            </a:xfrm>
            <a:prstGeom prst="wedgeRoundRectCallout">
              <a:avLst>
                <a:gd name="adj1" fmla="val 3836"/>
                <a:gd name="adj2" fmla="val 971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defRPr/>
              </a:pP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57362" y="1258532"/>
              <a:ext cx="4052908" cy="5240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Touch your 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611188" y="930275"/>
            <a:ext cx="2952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755650" y="1557338"/>
            <a:ext cx="23764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5" y="2176463"/>
            <a:ext cx="33369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组合 12"/>
          <p:cNvGrpSpPr/>
          <p:nvPr/>
        </p:nvGrpSpPr>
        <p:grpSpPr bwMode="auto">
          <a:xfrm>
            <a:off x="6284913" y="1239838"/>
            <a:ext cx="2505075" cy="936625"/>
            <a:chOff x="6854179" y="719742"/>
            <a:chExt cx="2506733" cy="1377686"/>
          </a:xfrm>
        </p:grpSpPr>
        <p:sp>
          <p:nvSpPr>
            <p:cNvPr id="9" name="云形 8"/>
            <p:cNvSpPr/>
            <p:nvPr/>
          </p:nvSpPr>
          <p:spPr>
            <a:xfrm>
              <a:off x="6854179" y="719742"/>
              <a:ext cx="2331992" cy="1377686"/>
            </a:xfrm>
            <a:prstGeom prst="cloud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97" name="文本框 19"/>
            <p:cNvSpPr txBox="1">
              <a:spLocks noChangeArrowheads="1"/>
            </p:cNvSpPr>
            <p:nvPr/>
          </p:nvSpPr>
          <p:spPr bwMode="auto">
            <a:xfrm>
              <a:off x="7055133" y="887664"/>
              <a:ext cx="2305779" cy="10418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Review</a:t>
              </a:r>
              <a:endParaRPr lang="zh-CN" altLang="en-US" sz="4000" b="1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295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100" y="2312988"/>
            <a:ext cx="3095625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569" y="1991991"/>
            <a:ext cx="4039617" cy="483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"/>
          <p:cNvSpPr txBox="1"/>
          <p:nvPr/>
        </p:nvSpPr>
        <p:spPr bwMode="auto">
          <a:xfrm>
            <a:off x="673100" y="895350"/>
            <a:ext cx="18113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822325" y="1520825"/>
            <a:ext cx="1511300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"/>
          <p:cNvPicPr>
            <a:picLocks noChangeAspect="1"/>
          </p:cNvPicPr>
          <p:nvPr/>
        </p:nvPicPr>
        <p:blipFill>
          <a:blip r:embed="rId4" cstate="email"/>
          <a:srcRect l="8031" t="1724" r="8636" b="1724"/>
          <a:stretch>
            <a:fillRect/>
          </a:stretch>
        </p:blipFill>
        <p:spPr bwMode="auto">
          <a:xfrm>
            <a:off x="6217485" y="1424401"/>
            <a:ext cx="2061111" cy="1989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604" y="1566086"/>
            <a:ext cx="2028489" cy="1919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231" y="3521481"/>
            <a:ext cx="2004723" cy="1740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5729" y="3414245"/>
            <a:ext cx="2077898" cy="1824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57589" y="5264018"/>
            <a:ext cx="1752072" cy="156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8"/>
          <p:cNvSpPr txBox="1">
            <a:spLocks noChangeArrowheads="1"/>
          </p:cNvSpPr>
          <p:nvPr/>
        </p:nvSpPr>
        <p:spPr bwMode="auto">
          <a:xfrm>
            <a:off x="1979613" y="881063"/>
            <a:ext cx="5308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 dirty="0">
                <a:solidFill>
                  <a:srgbClr val="0000FF"/>
                </a:solidFill>
                <a:cs typeface="Arial" panose="020B0604020202020204" pitchFamily="34" charset="0"/>
              </a:rPr>
              <a:t>Look at the bear.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4932363" y="2374900"/>
            <a:ext cx="1443037" cy="88900"/>
          </a:xfrm>
          <a:prstGeom prst="straightConnector1">
            <a:avLst/>
          </a:prstGeom>
          <a:ln>
            <a:solidFill>
              <a:srgbClr val="CC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4932363" y="2894013"/>
            <a:ext cx="1800225" cy="13335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2058988" y="2628900"/>
            <a:ext cx="1893887" cy="2816225"/>
          </a:xfrm>
          <a:prstGeom prst="straightConnector1">
            <a:avLst/>
          </a:prstGeom>
          <a:ln>
            <a:solidFill>
              <a:srgbClr val="A78DE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2128838" y="2624138"/>
            <a:ext cx="2297112" cy="38576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1416050" y="3368675"/>
            <a:ext cx="2794000" cy="1200150"/>
          </a:xfrm>
          <a:prstGeom prst="straightConnector1">
            <a:avLst/>
          </a:prstGeom>
          <a:ln>
            <a:solidFill>
              <a:srgbClr val="B2C5F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262" y="1603177"/>
            <a:ext cx="4039617" cy="483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6" cstate="email"/>
          <a:srcRect l="8031" t="1724" r="8636" b="1724"/>
          <a:stretch>
            <a:fillRect/>
          </a:stretch>
        </p:blipFill>
        <p:spPr bwMode="auto">
          <a:xfrm>
            <a:off x="4745591" y="2259026"/>
            <a:ext cx="2061111" cy="1989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857500" y="2949575"/>
            <a:ext cx="1881188" cy="444500"/>
          </a:xfrm>
          <a:prstGeom prst="straightConnector1">
            <a:avLst/>
          </a:prstGeom>
          <a:ln>
            <a:solidFill>
              <a:srgbClr val="CC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占位符 2"/>
          <p:cNvSpPr txBox="1"/>
          <p:nvPr/>
        </p:nvSpPr>
        <p:spPr bwMode="auto">
          <a:xfrm>
            <a:off x="671513" y="903288"/>
            <a:ext cx="1812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2325" y="1495425"/>
            <a:ext cx="1511300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383088" y="4116388"/>
            <a:ext cx="4527550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</a:rPr>
              <a:t>This is the head </a:t>
            </a:r>
          </a:p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</a:rPr>
              <a:t>and this is the face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3" name="0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497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62" y="1603177"/>
            <a:ext cx="4039617" cy="483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671513" y="903288"/>
            <a:ext cx="1812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2325" y="1495425"/>
            <a:ext cx="1511300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572000" y="4797425"/>
            <a:ext cx="3187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</a:rPr>
              <a:t>It has a nose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2588387"/>
            <a:ext cx="2028489" cy="1919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>
            <a:off x="2484438" y="2565400"/>
            <a:ext cx="2655887" cy="6477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5505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62" y="1603177"/>
            <a:ext cx="4039617" cy="483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671513" y="903288"/>
            <a:ext cx="1812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2325" y="1495425"/>
            <a:ext cx="1511300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572000" y="4797425"/>
            <a:ext cx="35020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</a:rPr>
              <a:t>It has a mouth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6060" y="2635292"/>
            <a:ext cx="2229550" cy="193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2484438" y="2997200"/>
            <a:ext cx="2663825" cy="792163"/>
          </a:xfrm>
          <a:prstGeom prst="straightConnector1">
            <a:avLst/>
          </a:prstGeom>
          <a:ln>
            <a:solidFill>
              <a:srgbClr val="B2C5F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0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5578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31448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62" y="1603177"/>
            <a:ext cx="4039617" cy="483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2"/>
          <p:cNvSpPr txBox="1"/>
          <p:nvPr/>
        </p:nvSpPr>
        <p:spPr bwMode="auto">
          <a:xfrm>
            <a:off x="671513" y="903288"/>
            <a:ext cx="1812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22325" y="1495425"/>
            <a:ext cx="1511300" cy="952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519613" y="4397375"/>
            <a:ext cx="46418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</a:rPr>
              <a:t>These are the eyes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4008" y="2390737"/>
            <a:ext cx="2077898" cy="1824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>
            <a:off x="2727325" y="2492375"/>
            <a:ext cx="2273300" cy="7112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5154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331</Words>
  <Application>Microsoft Office PowerPoint</Application>
  <PresentationFormat>全屏显示(4:3)</PresentationFormat>
  <Paragraphs>106</Paragraphs>
  <Slides>19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My Body</vt:lpstr>
      <vt:lpstr>&gt;&gt;Review</vt:lpstr>
      <vt:lpstr>&gt;&gt;Warm-up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2023-01-16T15:06:27Z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97711E63D3DD4A0F9DEC5C04729D3E6D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