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7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6.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Lst>
  <p:notesMasterIdLst>
    <p:notesMasterId r:id="rId21"/>
  </p:notesMasterIdLst>
  <p:handoutMasterIdLst>
    <p:handoutMasterId r:id="rId22"/>
  </p:handoutMasterIdLst>
  <p:sldIdLst>
    <p:sldId id="704" r:id="rId3"/>
    <p:sldId id="705" r:id="rId4"/>
    <p:sldId id="706" r:id="rId5"/>
    <p:sldId id="707" r:id="rId6"/>
    <p:sldId id="708" r:id="rId7"/>
    <p:sldId id="709" r:id="rId8"/>
    <p:sldId id="710" r:id="rId9"/>
    <p:sldId id="711" r:id="rId10"/>
    <p:sldId id="712" r:id="rId11"/>
    <p:sldId id="713" r:id="rId12"/>
    <p:sldId id="714" r:id="rId13"/>
    <p:sldId id="715" r:id="rId14"/>
    <p:sldId id="716" r:id="rId15"/>
    <p:sldId id="717" r:id="rId16"/>
    <p:sldId id="718" r:id="rId17"/>
    <p:sldId id="719" r:id="rId18"/>
    <p:sldId id="720" r:id="rId19"/>
    <p:sldId id="721"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4">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5737"/>
    <a:srgbClr val="BF1C20"/>
    <a:srgbClr val="FFFFFF"/>
    <a:srgbClr val="291D13"/>
    <a:srgbClr val="C00000"/>
    <a:srgbClr val="E40000"/>
    <a:srgbClr val="E1EDC5"/>
    <a:srgbClr val="66CCCC"/>
    <a:srgbClr val="DCDCDC"/>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14" d="100"/>
          <a:sy n="114" d="100"/>
        </p:scale>
        <p:origin x="540" y="108"/>
      </p:cViewPr>
      <p:guideLst>
        <p:guide orient="horz" pos="2554"/>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阿里巴巴普惠体 R" panose="00020600040101010101" charset="-122"/>
              <a:ea typeface="阿里巴巴普惠体 R"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阿里巴巴普惠体 L" panose="00020600040101010101" charset="-122"/>
                <a:ea typeface="阿里巴巴普惠体 L" panose="00020600040101010101" charset="-122"/>
              </a:rPr>
              <a:t>2023-01-10</a:t>
            </a:fld>
            <a:endParaRPr lang="zh-CN" altLang="en-US">
              <a:latin typeface="阿里巴巴普惠体 L" panose="00020600040101010101" charset="-122"/>
              <a:ea typeface="阿里巴巴普惠体 L"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阿里巴巴普惠体 R" panose="00020600040101010101" charset="-122"/>
              <a:ea typeface="阿里巴巴普惠体 R"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阿里巴巴普惠体 L" panose="00020600040101010101" charset="-122"/>
                <a:ea typeface="阿里巴巴普惠体 L" panose="00020600040101010101" charset="-122"/>
              </a:rPr>
              <a:t>‹#›</a:t>
            </a:fld>
            <a:endParaRPr lang="zh-CN" altLang="en-US">
              <a:latin typeface="阿里巴巴普惠体 L" panose="00020600040101010101" charset="-122"/>
              <a:ea typeface="阿里巴巴普惠体 L" panose="00020600040101010101"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L" panose="00020600040101010101" charset="-122"/>
                <a:ea typeface="阿里巴巴普惠体 L" panose="00020600040101010101" charset="-122"/>
                <a:cs typeface="阿里巴巴普惠体 L"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L" panose="00020600040101010101" charset="-122"/>
                <a:ea typeface="阿里巴巴普惠体 L" panose="00020600040101010101" charset="-122"/>
                <a:cs typeface="阿里巴巴普惠体 L" panose="00020600040101010101" charset="-122"/>
              </a:defRPr>
            </a:lvl1pPr>
          </a:lstStyle>
          <a:p>
            <a:fld id="{1AC49D05-6128-4D0D-A32A-06A5E73B386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L" panose="00020600040101010101" charset="-122"/>
                <a:ea typeface="阿里巴巴普惠体 L" panose="00020600040101010101" charset="-122"/>
                <a:cs typeface="阿里巴巴普惠体 L"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L" panose="00020600040101010101" charset="-122"/>
                <a:ea typeface="阿里巴巴普惠体 L" panose="00020600040101010101" charset="-122"/>
                <a:cs typeface="阿里巴巴普惠体 L" panose="00020600040101010101"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1pPr>
    <a:lvl2pPr marL="457200" algn="l" defTabSz="914400" rtl="0" eaLnBrk="1" latinLnBrk="0" hangingPunct="1">
      <a:defRPr sz="12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2pPr>
    <a:lvl3pPr marL="914400" algn="l" defTabSz="914400" rtl="0" eaLnBrk="1" latinLnBrk="0" hangingPunct="1">
      <a:defRPr sz="12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3pPr>
    <a:lvl4pPr marL="1371600" algn="l" defTabSz="914400" rtl="0" eaLnBrk="1" latinLnBrk="0" hangingPunct="1">
      <a:defRPr sz="12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4pPr>
    <a:lvl5pPr marL="1828800" algn="l" defTabSz="914400" rtl="0" eaLnBrk="1" latinLnBrk="0" hangingPunct="1">
      <a:defRPr sz="12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A349ED-01C7-4932-82E8-42DB3C01F7E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A349ED-01C7-4932-82E8-42DB3C01F7E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A349ED-01C7-4932-82E8-42DB3C01F7E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A349ED-01C7-4932-82E8-42DB3C01F7E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A349ED-01C7-4932-82E8-42DB3C01F7E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A349ED-01C7-4932-82E8-42DB3C01F7E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A349ED-01C7-4932-82E8-42DB3C01F7E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A349ED-01C7-4932-82E8-42DB3C01F7E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A349ED-01C7-4932-82E8-42DB3C01F7E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6A349ED-01C7-4932-82E8-42DB3C01F7E8}" type="slidenum">
              <a:rPr kumimoji="0" lang="zh-CN" altLang="en-US" sz="1200" b="0" i="0" u="none" strike="noStrike" kern="1200" cap="none" spc="0" normalizeH="0" baseline="0" noProof="0" smtClean="0">
                <a:ln>
                  <a:noFill/>
                </a:ln>
                <a:solidFill>
                  <a:prstClr val="black"/>
                </a:solidFill>
                <a:effectLst/>
                <a:uLnTx/>
                <a:uFillTx/>
                <a:latin typeface="宋体" panose="02010600030101010101" pitchFamily="2" charset="-122"/>
                <a:ea typeface="宋体" panose="02010600030101010101" pitchFamily="2" charset="-122"/>
                <a:cs typeface="+mn-cs"/>
              </a:rPr>
              <a:t>18</a:t>
            </a:fld>
            <a:endParaRPr kumimoji="0" lang="zh-CN" altLang="en-US" sz="1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A349ED-01C7-4932-82E8-42DB3C01F7E8}"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A349ED-01C7-4932-82E8-42DB3C01F7E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A349ED-01C7-4932-82E8-42DB3C01F7E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A349ED-01C7-4932-82E8-42DB3C01F7E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A349ED-01C7-4932-82E8-42DB3C01F7E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A349ED-01C7-4932-82E8-42DB3C01F7E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A349ED-01C7-4932-82E8-42DB3C01F7E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A349ED-01C7-4932-82E8-42DB3C01F7E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slideMaster" Target="../slideMasters/slideMaster2.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Master" Target="../slideMasters/slideMaster2.xml"/><Relationship Id="rId5" Type="http://schemas.openxmlformats.org/officeDocument/2006/relationships/tags" Target="../tags/tag64.xml"/><Relationship Id="rId4" Type="http://schemas.openxmlformats.org/officeDocument/2006/relationships/tags" Target="../tags/tag63.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slideMaster" Target="../slideMasters/slideMaster2.xml"/><Relationship Id="rId4" Type="http://schemas.openxmlformats.org/officeDocument/2006/relationships/tags" Target="../tags/tag68.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2.xml"/><Relationship Id="rId5" Type="http://schemas.openxmlformats.org/officeDocument/2006/relationships/tags" Target="../tags/tag73.xml"/><Relationship Id="rId4" Type="http://schemas.openxmlformats.org/officeDocument/2006/relationships/tags" Target="../tags/tag7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3.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2.xml"/><Relationship Id="rId5" Type="http://schemas.openxmlformats.org/officeDocument/2006/relationships/tags" Target="../tags/tag27.xml"/><Relationship Id="rId4" Type="http://schemas.openxmlformats.org/officeDocument/2006/relationships/tags" Target="../tags/tag2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2.xml"/><Relationship Id="rId5" Type="http://schemas.openxmlformats.org/officeDocument/2006/relationships/tags" Target="../tags/tag32.xml"/><Relationship Id="rId4" Type="http://schemas.openxmlformats.org/officeDocument/2006/relationships/tags" Target="../tags/tag3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6.xml"/><Relationship Id="rId3" Type="http://schemas.openxmlformats.org/officeDocument/2006/relationships/tags" Target="../tags/tag41.xml"/><Relationship Id="rId7" Type="http://schemas.openxmlformats.org/officeDocument/2006/relationships/tags" Target="../tags/tag4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slideMaster" Target="../slideMasters/slideMaster2.xml"/><Relationship Id="rId4" Type="http://schemas.openxmlformats.org/officeDocument/2006/relationships/tags" Target="../tags/tag5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阿里巴巴普惠体 L" panose="00020600040101010101" charset="-122"/>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11" Type="http://schemas.openxmlformats.org/officeDocument/2006/relationships/tags" Target="../tags/tag6.xml"/><Relationship Id="rId5" Type="http://schemas.openxmlformats.org/officeDocument/2006/relationships/theme" Target="../theme/theme1.xml"/><Relationship Id="rId10"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ags" Target="../tags/tag18.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ags" Target="../tags/tag17.xml"/><Relationship Id="rId17" Type="http://schemas.openxmlformats.org/officeDocument/2006/relationships/tags" Target="../tags/tag22.xml"/><Relationship Id="rId2" Type="http://schemas.openxmlformats.org/officeDocument/2006/relationships/slideLayout" Target="../slideLayouts/slideLayout6.xml"/><Relationship Id="rId16" Type="http://schemas.openxmlformats.org/officeDocument/2006/relationships/tags" Target="../tags/tag21.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5" Type="http://schemas.openxmlformats.org/officeDocument/2006/relationships/tags" Target="../tags/tag20.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ags" Target="../tags/tag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6"/>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7"/>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8"/>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阿里巴巴普惠体 L" panose="00020600040101010101" charset="-122"/>
                <a:ea typeface="阿里巴巴普惠体 L" panose="00020600040101010101" charset="-122"/>
                <a:cs typeface="阿里巴巴普惠体 L" panose="00020600040101010101"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9"/>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阿里巴巴普惠体 L" panose="00020600040101010101" charset="-122"/>
                <a:ea typeface="阿里巴巴普惠体 L" panose="00020600040101010101" charset="-122"/>
                <a:cs typeface="阿里巴巴普惠体 L" panose="00020600040101010101" charset="-122"/>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阿里巴巴普惠体 L" panose="00020600040101010101" charset="-122"/>
                <a:ea typeface="阿里巴巴普惠体 L" panose="00020600040101010101" charset="-122"/>
                <a:cs typeface="阿里巴巴普惠体 L" panose="00020600040101010101" charset="-122"/>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1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L" panose="00020600040101010101" charset="-122"/>
              <a:ea typeface="阿里巴巴普惠体 L" panose="00020600040101010101" charset="-122"/>
              <a:cs typeface="阿里巴巴普惠体 L" panose="0002060004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ustDataLst>
      <p:tags r:id="rId12"/>
    </p:custData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7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7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2619578" y="1873717"/>
            <a:ext cx="9058729" cy="2646878"/>
            <a:chOff x="2448128" y="1873717"/>
            <a:chExt cx="9058729" cy="2646878"/>
          </a:xfrm>
        </p:grpSpPr>
        <p:sp>
          <p:nvSpPr>
            <p:cNvPr id="3" name="文本框 2"/>
            <p:cNvSpPr txBox="1"/>
            <p:nvPr/>
          </p:nvSpPr>
          <p:spPr>
            <a:xfrm>
              <a:off x="2448128" y="1873717"/>
              <a:ext cx="9058729" cy="2646878"/>
            </a:xfrm>
            <a:prstGeom prst="rect">
              <a:avLst/>
            </a:prstGeom>
            <a:noFill/>
          </p:spPr>
          <p:txBody>
            <a:bodyPr wrap="square" rtlCol="0">
              <a:spAutoFit/>
            </a:bodyPr>
            <a:lstStyle/>
            <a:p>
              <a:r>
                <a:rPr lang="zh-CN" altLang="en-US" sz="16600" spc="-300" dirty="0"/>
                <a:t>重</a:t>
              </a:r>
              <a:r>
                <a:rPr lang="zh-CN" altLang="en-US" sz="11500" spc="-300" dirty="0"/>
                <a:t>阳</a:t>
              </a:r>
              <a:r>
                <a:rPr lang="zh-CN" altLang="en-US" sz="8800" spc="-300" dirty="0"/>
                <a:t>礼</a:t>
              </a:r>
              <a:r>
                <a:rPr lang="zh-CN" altLang="en-US" sz="16600" spc="-300" dirty="0"/>
                <a:t>敬</a:t>
              </a:r>
            </a:p>
          </p:txBody>
        </p:sp>
        <p:sp>
          <p:nvSpPr>
            <p:cNvPr id="10" name="文本框 9"/>
            <p:cNvSpPr txBox="1"/>
            <p:nvPr/>
          </p:nvSpPr>
          <p:spPr>
            <a:xfrm>
              <a:off x="5066233" y="2387489"/>
              <a:ext cx="6440624" cy="369332"/>
            </a:xfrm>
            <a:prstGeom prst="rect">
              <a:avLst/>
            </a:prstGeom>
            <a:noFill/>
          </p:spPr>
          <p:txBody>
            <a:bodyPr wrap="square" rtlCol="0">
              <a:spAutoFit/>
            </a:bodyPr>
            <a:lstStyle/>
            <a:p>
              <a:r>
                <a:rPr lang="zh-CN" altLang="en-US" dirty="0"/>
                <a:t>尊老</a:t>
              </a:r>
              <a:r>
                <a:rPr lang="en-US" altLang="zh-CN" dirty="0"/>
                <a:t>/</a:t>
              </a:r>
              <a:r>
                <a:rPr lang="zh-CN" altLang="en-US" dirty="0"/>
                <a:t>敬老</a:t>
              </a:r>
              <a:r>
                <a:rPr lang="en-US" altLang="zh-CN" dirty="0"/>
                <a:t>/</a:t>
              </a:r>
              <a:r>
                <a:rPr lang="zh-CN" altLang="en-US" dirty="0"/>
                <a:t>爱老</a:t>
              </a:r>
            </a:p>
          </p:txBody>
        </p:sp>
      </p:grpSp>
      <p:grpSp>
        <p:nvGrpSpPr>
          <p:cNvPr id="13" name="组合 12"/>
          <p:cNvGrpSpPr/>
          <p:nvPr/>
        </p:nvGrpSpPr>
        <p:grpSpPr>
          <a:xfrm>
            <a:off x="4519181" y="4776111"/>
            <a:ext cx="3153638" cy="777599"/>
            <a:chOff x="4517594" y="3095296"/>
            <a:chExt cx="3153638" cy="777599"/>
          </a:xfrm>
        </p:grpSpPr>
        <p:sp>
          <p:nvSpPr>
            <p:cNvPr id="11" name="文本框 10"/>
            <p:cNvSpPr txBox="1"/>
            <p:nvPr/>
          </p:nvSpPr>
          <p:spPr>
            <a:xfrm>
              <a:off x="4924697" y="3095296"/>
              <a:ext cx="2339431" cy="369332"/>
            </a:xfrm>
            <a:prstGeom prst="rect">
              <a:avLst/>
            </a:prstGeom>
            <a:noFill/>
          </p:spPr>
          <p:txBody>
            <a:bodyPr wrap="square" rtlCol="0">
              <a:spAutoFit/>
            </a:bodyPr>
            <a:lstStyle/>
            <a:p>
              <a:r>
                <a:rPr lang="zh-CN" altLang="en-US" dirty="0"/>
                <a:t>插茱萸，赏菊，登高</a:t>
              </a:r>
            </a:p>
          </p:txBody>
        </p:sp>
        <p:sp>
          <p:nvSpPr>
            <p:cNvPr id="12" name="文本框 11"/>
            <p:cNvSpPr txBox="1"/>
            <p:nvPr/>
          </p:nvSpPr>
          <p:spPr>
            <a:xfrm>
              <a:off x="4517594" y="3472785"/>
              <a:ext cx="3153638" cy="400110"/>
            </a:xfrm>
            <a:prstGeom prst="rect">
              <a:avLst/>
            </a:prstGeom>
            <a:noFill/>
          </p:spPr>
          <p:txBody>
            <a:bodyPr wrap="square" rtlCol="0">
              <a:spAutoFit/>
            </a:bodyPr>
            <a:lstStyle/>
            <a:p>
              <a:r>
                <a:rPr lang="zh-CN" altLang="en-US" sz="2000" dirty="0"/>
                <a:t>登高今夕事，久久是天长</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15184" y="1235572"/>
            <a:ext cx="6443116" cy="2983841"/>
            <a:chOff x="1964284" y="1718172"/>
            <a:chExt cx="6443116" cy="2983841"/>
          </a:xfrm>
        </p:grpSpPr>
        <p:sp>
          <p:nvSpPr>
            <p:cNvPr id="13" name="文本框 12"/>
            <p:cNvSpPr txBox="1"/>
            <p:nvPr/>
          </p:nvSpPr>
          <p:spPr>
            <a:xfrm>
              <a:off x="1974741" y="2477237"/>
              <a:ext cx="6432659" cy="2224776"/>
            </a:xfrm>
            <a:prstGeom prst="rect">
              <a:avLst/>
            </a:prstGeom>
            <a:noFill/>
          </p:spPr>
          <p:txBody>
            <a:bodyPr wrap="square" rtlCol="0">
              <a:spAutoFit/>
            </a:bodyPr>
            <a:lstStyle/>
            <a:p>
              <a:pPr>
                <a:lnSpc>
                  <a:spcPct val="200000"/>
                </a:lnSpc>
              </a:pPr>
              <a:r>
                <a:rPr lang="zh-CN" altLang="en-US" dirty="0">
                  <a:solidFill>
                    <a:srgbClr val="3B3D41"/>
                  </a:solidFill>
                  <a:cs typeface="+mn-ea"/>
                  <a:sym typeface="+mn-lt"/>
                </a:rPr>
                <a:t>重阳节首先有登高的习俗。金秋九月，天高气爽，这个季节登高远望可达到心旷神怡、健身祛病的目的。早在西汉，</a:t>
              </a:r>
              <a:r>
                <a:rPr lang="en-US" altLang="zh-CN" dirty="0">
                  <a:solidFill>
                    <a:srgbClr val="3B3D41"/>
                  </a:solidFill>
                  <a:cs typeface="+mn-ea"/>
                  <a:sym typeface="+mn-lt"/>
                </a:rPr>
                <a:t>《</a:t>
              </a:r>
              <a:r>
                <a:rPr lang="zh-CN" altLang="en-US" dirty="0">
                  <a:solidFill>
                    <a:srgbClr val="3B3D41"/>
                  </a:solidFill>
                  <a:cs typeface="+mn-ea"/>
                  <a:sym typeface="+mn-lt"/>
                </a:rPr>
                <a:t>长安志</a:t>
              </a:r>
              <a:r>
                <a:rPr lang="en-US" altLang="zh-CN" dirty="0">
                  <a:solidFill>
                    <a:srgbClr val="3B3D41"/>
                  </a:solidFill>
                  <a:cs typeface="+mn-ea"/>
                  <a:sym typeface="+mn-lt"/>
                </a:rPr>
                <a:t>》</a:t>
              </a:r>
              <a:r>
                <a:rPr lang="zh-CN" altLang="en-US" dirty="0">
                  <a:solidFill>
                    <a:srgbClr val="3B3D41"/>
                  </a:solidFill>
                  <a:cs typeface="+mn-ea"/>
                  <a:sym typeface="+mn-lt"/>
                </a:rPr>
                <a:t>中就有汉代京城九月九日时人们游玩观景之记载。在东晋时，有著名的“龙山落帽”故事</a:t>
              </a:r>
            </a:p>
          </p:txBody>
        </p:sp>
        <p:sp>
          <p:nvSpPr>
            <p:cNvPr id="15" name="文本框 14"/>
            <p:cNvSpPr txBox="1"/>
            <p:nvPr/>
          </p:nvSpPr>
          <p:spPr>
            <a:xfrm>
              <a:off x="1964284" y="1718172"/>
              <a:ext cx="1502816" cy="768350"/>
            </a:xfrm>
            <a:prstGeom prst="rect">
              <a:avLst/>
            </a:prstGeom>
            <a:noFill/>
          </p:spPr>
          <p:txBody>
            <a:bodyPr wrap="square" rtlCol="0">
              <a:spAutoFit/>
            </a:bodyPr>
            <a:lstStyle>
              <a:defPPr>
                <a:defRPr lang="en-US"/>
              </a:defPPr>
              <a:lvl1pPr>
                <a:defRPr sz="4400">
                  <a:latin typeface="杨任东竹石体-Medium" panose="02000000000000000000" pitchFamily="2" charset="-122"/>
                  <a:ea typeface="杨任东竹石体-Medium" panose="02000000000000000000" pitchFamily="2" charset="-122"/>
                </a:defRPr>
              </a:lvl1pPr>
            </a:lstStyle>
            <a:p>
              <a:r>
                <a:rPr lang="zh-CN" altLang="en-US" dirty="0">
                  <a:solidFill>
                    <a:srgbClr val="3B3D41"/>
                  </a:solidFill>
                  <a:latin typeface="+mn-lt"/>
                  <a:ea typeface="+mn-ea"/>
                  <a:cs typeface="+mn-ea"/>
                  <a:sym typeface="+mn-lt"/>
                </a:rPr>
                <a:t>登高</a:t>
              </a:r>
            </a:p>
          </p:txBody>
        </p:sp>
      </p:grpSp>
      <p:pic>
        <p:nvPicPr>
          <p:cNvPr id="3" name="图片 2" descr="e83c1d30714b8cb1890b7ce42a5c2d9d"/>
          <p:cNvPicPr>
            <a:picLocks noChangeAspect="1"/>
          </p:cNvPicPr>
          <p:nvPr/>
        </p:nvPicPr>
        <p:blipFill>
          <a:blip r:embed="rId3"/>
          <a:stretch>
            <a:fillRect/>
          </a:stretch>
        </p:blipFill>
        <p:spPr>
          <a:xfrm>
            <a:off x="-182245" y="-407035"/>
            <a:ext cx="1981200" cy="2886710"/>
          </a:xfrm>
          <a:prstGeom prst="rect">
            <a:avLst/>
          </a:prstGeom>
        </p:spPr>
      </p:pic>
      <p:pic>
        <p:nvPicPr>
          <p:cNvPr id="6" name="图片 5" descr="右边的云"/>
          <p:cNvPicPr>
            <a:picLocks noChangeAspect="1"/>
          </p:cNvPicPr>
          <p:nvPr/>
        </p:nvPicPr>
        <p:blipFill>
          <a:blip r:embed="rId4"/>
          <a:stretch>
            <a:fillRect/>
          </a:stretch>
        </p:blipFill>
        <p:spPr>
          <a:xfrm>
            <a:off x="10102850" y="481965"/>
            <a:ext cx="2076450" cy="742950"/>
          </a:xfrm>
          <a:prstGeom prst="rect">
            <a:avLst/>
          </a:prstGeom>
        </p:spPr>
      </p:pic>
      <p:pic>
        <p:nvPicPr>
          <p:cNvPr id="7" name="图片 6" descr="云"/>
          <p:cNvPicPr>
            <a:picLocks noChangeAspect="1"/>
          </p:cNvPicPr>
          <p:nvPr/>
        </p:nvPicPr>
        <p:blipFill>
          <a:blip r:embed="rId5"/>
          <a:stretch>
            <a:fillRect/>
          </a:stretch>
        </p:blipFill>
        <p:spPr>
          <a:xfrm>
            <a:off x="330835" y="5553710"/>
            <a:ext cx="3514090" cy="1285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634084" y="930772"/>
            <a:ext cx="6443116" cy="5199832"/>
            <a:chOff x="1964284" y="1718172"/>
            <a:chExt cx="6443116" cy="5199832"/>
          </a:xfrm>
        </p:grpSpPr>
        <p:sp>
          <p:nvSpPr>
            <p:cNvPr id="6" name="文本框 5"/>
            <p:cNvSpPr txBox="1"/>
            <p:nvPr/>
          </p:nvSpPr>
          <p:spPr>
            <a:xfrm>
              <a:off x="1974741" y="2477237"/>
              <a:ext cx="6432659" cy="4440767"/>
            </a:xfrm>
            <a:prstGeom prst="rect">
              <a:avLst/>
            </a:prstGeom>
            <a:noFill/>
          </p:spPr>
          <p:txBody>
            <a:bodyPr wrap="square" rtlCol="0">
              <a:spAutoFit/>
            </a:bodyPr>
            <a:lstStyle/>
            <a:p>
              <a:pPr>
                <a:lnSpc>
                  <a:spcPct val="200000"/>
                </a:lnSpc>
              </a:pPr>
              <a:r>
                <a:rPr lang="zh-CN" altLang="en-US" dirty="0">
                  <a:solidFill>
                    <a:srgbClr val="3B3D41"/>
                  </a:solidFill>
                  <a:cs typeface="+mn-ea"/>
                  <a:sym typeface="+mn-lt"/>
                </a:rPr>
                <a:t>据史料记载，重阳糕又称花糕、菊糕、五色糕，制无定法，较为随意。 九月九日天明时，以片糕搭儿女头额，口中念念有词，祝愿子女百事俱高，乃古人九月作糕的本意。讲究的重阳糕要作成九层，像座宝塔，上面还作成两只小羊，以符合重阳（羊）之义。有的还在重阳糕上插一小红纸旗，并点蜡烛灯。这大概是用“点灯”、“吃糕”代替“登高”的意思，用小红纸旗代替茱萸。当今的重阳糕，仍无固定品种，各地在重阳节吃的松软糕类都称之为重阳糕。</a:t>
              </a:r>
            </a:p>
          </p:txBody>
        </p:sp>
        <p:sp>
          <p:nvSpPr>
            <p:cNvPr id="7" name="文本框 6"/>
            <p:cNvSpPr txBox="1"/>
            <p:nvPr/>
          </p:nvSpPr>
          <p:spPr>
            <a:xfrm>
              <a:off x="1964284" y="1718172"/>
              <a:ext cx="2493416" cy="768350"/>
            </a:xfrm>
            <a:prstGeom prst="rect">
              <a:avLst/>
            </a:prstGeom>
            <a:noFill/>
          </p:spPr>
          <p:txBody>
            <a:bodyPr wrap="square" rtlCol="0">
              <a:spAutoFit/>
            </a:bodyPr>
            <a:lstStyle>
              <a:defPPr>
                <a:defRPr lang="en-US"/>
              </a:defPPr>
              <a:lvl1pPr>
                <a:defRPr sz="4400">
                  <a:latin typeface="杨任东竹石体-Medium" panose="02000000000000000000" pitchFamily="2" charset="-122"/>
                  <a:ea typeface="杨任东竹石体-Medium" panose="02000000000000000000" pitchFamily="2" charset="-122"/>
                </a:defRPr>
              </a:lvl1pPr>
            </a:lstStyle>
            <a:p>
              <a:r>
                <a:rPr lang="zh-CN" altLang="en-US" dirty="0">
                  <a:solidFill>
                    <a:srgbClr val="3B3D41"/>
                  </a:solidFill>
                  <a:latin typeface="+mn-lt"/>
                  <a:ea typeface="+mn-ea"/>
                  <a:cs typeface="+mn-ea"/>
                  <a:sym typeface="+mn-lt"/>
                </a:rPr>
                <a:t>吃重阳糕</a:t>
              </a:r>
            </a:p>
          </p:txBody>
        </p:sp>
      </p:grpSp>
      <p:pic>
        <p:nvPicPr>
          <p:cNvPr id="4" name="图片 3" descr="7c1d081537336421f4a056d2cd624ecc"/>
          <p:cNvPicPr>
            <a:picLocks noChangeAspect="1"/>
          </p:cNvPicPr>
          <p:nvPr/>
        </p:nvPicPr>
        <p:blipFill>
          <a:blip r:embed="rId3"/>
          <a:stretch>
            <a:fillRect/>
          </a:stretch>
        </p:blipFill>
        <p:spPr>
          <a:xfrm>
            <a:off x="8274685" y="2533015"/>
            <a:ext cx="3597275" cy="3597275"/>
          </a:xfrm>
          <a:prstGeom prst="rect">
            <a:avLst/>
          </a:prstGeom>
        </p:spPr>
      </p:pic>
      <p:pic>
        <p:nvPicPr>
          <p:cNvPr id="8" name="图片 7" descr="e83c1d30714b8cb1890b7ce42a5c2d9d"/>
          <p:cNvPicPr>
            <a:picLocks noChangeAspect="1"/>
          </p:cNvPicPr>
          <p:nvPr/>
        </p:nvPicPr>
        <p:blipFill>
          <a:blip r:embed="rId4"/>
          <a:stretch>
            <a:fillRect/>
          </a:stretch>
        </p:blipFill>
        <p:spPr>
          <a:xfrm>
            <a:off x="-182245" y="-407035"/>
            <a:ext cx="1981200" cy="28867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634084" y="930772"/>
            <a:ext cx="6443116" cy="4091837"/>
            <a:chOff x="1964284" y="1718172"/>
            <a:chExt cx="6443116" cy="4091837"/>
          </a:xfrm>
        </p:grpSpPr>
        <p:sp>
          <p:nvSpPr>
            <p:cNvPr id="5" name="文本框 4"/>
            <p:cNvSpPr txBox="1"/>
            <p:nvPr/>
          </p:nvSpPr>
          <p:spPr>
            <a:xfrm>
              <a:off x="1974741" y="2477237"/>
              <a:ext cx="6432659" cy="3332772"/>
            </a:xfrm>
            <a:prstGeom prst="rect">
              <a:avLst/>
            </a:prstGeom>
            <a:noFill/>
          </p:spPr>
          <p:txBody>
            <a:bodyPr wrap="square" rtlCol="0">
              <a:spAutoFit/>
            </a:bodyPr>
            <a:lstStyle/>
            <a:p>
              <a:pPr>
                <a:lnSpc>
                  <a:spcPct val="200000"/>
                </a:lnSpc>
              </a:pPr>
              <a:r>
                <a:rPr lang="zh-CN" altLang="en-US" dirty="0">
                  <a:solidFill>
                    <a:srgbClr val="3B3D41"/>
                  </a:solidFill>
                  <a:cs typeface="+mn-ea"/>
                  <a:sym typeface="+mn-lt"/>
                </a:rPr>
                <a:t>古代还风行九九插茱萸的习俗，所以又叫做茱萸节。茱萸入药，可制酒养身祛病。插茱萸和簪菊花在唐代就已经很普遍。茱萸香味浓，有驱虫去湿、逐风邪的作用，并能消积食，治寒热。民间认为九月初九也是逢凶之日，多灾多难，所以在重阳节人们喜欢佩带茱萸以辟邪求吉。茱萸因此还被人们称为“辟邪翁”。</a:t>
              </a:r>
            </a:p>
          </p:txBody>
        </p:sp>
        <p:sp>
          <p:nvSpPr>
            <p:cNvPr id="6" name="文本框 5"/>
            <p:cNvSpPr txBox="1"/>
            <p:nvPr/>
          </p:nvSpPr>
          <p:spPr>
            <a:xfrm>
              <a:off x="1964284" y="1718172"/>
              <a:ext cx="2493416" cy="768350"/>
            </a:xfrm>
            <a:prstGeom prst="rect">
              <a:avLst/>
            </a:prstGeom>
            <a:noFill/>
          </p:spPr>
          <p:txBody>
            <a:bodyPr wrap="square" rtlCol="0">
              <a:spAutoFit/>
            </a:bodyPr>
            <a:lstStyle>
              <a:defPPr>
                <a:defRPr lang="en-US"/>
              </a:defPPr>
              <a:lvl1pPr>
                <a:defRPr sz="4400">
                  <a:latin typeface="杨任东竹石体-Medium" panose="02000000000000000000" pitchFamily="2" charset="-122"/>
                  <a:ea typeface="杨任东竹石体-Medium" panose="02000000000000000000" pitchFamily="2" charset="-122"/>
                </a:defRPr>
              </a:lvl1pPr>
            </a:lstStyle>
            <a:p>
              <a:r>
                <a:rPr lang="zh-CN" altLang="en-US" dirty="0">
                  <a:solidFill>
                    <a:srgbClr val="3B3D41"/>
                  </a:solidFill>
                  <a:latin typeface="+mn-lt"/>
                  <a:ea typeface="+mn-ea"/>
                  <a:cs typeface="+mn-ea"/>
                  <a:sym typeface="+mn-lt"/>
                </a:rPr>
                <a:t>佩茱萸</a:t>
              </a:r>
            </a:p>
          </p:txBody>
        </p:sp>
      </p:grpSp>
      <p:pic>
        <p:nvPicPr>
          <p:cNvPr id="9" name="图片 8" descr="4721e9e9a60f7e2395e4d061f4c1a2dc"/>
          <p:cNvPicPr>
            <a:picLocks noChangeAspect="1"/>
          </p:cNvPicPr>
          <p:nvPr/>
        </p:nvPicPr>
        <p:blipFill>
          <a:blip r:embed="rId3"/>
          <a:stretch>
            <a:fillRect/>
          </a:stretch>
        </p:blipFill>
        <p:spPr>
          <a:xfrm>
            <a:off x="7934325" y="3373755"/>
            <a:ext cx="3922395" cy="2494915"/>
          </a:xfrm>
          <a:prstGeom prst="rect">
            <a:avLst/>
          </a:prstGeom>
        </p:spPr>
      </p:pic>
      <p:pic>
        <p:nvPicPr>
          <p:cNvPr id="10" name="图片 9" descr="e83c1d30714b8cb1890b7ce42a5c2d9d"/>
          <p:cNvPicPr>
            <a:picLocks noChangeAspect="1"/>
          </p:cNvPicPr>
          <p:nvPr/>
        </p:nvPicPr>
        <p:blipFill>
          <a:blip r:embed="rId4"/>
          <a:stretch>
            <a:fillRect/>
          </a:stretch>
        </p:blipFill>
        <p:spPr>
          <a:xfrm>
            <a:off x="-182245" y="-407035"/>
            <a:ext cx="1981200" cy="2886710"/>
          </a:xfrm>
          <a:prstGeom prst="rect">
            <a:avLst/>
          </a:prstGeom>
        </p:spPr>
      </p:pic>
      <p:pic>
        <p:nvPicPr>
          <p:cNvPr id="15" name="图片 14"/>
          <p:cNvPicPr>
            <a:picLocks noChangeAspect="1"/>
          </p:cNvPicPr>
          <p:nvPr/>
        </p:nvPicPr>
        <p:blipFill>
          <a:blip r:embed="rId5"/>
          <a:stretch>
            <a:fillRect/>
          </a:stretch>
        </p:blipFill>
        <p:spPr>
          <a:xfrm>
            <a:off x="8825230" y="3100070"/>
            <a:ext cx="1829435" cy="1289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799184" y="1451472"/>
            <a:ext cx="8341875" cy="2429843"/>
            <a:chOff x="1875384" y="1718172"/>
            <a:chExt cx="8341875" cy="2429843"/>
          </a:xfrm>
        </p:grpSpPr>
        <p:sp>
          <p:nvSpPr>
            <p:cNvPr id="6" name="文本框 5"/>
            <p:cNvSpPr txBox="1"/>
            <p:nvPr/>
          </p:nvSpPr>
          <p:spPr>
            <a:xfrm>
              <a:off x="1974740" y="2477237"/>
              <a:ext cx="8242519" cy="1670778"/>
            </a:xfrm>
            <a:prstGeom prst="rect">
              <a:avLst/>
            </a:prstGeom>
            <a:noFill/>
          </p:spPr>
          <p:txBody>
            <a:bodyPr wrap="square" rtlCol="0">
              <a:spAutoFit/>
            </a:bodyPr>
            <a:lstStyle/>
            <a:p>
              <a:pPr>
                <a:lnSpc>
                  <a:spcPct val="200000"/>
                </a:lnSpc>
              </a:pPr>
              <a:r>
                <a:rPr lang="zh-CN" altLang="en-US" dirty="0">
                  <a:solidFill>
                    <a:srgbClr val="3B3D41"/>
                  </a:solidFill>
                  <a:cs typeface="+mn-ea"/>
                  <a:sym typeface="+mn-lt"/>
                </a:rPr>
                <a:t>请在此输入内容请在此输入内容请在此输入内容请在此输入内容请在此输入内容请在此输入内容请在此输入内容请在此输入内容请在此输入内容请在此输入内容请在此输入内容</a:t>
              </a:r>
            </a:p>
          </p:txBody>
        </p:sp>
        <p:sp>
          <p:nvSpPr>
            <p:cNvPr id="7" name="文本框 6"/>
            <p:cNvSpPr txBox="1"/>
            <p:nvPr/>
          </p:nvSpPr>
          <p:spPr>
            <a:xfrm>
              <a:off x="1875384" y="1718172"/>
              <a:ext cx="3736340" cy="768350"/>
            </a:xfrm>
            <a:prstGeom prst="rect">
              <a:avLst/>
            </a:prstGeom>
            <a:noFill/>
          </p:spPr>
          <p:txBody>
            <a:bodyPr wrap="square" rtlCol="0">
              <a:spAutoFit/>
            </a:bodyPr>
            <a:lstStyle>
              <a:defPPr>
                <a:defRPr lang="en-US"/>
              </a:defPPr>
              <a:lvl1pPr>
                <a:defRPr sz="4400">
                  <a:latin typeface="杨任东竹石体-Medium" panose="02000000000000000000" pitchFamily="2" charset="-122"/>
                  <a:ea typeface="杨任东竹石体-Medium" panose="02000000000000000000" pitchFamily="2" charset="-122"/>
                </a:defRPr>
              </a:lvl1pPr>
            </a:lstStyle>
            <a:p>
              <a:r>
                <a:rPr lang="zh-CN" altLang="en-US" dirty="0">
                  <a:solidFill>
                    <a:srgbClr val="3B3D41"/>
                  </a:solidFill>
                  <a:latin typeface="+mn-lt"/>
                  <a:ea typeface="+mn-ea"/>
                  <a:cs typeface="+mn-ea"/>
                  <a:sym typeface="+mn-lt"/>
                </a:rPr>
                <a:t>叁  神话传说</a:t>
              </a:r>
            </a:p>
          </p:txBody>
        </p:sp>
      </p:grpSp>
      <p:pic>
        <p:nvPicPr>
          <p:cNvPr id="8" name="图片 7" descr="e83c1d30714b8cb1890b7ce42a5c2d9d"/>
          <p:cNvPicPr>
            <a:picLocks noChangeAspect="1"/>
          </p:cNvPicPr>
          <p:nvPr/>
        </p:nvPicPr>
        <p:blipFill>
          <a:blip r:embed="rId3"/>
          <a:stretch>
            <a:fillRect/>
          </a:stretch>
        </p:blipFill>
        <p:spPr>
          <a:xfrm>
            <a:off x="-182245" y="-407035"/>
            <a:ext cx="1981200" cy="2886710"/>
          </a:xfrm>
          <a:prstGeom prst="rect">
            <a:avLst/>
          </a:prstGeom>
        </p:spPr>
      </p:pic>
      <p:pic>
        <p:nvPicPr>
          <p:cNvPr id="9" name="图片 8" descr="右边的云"/>
          <p:cNvPicPr>
            <a:picLocks noChangeAspect="1"/>
          </p:cNvPicPr>
          <p:nvPr/>
        </p:nvPicPr>
        <p:blipFill>
          <a:blip r:embed="rId4"/>
          <a:stretch>
            <a:fillRect/>
          </a:stretch>
        </p:blipFill>
        <p:spPr>
          <a:xfrm>
            <a:off x="10102850" y="481965"/>
            <a:ext cx="2076450" cy="742950"/>
          </a:xfrm>
          <a:prstGeom prst="rect">
            <a:avLst/>
          </a:prstGeom>
        </p:spPr>
      </p:pic>
      <p:pic>
        <p:nvPicPr>
          <p:cNvPr id="10" name="图片 9" descr="云"/>
          <p:cNvPicPr>
            <a:picLocks noChangeAspect="1"/>
          </p:cNvPicPr>
          <p:nvPr/>
        </p:nvPicPr>
        <p:blipFill>
          <a:blip r:embed="rId5"/>
          <a:stretch>
            <a:fillRect/>
          </a:stretch>
        </p:blipFill>
        <p:spPr>
          <a:xfrm>
            <a:off x="330835" y="5553710"/>
            <a:ext cx="3514090" cy="1285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222500" y="1729284"/>
            <a:ext cx="8350250" cy="3548215"/>
            <a:chOff x="2222500" y="1729284"/>
            <a:chExt cx="8350250" cy="3548215"/>
          </a:xfrm>
        </p:grpSpPr>
        <p:sp>
          <p:nvSpPr>
            <p:cNvPr id="4" name="文本框 3"/>
            <p:cNvSpPr txBox="1"/>
            <p:nvPr/>
          </p:nvSpPr>
          <p:spPr>
            <a:xfrm>
              <a:off x="2406650" y="2498725"/>
              <a:ext cx="8166100" cy="2778774"/>
            </a:xfrm>
            <a:prstGeom prst="rect">
              <a:avLst/>
            </a:prstGeom>
            <a:noFill/>
          </p:spPr>
          <p:txBody>
            <a:bodyPr wrap="square" rtlCol="0">
              <a:spAutoFit/>
            </a:bodyPr>
            <a:lstStyle>
              <a:defPPr>
                <a:defRPr lang="en-US"/>
              </a:defPPr>
              <a:lvl1pPr>
                <a:lnSpc>
                  <a:spcPct val="200000"/>
                </a:lnSpc>
                <a:defRPr>
                  <a:solidFill>
                    <a:srgbClr val="3B3D41"/>
                  </a:solidFill>
                  <a:latin typeface="微软雅黑" panose="020B0503020204020204" charset="-122"/>
                  <a:ea typeface="微软雅黑" panose="020B0503020204020204" charset="-122"/>
                </a:defRPr>
              </a:lvl1pPr>
            </a:lstStyle>
            <a:p>
              <a:r>
                <a:rPr lang="zh-CN" altLang="en-US" dirty="0">
                  <a:latin typeface="+mn-lt"/>
                  <a:ea typeface="+mn-ea"/>
                  <a:cs typeface="+mn-ea"/>
                  <a:sym typeface="+mn-lt"/>
                </a:rPr>
                <a:t>较早有关重阳节的传说，见于梁朝吴均的</a:t>
              </a:r>
              <a:r>
                <a:rPr lang="en-US" altLang="zh-CN" dirty="0">
                  <a:latin typeface="+mn-lt"/>
                  <a:ea typeface="+mn-ea"/>
                  <a:cs typeface="+mn-ea"/>
                  <a:sym typeface="+mn-lt"/>
                </a:rPr>
                <a:t>《</a:t>
              </a:r>
              <a:r>
                <a:rPr lang="zh-CN" altLang="en-US" dirty="0">
                  <a:latin typeface="+mn-lt"/>
                  <a:ea typeface="+mn-ea"/>
                  <a:cs typeface="+mn-ea"/>
                  <a:sym typeface="+mn-lt"/>
                </a:rPr>
                <a:t>续齐谐记</a:t>
              </a:r>
              <a:r>
                <a:rPr lang="en-US" altLang="zh-CN" dirty="0">
                  <a:latin typeface="+mn-lt"/>
                  <a:ea typeface="+mn-ea"/>
                  <a:cs typeface="+mn-ea"/>
                  <a:sym typeface="+mn-lt"/>
                </a:rPr>
                <a:t>》</a:t>
              </a:r>
              <a:r>
                <a:rPr lang="zh-CN" altLang="en-US" dirty="0">
                  <a:latin typeface="+mn-lt"/>
                  <a:ea typeface="+mn-ea"/>
                  <a:cs typeface="+mn-ea"/>
                  <a:sym typeface="+mn-lt"/>
                </a:rPr>
                <a:t>：汝南桓景随费长房游学累年，长房谓曰：“九月九日，汝家中当有灾。宜急去，令家人各作绛囊，盛茱萸，以系臂，登高饮菊花酒，此祸可除。”景如言，齐家登山。夕还，见鸡犬牛羊一时暴死。长房闻之曰：“此可代也。”今世人九日登高饮酒，妇人带茱萸囊，盖始于此。</a:t>
              </a:r>
            </a:p>
          </p:txBody>
        </p:sp>
        <p:sp>
          <p:nvSpPr>
            <p:cNvPr id="5" name="文本框 4"/>
            <p:cNvSpPr txBox="1"/>
            <p:nvPr/>
          </p:nvSpPr>
          <p:spPr>
            <a:xfrm>
              <a:off x="2222500" y="1729284"/>
              <a:ext cx="4762500" cy="768350"/>
            </a:xfrm>
            <a:prstGeom prst="rect">
              <a:avLst/>
            </a:prstGeom>
            <a:noFill/>
          </p:spPr>
          <p:txBody>
            <a:bodyPr wrap="square" rtlCol="0">
              <a:spAutoFit/>
            </a:bodyPr>
            <a:lstStyle>
              <a:defPPr>
                <a:defRPr lang="en-US"/>
              </a:defPPr>
              <a:lvl1pPr>
                <a:defRPr sz="4400">
                  <a:solidFill>
                    <a:srgbClr val="3B3D41"/>
                  </a:solidFill>
                  <a:latin typeface="杨任东竹石体-Medium" panose="02000000000000000000" pitchFamily="2" charset="-122"/>
                  <a:ea typeface="杨任东竹石体-Medium" panose="02000000000000000000" pitchFamily="2" charset="-122"/>
                </a:defRPr>
              </a:lvl1pPr>
            </a:lstStyle>
            <a:p>
              <a:r>
                <a:rPr lang="en-US" altLang="zh-CN" dirty="0">
                  <a:latin typeface="+mn-lt"/>
                  <a:ea typeface="+mn-ea"/>
                  <a:cs typeface="+mn-ea"/>
                  <a:sym typeface="+mn-lt"/>
                </a:rPr>
                <a:t>《</a:t>
              </a:r>
              <a:r>
                <a:rPr lang="zh-CN" altLang="en-US" dirty="0">
                  <a:latin typeface="+mn-lt"/>
                  <a:ea typeface="+mn-ea"/>
                  <a:cs typeface="+mn-ea"/>
                  <a:sym typeface="+mn-lt"/>
                </a:rPr>
                <a:t>续齐谐记</a:t>
              </a:r>
              <a:r>
                <a:rPr lang="en-US" altLang="zh-CN" dirty="0">
                  <a:latin typeface="+mn-lt"/>
                  <a:ea typeface="+mn-ea"/>
                  <a:cs typeface="+mn-ea"/>
                  <a:sym typeface="+mn-lt"/>
                </a:rPr>
                <a:t>》</a:t>
              </a:r>
              <a:r>
                <a:rPr lang="zh-CN" altLang="en-US" dirty="0">
                  <a:latin typeface="+mn-lt"/>
                  <a:ea typeface="+mn-ea"/>
                  <a:cs typeface="+mn-ea"/>
                  <a:sym typeface="+mn-lt"/>
                </a:rPr>
                <a:t>记载</a:t>
              </a:r>
            </a:p>
          </p:txBody>
        </p:sp>
      </p:grpSp>
      <p:pic>
        <p:nvPicPr>
          <p:cNvPr id="2" name="图片 1" descr="e83c1d30714b8cb1890b7ce42a5c2d9d"/>
          <p:cNvPicPr>
            <a:picLocks noChangeAspect="1"/>
          </p:cNvPicPr>
          <p:nvPr/>
        </p:nvPicPr>
        <p:blipFill>
          <a:blip r:embed="rId3"/>
          <a:stretch>
            <a:fillRect/>
          </a:stretch>
        </p:blipFill>
        <p:spPr>
          <a:xfrm>
            <a:off x="-182245" y="-407035"/>
            <a:ext cx="1981200" cy="28867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799184" y="1451472"/>
            <a:ext cx="8341875" cy="2429843"/>
            <a:chOff x="1875384" y="1718172"/>
            <a:chExt cx="8341875" cy="2429843"/>
          </a:xfrm>
        </p:grpSpPr>
        <p:sp>
          <p:nvSpPr>
            <p:cNvPr id="6" name="文本框 5"/>
            <p:cNvSpPr txBox="1"/>
            <p:nvPr/>
          </p:nvSpPr>
          <p:spPr>
            <a:xfrm>
              <a:off x="1974740" y="2477237"/>
              <a:ext cx="8242519" cy="1670778"/>
            </a:xfrm>
            <a:prstGeom prst="rect">
              <a:avLst/>
            </a:prstGeom>
            <a:noFill/>
          </p:spPr>
          <p:txBody>
            <a:bodyPr wrap="square" rtlCol="0">
              <a:spAutoFit/>
            </a:bodyPr>
            <a:lstStyle/>
            <a:p>
              <a:pPr>
                <a:lnSpc>
                  <a:spcPct val="200000"/>
                </a:lnSpc>
              </a:pPr>
              <a:r>
                <a:rPr lang="zh-CN" altLang="en-US" dirty="0">
                  <a:solidFill>
                    <a:srgbClr val="3B3D41"/>
                  </a:solidFill>
                  <a:cs typeface="+mn-ea"/>
                  <a:sym typeface="+mn-lt"/>
                </a:rPr>
                <a:t>请在此输入内容请在此输入内容请在此输入内容请在此输入内容请在此输入内容请在此输入内容请在此输入内容请在此输入内容请在此输入内容请在此输入内容请在此输入内容</a:t>
              </a:r>
            </a:p>
          </p:txBody>
        </p:sp>
        <p:sp>
          <p:nvSpPr>
            <p:cNvPr id="7" name="文本框 6"/>
            <p:cNvSpPr txBox="1"/>
            <p:nvPr/>
          </p:nvSpPr>
          <p:spPr>
            <a:xfrm>
              <a:off x="1875384" y="1718172"/>
              <a:ext cx="3864610" cy="768350"/>
            </a:xfrm>
            <a:prstGeom prst="rect">
              <a:avLst/>
            </a:prstGeom>
            <a:noFill/>
          </p:spPr>
          <p:txBody>
            <a:bodyPr wrap="square" rtlCol="0">
              <a:spAutoFit/>
            </a:bodyPr>
            <a:lstStyle>
              <a:defPPr>
                <a:defRPr lang="en-US"/>
              </a:defPPr>
              <a:lvl1pPr>
                <a:defRPr sz="4400">
                  <a:latin typeface="杨任东竹石体-Medium" panose="02000000000000000000" pitchFamily="2" charset="-122"/>
                  <a:ea typeface="杨任东竹石体-Medium" panose="02000000000000000000" pitchFamily="2" charset="-122"/>
                </a:defRPr>
              </a:lvl1pPr>
            </a:lstStyle>
            <a:p>
              <a:r>
                <a:rPr lang="zh-CN" altLang="en-US" dirty="0">
                  <a:solidFill>
                    <a:srgbClr val="3B3D41"/>
                  </a:solidFill>
                  <a:latin typeface="+mn-lt"/>
                  <a:ea typeface="+mn-ea"/>
                  <a:cs typeface="+mn-ea"/>
                  <a:sym typeface="+mn-lt"/>
                </a:rPr>
                <a:t>肆  著名诗词</a:t>
              </a:r>
            </a:p>
          </p:txBody>
        </p:sp>
      </p:grpSp>
      <p:pic>
        <p:nvPicPr>
          <p:cNvPr id="10" name="图片 9" descr="右边的云"/>
          <p:cNvPicPr>
            <a:picLocks noChangeAspect="1"/>
          </p:cNvPicPr>
          <p:nvPr/>
        </p:nvPicPr>
        <p:blipFill>
          <a:blip r:embed="rId3"/>
          <a:stretch>
            <a:fillRect/>
          </a:stretch>
        </p:blipFill>
        <p:spPr>
          <a:xfrm>
            <a:off x="10102850" y="481965"/>
            <a:ext cx="2076450" cy="742950"/>
          </a:xfrm>
          <a:prstGeom prst="rect">
            <a:avLst/>
          </a:prstGeom>
        </p:spPr>
      </p:pic>
      <p:pic>
        <p:nvPicPr>
          <p:cNvPr id="11" name="图片 10" descr="云"/>
          <p:cNvPicPr>
            <a:picLocks noChangeAspect="1"/>
          </p:cNvPicPr>
          <p:nvPr/>
        </p:nvPicPr>
        <p:blipFill>
          <a:blip r:embed="rId4"/>
          <a:stretch>
            <a:fillRect/>
          </a:stretch>
        </p:blipFill>
        <p:spPr>
          <a:xfrm>
            <a:off x="330835" y="5553710"/>
            <a:ext cx="3514090" cy="1285875"/>
          </a:xfrm>
          <a:prstGeom prst="rect">
            <a:avLst/>
          </a:prstGeom>
        </p:spPr>
      </p:pic>
      <p:pic>
        <p:nvPicPr>
          <p:cNvPr id="2" name="图片 1" descr="e83c1d30714b8cb1890b7ce42a5c2d9d"/>
          <p:cNvPicPr>
            <a:picLocks noChangeAspect="1"/>
          </p:cNvPicPr>
          <p:nvPr/>
        </p:nvPicPr>
        <p:blipFill>
          <a:blip r:embed="rId5"/>
          <a:stretch>
            <a:fillRect/>
          </a:stretch>
        </p:blipFill>
        <p:spPr>
          <a:xfrm>
            <a:off x="-182245" y="-407035"/>
            <a:ext cx="1981200" cy="28867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85897" y="1598295"/>
            <a:ext cx="3508653" cy="4497705"/>
          </a:xfrm>
          <a:prstGeom prst="rect">
            <a:avLst/>
          </a:prstGeom>
          <a:noFill/>
        </p:spPr>
        <p:txBody>
          <a:bodyPr vert="eaVert" wrap="square" rtlCol="0">
            <a:spAutoFit/>
          </a:bodyPr>
          <a:lstStyle/>
          <a:p>
            <a:pPr>
              <a:lnSpc>
                <a:spcPct val="150000"/>
              </a:lnSpc>
            </a:pPr>
            <a:r>
              <a:rPr lang="zh-CN" altLang="en-US" sz="3600" dirty="0">
                <a:solidFill>
                  <a:srgbClr val="3B3D41"/>
                </a:solidFill>
                <a:cs typeface="+mn-ea"/>
                <a:sym typeface="+mn-lt"/>
              </a:rPr>
              <a:t>独在异乡为异客，</a:t>
            </a:r>
          </a:p>
          <a:p>
            <a:pPr>
              <a:lnSpc>
                <a:spcPct val="150000"/>
              </a:lnSpc>
            </a:pPr>
            <a:r>
              <a:rPr lang="zh-CN" altLang="en-US" sz="3600" dirty="0">
                <a:solidFill>
                  <a:srgbClr val="3B3D41"/>
                </a:solidFill>
                <a:cs typeface="+mn-ea"/>
                <a:sym typeface="+mn-lt"/>
              </a:rPr>
              <a:t>每逢佳节倍思亲。</a:t>
            </a:r>
          </a:p>
          <a:p>
            <a:pPr>
              <a:lnSpc>
                <a:spcPct val="150000"/>
              </a:lnSpc>
            </a:pPr>
            <a:r>
              <a:rPr lang="zh-CN" altLang="en-US" sz="3600" dirty="0">
                <a:solidFill>
                  <a:srgbClr val="3B3D41"/>
                </a:solidFill>
                <a:cs typeface="+mn-ea"/>
                <a:sym typeface="+mn-lt"/>
              </a:rPr>
              <a:t>遥知兄弟登高处，</a:t>
            </a:r>
          </a:p>
          <a:p>
            <a:pPr>
              <a:lnSpc>
                <a:spcPct val="150000"/>
              </a:lnSpc>
            </a:pPr>
            <a:r>
              <a:rPr lang="zh-CN" altLang="en-US" sz="3600" dirty="0">
                <a:solidFill>
                  <a:srgbClr val="3B3D41"/>
                </a:solidFill>
                <a:cs typeface="+mn-ea"/>
                <a:sym typeface="+mn-lt"/>
              </a:rPr>
              <a:t>遍插茱萸少一人。</a:t>
            </a:r>
          </a:p>
        </p:txBody>
      </p:sp>
      <p:pic>
        <p:nvPicPr>
          <p:cNvPr id="8" name="图片 7"/>
          <p:cNvPicPr>
            <a:picLocks noChangeAspect="1"/>
          </p:cNvPicPr>
          <p:nvPr/>
        </p:nvPicPr>
        <p:blipFill>
          <a:blip r:embed="rId3"/>
          <a:stretch>
            <a:fillRect/>
          </a:stretch>
        </p:blipFill>
        <p:spPr>
          <a:xfrm>
            <a:off x="9083040" y="2378075"/>
            <a:ext cx="3311525" cy="4495165"/>
          </a:xfrm>
          <a:prstGeom prst="rect">
            <a:avLst/>
          </a:prstGeom>
        </p:spPr>
      </p:pic>
      <p:pic>
        <p:nvPicPr>
          <p:cNvPr id="5" name="图片 4" descr="e83c1d30714b8cb1890b7ce42a5c2d9d"/>
          <p:cNvPicPr>
            <a:picLocks noChangeAspect="1"/>
          </p:cNvPicPr>
          <p:nvPr/>
        </p:nvPicPr>
        <p:blipFill>
          <a:blip r:embed="rId4"/>
          <a:stretch>
            <a:fillRect/>
          </a:stretch>
        </p:blipFill>
        <p:spPr>
          <a:xfrm>
            <a:off x="-182245" y="-407035"/>
            <a:ext cx="1981200" cy="2886710"/>
          </a:xfrm>
          <a:prstGeom prst="rect">
            <a:avLst/>
          </a:prstGeom>
        </p:spPr>
      </p:pic>
      <p:pic>
        <p:nvPicPr>
          <p:cNvPr id="9" name="图片 8" descr="右边的云"/>
          <p:cNvPicPr>
            <a:picLocks noChangeAspect="1"/>
          </p:cNvPicPr>
          <p:nvPr/>
        </p:nvPicPr>
        <p:blipFill>
          <a:blip r:embed="rId5"/>
          <a:stretch>
            <a:fillRect/>
          </a:stretch>
        </p:blipFill>
        <p:spPr>
          <a:xfrm>
            <a:off x="10102850" y="481965"/>
            <a:ext cx="2076450" cy="742950"/>
          </a:xfrm>
          <a:prstGeom prst="rect">
            <a:avLst/>
          </a:prstGeom>
        </p:spPr>
      </p:pic>
      <p:pic>
        <p:nvPicPr>
          <p:cNvPr id="10" name="图片 9" descr="云"/>
          <p:cNvPicPr>
            <a:picLocks noChangeAspect="1"/>
          </p:cNvPicPr>
          <p:nvPr/>
        </p:nvPicPr>
        <p:blipFill>
          <a:blip r:embed="rId6"/>
          <a:stretch>
            <a:fillRect/>
          </a:stretch>
        </p:blipFill>
        <p:spPr>
          <a:xfrm>
            <a:off x="330835" y="5553710"/>
            <a:ext cx="3514090" cy="1285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3360599" y="1461135"/>
            <a:ext cx="7663636" cy="4497705"/>
          </a:xfrm>
          <a:prstGeom prst="rect">
            <a:avLst/>
          </a:prstGeom>
          <a:noFill/>
        </p:spPr>
        <p:txBody>
          <a:bodyPr vert="eaVert" wrap="square" rtlCol="0">
            <a:spAutoFit/>
          </a:bodyPr>
          <a:lstStyle/>
          <a:p>
            <a:pPr>
              <a:lnSpc>
                <a:spcPct val="150000"/>
              </a:lnSpc>
            </a:pPr>
            <a:r>
              <a:rPr lang="zh-CN" altLang="en-US" sz="3600" dirty="0">
                <a:solidFill>
                  <a:srgbClr val="3B3D41"/>
                </a:solidFill>
                <a:cs typeface="+mn-ea"/>
                <a:sym typeface="+mn-lt"/>
              </a:rPr>
              <a:t>过故人庄 （孟浩然）</a:t>
            </a:r>
          </a:p>
          <a:p>
            <a:pPr>
              <a:lnSpc>
                <a:spcPct val="150000"/>
              </a:lnSpc>
            </a:pPr>
            <a:endParaRPr lang="zh-CN" altLang="en-US" sz="3600" dirty="0">
              <a:solidFill>
                <a:srgbClr val="3B3D41"/>
              </a:solidFill>
              <a:cs typeface="+mn-ea"/>
              <a:sym typeface="+mn-lt"/>
            </a:endParaRPr>
          </a:p>
          <a:p>
            <a:pPr>
              <a:lnSpc>
                <a:spcPct val="150000"/>
              </a:lnSpc>
            </a:pPr>
            <a:r>
              <a:rPr lang="zh-CN" altLang="en-US" sz="3600" dirty="0">
                <a:solidFill>
                  <a:srgbClr val="3B3D41"/>
                </a:solidFill>
                <a:cs typeface="+mn-ea"/>
                <a:sym typeface="+mn-lt"/>
              </a:rPr>
              <a:t>故人具鸡黍，邀我至田家。绿树村边合，青山郭外斜。</a:t>
            </a:r>
          </a:p>
          <a:p>
            <a:pPr>
              <a:lnSpc>
                <a:spcPct val="150000"/>
              </a:lnSpc>
            </a:pPr>
            <a:endParaRPr lang="zh-CN" altLang="en-US" sz="3600" dirty="0">
              <a:solidFill>
                <a:srgbClr val="3B3D41"/>
              </a:solidFill>
              <a:cs typeface="+mn-ea"/>
              <a:sym typeface="+mn-lt"/>
            </a:endParaRPr>
          </a:p>
          <a:p>
            <a:pPr>
              <a:lnSpc>
                <a:spcPct val="150000"/>
              </a:lnSpc>
            </a:pPr>
            <a:r>
              <a:rPr lang="zh-CN" altLang="en-US" sz="3600" dirty="0">
                <a:solidFill>
                  <a:srgbClr val="3B3D41"/>
                </a:solidFill>
                <a:cs typeface="+mn-ea"/>
                <a:sym typeface="+mn-lt"/>
              </a:rPr>
              <a:t>开轩面场圃，把酒话桑麻。待到重阳日，还来就菊花。</a:t>
            </a:r>
          </a:p>
        </p:txBody>
      </p:sp>
      <p:pic>
        <p:nvPicPr>
          <p:cNvPr id="8" name="图片 7" descr="t01e03a4df7d6dc4644"/>
          <p:cNvPicPr>
            <a:picLocks noChangeAspect="1"/>
          </p:cNvPicPr>
          <p:nvPr/>
        </p:nvPicPr>
        <p:blipFill>
          <a:blip r:embed="rId4"/>
          <a:stretch>
            <a:fillRect/>
          </a:stretch>
        </p:blipFill>
        <p:spPr>
          <a:xfrm>
            <a:off x="1032510" y="2428875"/>
            <a:ext cx="2329815" cy="3331845"/>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2448128" y="1873717"/>
            <a:ext cx="9058729" cy="2646878"/>
            <a:chOff x="2448128" y="1873717"/>
            <a:chExt cx="9058729" cy="2646878"/>
          </a:xfrm>
        </p:grpSpPr>
        <p:sp>
          <p:nvSpPr>
            <p:cNvPr id="3" name="文本框 2"/>
            <p:cNvSpPr txBox="1"/>
            <p:nvPr/>
          </p:nvSpPr>
          <p:spPr>
            <a:xfrm>
              <a:off x="2448128" y="1873717"/>
              <a:ext cx="9058729" cy="26468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6600" b="0" i="0" u="none" strike="noStrike" kern="1200" cap="none" spc="-300" normalizeH="0" baseline="0" noProof="0" dirty="0">
                  <a:ln>
                    <a:noFill/>
                  </a:ln>
                  <a:solidFill>
                    <a:srgbClr val="000000"/>
                  </a:solidFill>
                  <a:effectLst/>
                  <a:uLnTx/>
                  <a:uFillTx/>
                  <a:latin typeface="阿里巴巴普惠体 L" panose="00020600040101010101" charset="-122"/>
                  <a:ea typeface="阿里巴巴普惠体 L" panose="00020600040101010101" charset="-122"/>
                  <a:cs typeface="+mn-cs"/>
                </a:rPr>
                <a:t>重</a:t>
              </a:r>
              <a:r>
                <a:rPr kumimoji="0" lang="zh-CN" altLang="en-US" sz="11500" b="0" i="0" u="none" strike="noStrike" kern="1200" cap="none" spc="-300" normalizeH="0" baseline="0" noProof="0" dirty="0">
                  <a:ln>
                    <a:noFill/>
                  </a:ln>
                  <a:solidFill>
                    <a:srgbClr val="000000"/>
                  </a:solidFill>
                  <a:effectLst/>
                  <a:uLnTx/>
                  <a:uFillTx/>
                  <a:latin typeface="阿里巴巴普惠体 L" panose="00020600040101010101" charset="-122"/>
                  <a:ea typeface="阿里巴巴普惠体 L" panose="00020600040101010101" charset="-122"/>
                  <a:cs typeface="+mn-cs"/>
                </a:rPr>
                <a:t>阳</a:t>
              </a:r>
              <a:r>
                <a:rPr kumimoji="0" lang="zh-CN" altLang="en-US" sz="8800" b="0" i="0" u="none" strike="noStrike" kern="1200" cap="none" spc="-300" normalizeH="0" baseline="0" noProof="0" dirty="0">
                  <a:ln>
                    <a:noFill/>
                  </a:ln>
                  <a:solidFill>
                    <a:srgbClr val="000000"/>
                  </a:solidFill>
                  <a:effectLst/>
                  <a:uLnTx/>
                  <a:uFillTx/>
                  <a:latin typeface="阿里巴巴普惠体 L" panose="00020600040101010101" charset="-122"/>
                  <a:ea typeface="阿里巴巴普惠体 L" panose="00020600040101010101" charset="-122"/>
                  <a:cs typeface="+mn-cs"/>
                </a:rPr>
                <a:t>礼</a:t>
              </a:r>
              <a:r>
                <a:rPr kumimoji="0" lang="zh-CN" altLang="en-US" sz="16600" b="0" i="0" u="none" strike="noStrike" kern="1200" cap="none" spc="-300" normalizeH="0" baseline="0" noProof="0" dirty="0">
                  <a:ln>
                    <a:noFill/>
                  </a:ln>
                  <a:solidFill>
                    <a:srgbClr val="000000"/>
                  </a:solidFill>
                  <a:effectLst/>
                  <a:uLnTx/>
                  <a:uFillTx/>
                  <a:latin typeface="阿里巴巴普惠体 L" panose="00020600040101010101" charset="-122"/>
                  <a:ea typeface="阿里巴巴普惠体 L" panose="00020600040101010101" charset="-122"/>
                  <a:cs typeface="+mn-cs"/>
                </a:rPr>
                <a:t>敬</a:t>
              </a:r>
            </a:p>
          </p:txBody>
        </p:sp>
        <p:sp>
          <p:nvSpPr>
            <p:cNvPr id="10" name="文本框 9"/>
            <p:cNvSpPr txBox="1"/>
            <p:nvPr/>
          </p:nvSpPr>
          <p:spPr>
            <a:xfrm>
              <a:off x="5066233" y="2387489"/>
              <a:ext cx="644062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阿里巴巴普惠体 L" panose="00020600040101010101" charset="-122"/>
                  <a:ea typeface="阿里巴巴普惠体 L" panose="00020600040101010101" charset="-122"/>
                  <a:cs typeface="+mn-cs"/>
                </a:rPr>
                <a:t>尊老</a:t>
              </a:r>
              <a:r>
                <a:rPr kumimoji="0" lang="en-US" altLang="zh-CN" sz="1800" b="0" i="0" u="none" strike="noStrike" kern="1200" cap="none" spc="0" normalizeH="0" baseline="0" noProof="0" dirty="0">
                  <a:ln>
                    <a:noFill/>
                  </a:ln>
                  <a:solidFill>
                    <a:srgbClr val="000000"/>
                  </a:solidFill>
                  <a:effectLst/>
                  <a:uLnTx/>
                  <a:uFillTx/>
                  <a:latin typeface="阿里巴巴普惠体 L" panose="00020600040101010101" charset="-122"/>
                  <a:ea typeface="阿里巴巴普惠体 L" panose="00020600040101010101" charset="-122"/>
                  <a:cs typeface="+mn-cs"/>
                </a:rPr>
                <a:t>/</a:t>
              </a:r>
              <a:r>
                <a:rPr kumimoji="0" lang="zh-CN" altLang="en-US" sz="1800" b="0" i="0" u="none" strike="noStrike" kern="1200" cap="none" spc="0" normalizeH="0" baseline="0" noProof="0" dirty="0">
                  <a:ln>
                    <a:noFill/>
                  </a:ln>
                  <a:solidFill>
                    <a:srgbClr val="000000"/>
                  </a:solidFill>
                  <a:effectLst/>
                  <a:uLnTx/>
                  <a:uFillTx/>
                  <a:latin typeface="阿里巴巴普惠体 L" panose="00020600040101010101" charset="-122"/>
                  <a:ea typeface="阿里巴巴普惠体 L" panose="00020600040101010101" charset="-122"/>
                  <a:cs typeface="+mn-cs"/>
                </a:rPr>
                <a:t>敬老</a:t>
              </a:r>
              <a:r>
                <a:rPr kumimoji="0" lang="en-US" altLang="zh-CN" sz="1800" b="0" i="0" u="none" strike="noStrike" kern="1200" cap="none" spc="0" normalizeH="0" baseline="0" noProof="0" dirty="0">
                  <a:ln>
                    <a:noFill/>
                  </a:ln>
                  <a:solidFill>
                    <a:srgbClr val="000000"/>
                  </a:solidFill>
                  <a:effectLst/>
                  <a:uLnTx/>
                  <a:uFillTx/>
                  <a:latin typeface="阿里巴巴普惠体 L" panose="00020600040101010101" charset="-122"/>
                  <a:ea typeface="阿里巴巴普惠体 L" panose="00020600040101010101" charset="-122"/>
                  <a:cs typeface="+mn-cs"/>
                </a:rPr>
                <a:t>/</a:t>
              </a:r>
              <a:r>
                <a:rPr kumimoji="0" lang="zh-CN" altLang="en-US" sz="1800" b="0" i="0" u="none" strike="noStrike" kern="1200" cap="none" spc="0" normalizeH="0" baseline="0" noProof="0" dirty="0">
                  <a:ln>
                    <a:noFill/>
                  </a:ln>
                  <a:solidFill>
                    <a:srgbClr val="000000"/>
                  </a:solidFill>
                  <a:effectLst/>
                  <a:uLnTx/>
                  <a:uFillTx/>
                  <a:latin typeface="阿里巴巴普惠体 L" panose="00020600040101010101" charset="-122"/>
                  <a:ea typeface="阿里巴巴普惠体 L" panose="00020600040101010101" charset="-122"/>
                  <a:cs typeface="+mn-cs"/>
                </a:rPr>
                <a:t>爱老</a:t>
              </a:r>
            </a:p>
          </p:txBody>
        </p:sp>
      </p:grpSp>
      <p:grpSp>
        <p:nvGrpSpPr>
          <p:cNvPr id="13" name="组合 12"/>
          <p:cNvGrpSpPr/>
          <p:nvPr/>
        </p:nvGrpSpPr>
        <p:grpSpPr>
          <a:xfrm>
            <a:off x="4519181" y="4776111"/>
            <a:ext cx="3153638" cy="777599"/>
            <a:chOff x="4517594" y="3095296"/>
            <a:chExt cx="3153638" cy="777599"/>
          </a:xfrm>
        </p:grpSpPr>
        <p:sp>
          <p:nvSpPr>
            <p:cNvPr id="11" name="文本框 10"/>
            <p:cNvSpPr txBox="1"/>
            <p:nvPr/>
          </p:nvSpPr>
          <p:spPr>
            <a:xfrm>
              <a:off x="4924697" y="3095296"/>
              <a:ext cx="233943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阿里巴巴普惠体 L" panose="00020600040101010101" charset="-122"/>
                  <a:ea typeface="阿里巴巴普惠体 L" panose="00020600040101010101" charset="-122"/>
                  <a:cs typeface="+mn-cs"/>
                </a:rPr>
                <a:t>插茱萸，赏菊，登高</a:t>
              </a:r>
            </a:p>
          </p:txBody>
        </p:sp>
        <p:sp>
          <p:nvSpPr>
            <p:cNvPr id="12" name="文本框 11"/>
            <p:cNvSpPr txBox="1"/>
            <p:nvPr/>
          </p:nvSpPr>
          <p:spPr>
            <a:xfrm>
              <a:off x="4517594" y="3472785"/>
              <a:ext cx="315363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000000"/>
                  </a:solidFill>
                  <a:effectLst/>
                  <a:uLnTx/>
                  <a:uFillTx/>
                  <a:latin typeface="阿里巴巴普惠体 L" panose="00020600040101010101" charset="-122"/>
                  <a:ea typeface="阿里巴巴普惠体 L" panose="00020600040101010101" charset="-122"/>
                  <a:cs typeface="+mn-cs"/>
                </a:rPr>
                <a:t>登高今夕事，久久是天长</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38700" y="1216660"/>
            <a:ext cx="2463800" cy="1322070"/>
          </a:xfrm>
          <a:prstGeom prst="rect">
            <a:avLst/>
          </a:prstGeom>
          <a:noFill/>
        </p:spPr>
        <p:txBody>
          <a:bodyPr wrap="square" rtlCol="0">
            <a:spAutoFit/>
          </a:bodyPr>
          <a:lstStyle/>
          <a:p>
            <a:r>
              <a:rPr lang="zh-CN" altLang="en-US" sz="8000" dirty="0">
                <a:solidFill>
                  <a:srgbClr val="3B3D41"/>
                </a:solidFill>
                <a:cs typeface="+mn-ea"/>
                <a:sym typeface="+mn-lt"/>
              </a:rPr>
              <a:t>目录</a:t>
            </a:r>
          </a:p>
        </p:txBody>
      </p:sp>
      <p:grpSp>
        <p:nvGrpSpPr>
          <p:cNvPr id="8" name="组合 7"/>
          <p:cNvGrpSpPr/>
          <p:nvPr/>
        </p:nvGrpSpPr>
        <p:grpSpPr>
          <a:xfrm>
            <a:off x="1907540" y="2964815"/>
            <a:ext cx="1193800" cy="2357755"/>
            <a:chOff x="2247900" y="2984500"/>
            <a:chExt cx="1193800" cy="2357755"/>
          </a:xfrm>
        </p:grpSpPr>
        <p:sp>
          <p:nvSpPr>
            <p:cNvPr id="5" name="文本框 4"/>
            <p:cNvSpPr txBox="1"/>
            <p:nvPr/>
          </p:nvSpPr>
          <p:spPr>
            <a:xfrm>
              <a:off x="2247900" y="2984500"/>
              <a:ext cx="711200" cy="706755"/>
            </a:xfrm>
            <a:prstGeom prst="rect">
              <a:avLst/>
            </a:prstGeom>
            <a:noFill/>
          </p:spPr>
          <p:txBody>
            <a:bodyPr wrap="square" rtlCol="0">
              <a:spAutoFit/>
            </a:bodyPr>
            <a:lstStyle/>
            <a:p>
              <a:r>
                <a:rPr lang="zh-CN" altLang="en-US" sz="4000" dirty="0">
                  <a:solidFill>
                    <a:srgbClr val="3B3D41"/>
                  </a:solidFill>
                  <a:cs typeface="+mn-ea"/>
                  <a:sym typeface="+mn-lt"/>
                </a:rPr>
                <a:t>壹</a:t>
              </a:r>
            </a:p>
          </p:txBody>
        </p:sp>
        <p:sp>
          <p:nvSpPr>
            <p:cNvPr id="7" name="文本框 6"/>
            <p:cNvSpPr txBox="1"/>
            <p:nvPr/>
          </p:nvSpPr>
          <p:spPr>
            <a:xfrm>
              <a:off x="2819400" y="3035300"/>
              <a:ext cx="622300" cy="2306955"/>
            </a:xfrm>
            <a:prstGeom prst="rect">
              <a:avLst/>
            </a:prstGeom>
            <a:noFill/>
          </p:spPr>
          <p:txBody>
            <a:bodyPr wrap="square" rtlCol="0">
              <a:spAutoFit/>
            </a:bodyPr>
            <a:lstStyle/>
            <a:p>
              <a:r>
                <a:rPr lang="zh-CN" altLang="en-US" sz="3600" dirty="0">
                  <a:solidFill>
                    <a:srgbClr val="3B3D41"/>
                  </a:solidFill>
                  <a:cs typeface="+mn-ea"/>
                  <a:sym typeface="+mn-lt"/>
                </a:rPr>
                <a:t>节日起源</a:t>
              </a:r>
            </a:p>
          </p:txBody>
        </p:sp>
      </p:grpSp>
      <p:grpSp>
        <p:nvGrpSpPr>
          <p:cNvPr id="9" name="组合 8"/>
          <p:cNvGrpSpPr/>
          <p:nvPr/>
        </p:nvGrpSpPr>
        <p:grpSpPr>
          <a:xfrm>
            <a:off x="4035213" y="3015615"/>
            <a:ext cx="1193800" cy="2357755"/>
            <a:chOff x="4102100" y="2984500"/>
            <a:chExt cx="1193800" cy="2357755"/>
          </a:xfrm>
        </p:grpSpPr>
        <p:sp>
          <p:nvSpPr>
            <p:cNvPr id="19" name="文本框 18"/>
            <p:cNvSpPr txBox="1"/>
            <p:nvPr/>
          </p:nvSpPr>
          <p:spPr>
            <a:xfrm>
              <a:off x="4102100" y="2984500"/>
              <a:ext cx="711200" cy="706755"/>
            </a:xfrm>
            <a:prstGeom prst="rect">
              <a:avLst/>
            </a:prstGeom>
            <a:noFill/>
          </p:spPr>
          <p:txBody>
            <a:bodyPr wrap="square" rtlCol="0">
              <a:spAutoFit/>
            </a:bodyPr>
            <a:lstStyle/>
            <a:p>
              <a:r>
                <a:rPr lang="zh-CN" altLang="en-US" sz="4000" dirty="0">
                  <a:solidFill>
                    <a:srgbClr val="3B3D41"/>
                  </a:solidFill>
                  <a:cs typeface="+mn-ea"/>
                  <a:sym typeface="+mn-lt"/>
                </a:rPr>
                <a:t>贰</a:t>
              </a:r>
            </a:p>
          </p:txBody>
        </p:sp>
        <p:sp>
          <p:nvSpPr>
            <p:cNvPr id="24" name="文本框 23"/>
            <p:cNvSpPr txBox="1"/>
            <p:nvPr/>
          </p:nvSpPr>
          <p:spPr>
            <a:xfrm>
              <a:off x="4673600" y="3035300"/>
              <a:ext cx="622300" cy="2306955"/>
            </a:xfrm>
            <a:prstGeom prst="rect">
              <a:avLst/>
            </a:prstGeom>
            <a:noFill/>
          </p:spPr>
          <p:txBody>
            <a:bodyPr wrap="square" rtlCol="0">
              <a:spAutoFit/>
            </a:bodyPr>
            <a:lstStyle/>
            <a:p>
              <a:r>
                <a:rPr lang="zh-CN" altLang="en-US" sz="3600" dirty="0">
                  <a:solidFill>
                    <a:srgbClr val="3B3D41"/>
                  </a:solidFill>
                  <a:cs typeface="+mn-ea"/>
                  <a:sym typeface="+mn-lt"/>
                </a:rPr>
                <a:t>民间习俗</a:t>
              </a:r>
            </a:p>
          </p:txBody>
        </p:sp>
      </p:grpSp>
      <p:grpSp>
        <p:nvGrpSpPr>
          <p:cNvPr id="25" name="组合 24"/>
          <p:cNvGrpSpPr/>
          <p:nvPr/>
        </p:nvGrpSpPr>
        <p:grpSpPr>
          <a:xfrm>
            <a:off x="6108911" y="3015615"/>
            <a:ext cx="1193800" cy="2357755"/>
            <a:chOff x="4102100" y="2984500"/>
            <a:chExt cx="1193800" cy="2357755"/>
          </a:xfrm>
        </p:grpSpPr>
        <p:sp>
          <p:nvSpPr>
            <p:cNvPr id="26" name="文本框 25"/>
            <p:cNvSpPr txBox="1"/>
            <p:nvPr/>
          </p:nvSpPr>
          <p:spPr>
            <a:xfrm>
              <a:off x="4102100" y="2984500"/>
              <a:ext cx="711200" cy="706755"/>
            </a:xfrm>
            <a:prstGeom prst="rect">
              <a:avLst/>
            </a:prstGeom>
            <a:noFill/>
          </p:spPr>
          <p:txBody>
            <a:bodyPr wrap="square" rtlCol="0">
              <a:spAutoFit/>
            </a:bodyPr>
            <a:lstStyle/>
            <a:p>
              <a:r>
                <a:rPr lang="zh-CN" altLang="en-US" sz="4000" dirty="0">
                  <a:solidFill>
                    <a:srgbClr val="3B3D41"/>
                  </a:solidFill>
                  <a:cs typeface="+mn-ea"/>
                  <a:sym typeface="+mn-lt"/>
                </a:rPr>
                <a:t>叁</a:t>
              </a:r>
            </a:p>
          </p:txBody>
        </p:sp>
        <p:sp>
          <p:nvSpPr>
            <p:cNvPr id="27" name="文本框 26"/>
            <p:cNvSpPr txBox="1"/>
            <p:nvPr/>
          </p:nvSpPr>
          <p:spPr>
            <a:xfrm>
              <a:off x="4673600" y="3035300"/>
              <a:ext cx="622300" cy="2306955"/>
            </a:xfrm>
            <a:prstGeom prst="rect">
              <a:avLst/>
            </a:prstGeom>
            <a:noFill/>
          </p:spPr>
          <p:txBody>
            <a:bodyPr wrap="square" rtlCol="0">
              <a:spAutoFit/>
            </a:bodyPr>
            <a:lstStyle/>
            <a:p>
              <a:r>
                <a:rPr lang="zh-CN" altLang="en-US" sz="3600" dirty="0">
                  <a:solidFill>
                    <a:srgbClr val="3B3D41"/>
                  </a:solidFill>
                  <a:cs typeface="+mn-ea"/>
                  <a:sym typeface="+mn-lt"/>
                </a:rPr>
                <a:t>神话传说</a:t>
              </a:r>
            </a:p>
          </p:txBody>
        </p:sp>
      </p:grpSp>
      <p:grpSp>
        <p:nvGrpSpPr>
          <p:cNvPr id="28" name="组合 27"/>
          <p:cNvGrpSpPr/>
          <p:nvPr/>
        </p:nvGrpSpPr>
        <p:grpSpPr>
          <a:xfrm>
            <a:off x="8093075" y="3015615"/>
            <a:ext cx="1193800" cy="2357755"/>
            <a:chOff x="4102100" y="2984500"/>
            <a:chExt cx="1193800" cy="2357755"/>
          </a:xfrm>
        </p:grpSpPr>
        <p:sp>
          <p:nvSpPr>
            <p:cNvPr id="29" name="文本框 28"/>
            <p:cNvSpPr txBox="1"/>
            <p:nvPr/>
          </p:nvSpPr>
          <p:spPr>
            <a:xfrm>
              <a:off x="4102100" y="2984500"/>
              <a:ext cx="711200" cy="706755"/>
            </a:xfrm>
            <a:prstGeom prst="rect">
              <a:avLst/>
            </a:prstGeom>
            <a:noFill/>
          </p:spPr>
          <p:txBody>
            <a:bodyPr wrap="square" rtlCol="0">
              <a:spAutoFit/>
            </a:bodyPr>
            <a:lstStyle/>
            <a:p>
              <a:r>
                <a:rPr lang="zh-CN" altLang="en-US" sz="4000" dirty="0">
                  <a:solidFill>
                    <a:srgbClr val="3B3D41"/>
                  </a:solidFill>
                  <a:cs typeface="+mn-ea"/>
                  <a:sym typeface="+mn-lt"/>
                </a:rPr>
                <a:t>肆</a:t>
              </a:r>
            </a:p>
          </p:txBody>
        </p:sp>
        <p:sp>
          <p:nvSpPr>
            <p:cNvPr id="30" name="文本框 29"/>
            <p:cNvSpPr txBox="1"/>
            <p:nvPr/>
          </p:nvSpPr>
          <p:spPr>
            <a:xfrm>
              <a:off x="4673600" y="3035300"/>
              <a:ext cx="622300" cy="2306955"/>
            </a:xfrm>
            <a:prstGeom prst="rect">
              <a:avLst/>
            </a:prstGeom>
            <a:noFill/>
          </p:spPr>
          <p:txBody>
            <a:bodyPr wrap="square" rtlCol="0">
              <a:spAutoFit/>
            </a:bodyPr>
            <a:lstStyle/>
            <a:p>
              <a:r>
                <a:rPr lang="zh-CN" altLang="en-US" sz="3600" dirty="0">
                  <a:solidFill>
                    <a:srgbClr val="3B3D41"/>
                  </a:solidFill>
                  <a:cs typeface="+mn-ea"/>
                  <a:sym typeface="+mn-lt"/>
                </a:rPr>
                <a:t>著名诗词</a:t>
              </a:r>
            </a:p>
          </p:txBody>
        </p:sp>
      </p:grpSp>
      <p:pic>
        <p:nvPicPr>
          <p:cNvPr id="6" name="图片 5" descr="右边的云"/>
          <p:cNvPicPr>
            <a:picLocks noChangeAspect="1"/>
          </p:cNvPicPr>
          <p:nvPr/>
        </p:nvPicPr>
        <p:blipFill>
          <a:blip r:embed="rId3"/>
          <a:stretch>
            <a:fillRect/>
          </a:stretch>
        </p:blipFill>
        <p:spPr>
          <a:xfrm>
            <a:off x="10102850" y="481965"/>
            <a:ext cx="2076450" cy="742950"/>
          </a:xfrm>
          <a:prstGeom prst="rect">
            <a:avLst/>
          </a:prstGeom>
        </p:spPr>
      </p:pic>
      <p:pic>
        <p:nvPicPr>
          <p:cNvPr id="2" name="图片 1" descr="云"/>
          <p:cNvPicPr>
            <a:picLocks noChangeAspect="1"/>
          </p:cNvPicPr>
          <p:nvPr/>
        </p:nvPicPr>
        <p:blipFill>
          <a:blip r:embed="rId4"/>
          <a:stretch>
            <a:fillRect/>
          </a:stretch>
        </p:blipFill>
        <p:spPr>
          <a:xfrm>
            <a:off x="330835" y="5553710"/>
            <a:ext cx="3514090" cy="1285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arn(inVertical)">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799184" y="1847712"/>
            <a:ext cx="8341875" cy="2429843"/>
            <a:chOff x="1875384" y="1718172"/>
            <a:chExt cx="8341875" cy="2429843"/>
          </a:xfrm>
        </p:grpSpPr>
        <p:sp>
          <p:nvSpPr>
            <p:cNvPr id="18" name="文本框 17"/>
            <p:cNvSpPr txBox="1"/>
            <p:nvPr/>
          </p:nvSpPr>
          <p:spPr>
            <a:xfrm>
              <a:off x="1974740" y="2477237"/>
              <a:ext cx="8242519" cy="1670778"/>
            </a:xfrm>
            <a:prstGeom prst="rect">
              <a:avLst/>
            </a:prstGeom>
            <a:noFill/>
          </p:spPr>
          <p:txBody>
            <a:bodyPr wrap="square" rtlCol="0">
              <a:spAutoFit/>
            </a:bodyPr>
            <a:lstStyle/>
            <a:p>
              <a:pPr>
                <a:lnSpc>
                  <a:spcPct val="200000"/>
                </a:lnSpc>
              </a:pPr>
              <a:r>
                <a:rPr lang="zh-CN" altLang="en-US" dirty="0">
                  <a:solidFill>
                    <a:srgbClr val="3B3D41"/>
                  </a:solidFill>
                  <a:cs typeface="+mn-ea"/>
                  <a:sym typeface="+mn-lt"/>
                </a:rPr>
                <a:t>请在此输入内容请在此输入内容请在此输入内容请在此输入内容请在此输入内容请在此输入内容请在此输入内容请在此输入内容请在此输入内容请在此输入内容请在此输入内容</a:t>
              </a:r>
            </a:p>
          </p:txBody>
        </p:sp>
        <p:sp>
          <p:nvSpPr>
            <p:cNvPr id="19" name="文本框 18"/>
            <p:cNvSpPr txBox="1"/>
            <p:nvPr/>
          </p:nvSpPr>
          <p:spPr>
            <a:xfrm>
              <a:off x="1875384" y="1718172"/>
              <a:ext cx="4056380" cy="768350"/>
            </a:xfrm>
            <a:prstGeom prst="rect">
              <a:avLst/>
            </a:prstGeom>
            <a:noFill/>
          </p:spPr>
          <p:txBody>
            <a:bodyPr wrap="square" rtlCol="0">
              <a:spAutoFit/>
            </a:bodyPr>
            <a:lstStyle>
              <a:defPPr>
                <a:defRPr lang="en-US"/>
              </a:defPPr>
              <a:lvl1pPr>
                <a:defRPr sz="4400">
                  <a:latin typeface="杨任东竹石体-Medium" panose="02000000000000000000" pitchFamily="2" charset="-122"/>
                  <a:ea typeface="杨任东竹石体-Medium" panose="02000000000000000000" pitchFamily="2" charset="-122"/>
                </a:defRPr>
              </a:lvl1pPr>
            </a:lstStyle>
            <a:p>
              <a:r>
                <a:rPr lang="zh-CN" altLang="en-US" dirty="0">
                  <a:solidFill>
                    <a:srgbClr val="3B3D41"/>
                  </a:solidFill>
                  <a:latin typeface="+mn-lt"/>
                  <a:ea typeface="+mn-ea"/>
                  <a:cs typeface="+mn-ea"/>
                  <a:sym typeface="+mn-lt"/>
                </a:rPr>
                <a:t>壹 节日起源</a:t>
              </a:r>
            </a:p>
          </p:txBody>
        </p:sp>
      </p:grpSp>
      <p:pic>
        <p:nvPicPr>
          <p:cNvPr id="2" name="图片 1" descr="e83c1d30714b8cb1890b7ce42a5c2d9d"/>
          <p:cNvPicPr>
            <a:picLocks noChangeAspect="1"/>
          </p:cNvPicPr>
          <p:nvPr/>
        </p:nvPicPr>
        <p:blipFill>
          <a:blip r:embed="rId3"/>
          <a:stretch>
            <a:fillRect/>
          </a:stretch>
        </p:blipFill>
        <p:spPr>
          <a:xfrm>
            <a:off x="-182245" y="-407035"/>
            <a:ext cx="1981200" cy="2886710"/>
          </a:xfrm>
          <a:prstGeom prst="rect">
            <a:avLst/>
          </a:prstGeom>
        </p:spPr>
      </p:pic>
      <p:pic>
        <p:nvPicPr>
          <p:cNvPr id="6" name="图片 5" descr="右边的云"/>
          <p:cNvPicPr>
            <a:picLocks noChangeAspect="1"/>
          </p:cNvPicPr>
          <p:nvPr/>
        </p:nvPicPr>
        <p:blipFill>
          <a:blip r:embed="rId4"/>
          <a:stretch>
            <a:fillRect/>
          </a:stretch>
        </p:blipFill>
        <p:spPr>
          <a:xfrm>
            <a:off x="10102850" y="481965"/>
            <a:ext cx="2076450" cy="742950"/>
          </a:xfrm>
          <a:prstGeom prst="rect">
            <a:avLst/>
          </a:prstGeom>
        </p:spPr>
      </p:pic>
      <p:pic>
        <p:nvPicPr>
          <p:cNvPr id="7" name="图片 6" descr="云"/>
          <p:cNvPicPr>
            <a:picLocks noChangeAspect="1"/>
          </p:cNvPicPr>
          <p:nvPr/>
        </p:nvPicPr>
        <p:blipFill>
          <a:blip r:embed="rId5"/>
          <a:stretch>
            <a:fillRect/>
          </a:stretch>
        </p:blipFill>
        <p:spPr>
          <a:xfrm>
            <a:off x="330835" y="5553710"/>
            <a:ext cx="3514090" cy="1285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920594" y="1168897"/>
            <a:ext cx="5668416" cy="4091837"/>
            <a:chOff x="1875384" y="1718172"/>
            <a:chExt cx="5668416" cy="4091837"/>
          </a:xfrm>
        </p:grpSpPr>
        <p:sp>
          <p:nvSpPr>
            <p:cNvPr id="18" name="文本框 17"/>
            <p:cNvSpPr txBox="1"/>
            <p:nvPr/>
          </p:nvSpPr>
          <p:spPr>
            <a:xfrm>
              <a:off x="1974741" y="2477237"/>
              <a:ext cx="5569059" cy="3332772"/>
            </a:xfrm>
            <a:prstGeom prst="rect">
              <a:avLst/>
            </a:prstGeom>
            <a:noFill/>
          </p:spPr>
          <p:txBody>
            <a:bodyPr wrap="square" rtlCol="0">
              <a:spAutoFit/>
            </a:bodyPr>
            <a:lstStyle/>
            <a:p>
              <a:pPr>
                <a:lnSpc>
                  <a:spcPct val="200000"/>
                </a:lnSpc>
              </a:pPr>
              <a:r>
                <a:rPr lang="zh-CN" altLang="en-US" dirty="0">
                  <a:solidFill>
                    <a:srgbClr val="3B3D41"/>
                  </a:solidFill>
                  <a:cs typeface="+mn-ea"/>
                  <a:sym typeface="+mn-lt"/>
                </a:rPr>
                <a:t>重阳的源头，可追溯到先秦之前。</a:t>
              </a:r>
              <a:r>
                <a:rPr lang="en-US" altLang="zh-CN" dirty="0">
                  <a:solidFill>
                    <a:srgbClr val="3B3D41"/>
                  </a:solidFill>
                  <a:cs typeface="+mn-ea"/>
                  <a:sym typeface="+mn-lt"/>
                </a:rPr>
                <a:t>《</a:t>
              </a:r>
              <a:r>
                <a:rPr lang="zh-CN" altLang="en-US" dirty="0">
                  <a:solidFill>
                    <a:srgbClr val="3B3D41"/>
                  </a:solidFill>
                  <a:cs typeface="+mn-ea"/>
                  <a:sym typeface="+mn-lt"/>
                </a:rPr>
                <a:t>吕氏春秋</a:t>
              </a:r>
              <a:r>
                <a:rPr lang="en-US" altLang="zh-CN" dirty="0">
                  <a:solidFill>
                    <a:srgbClr val="3B3D41"/>
                  </a:solidFill>
                  <a:cs typeface="+mn-ea"/>
                  <a:sym typeface="+mn-lt"/>
                </a:rPr>
                <a:t>》</a:t>
              </a:r>
              <a:r>
                <a:rPr lang="zh-CN" altLang="en-US" dirty="0">
                  <a:solidFill>
                    <a:srgbClr val="3B3D41"/>
                  </a:solidFill>
                  <a:cs typeface="+mn-ea"/>
                  <a:sym typeface="+mn-lt"/>
                </a:rPr>
                <a:t>之中</a:t>
              </a:r>
              <a:r>
                <a:rPr lang="en-US" altLang="zh-CN" dirty="0">
                  <a:solidFill>
                    <a:srgbClr val="3B3D41"/>
                  </a:solidFill>
                  <a:cs typeface="+mn-ea"/>
                  <a:sym typeface="+mn-lt"/>
                </a:rPr>
                <a:t>《</a:t>
              </a:r>
              <a:r>
                <a:rPr lang="zh-CN" altLang="en-US" dirty="0">
                  <a:solidFill>
                    <a:srgbClr val="3B3D41"/>
                  </a:solidFill>
                  <a:cs typeface="+mn-ea"/>
                  <a:sym typeface="+mn-lt"/>
                </a:rPr>
                <a:t>季秋纪</a:t>
              </a:r>
              <a:r>
                <a:rPr lang="en-US" altLang="zh-CN" dirty="0">
                  <a:solidFill>
                    <a:srgbClr val="3B3D41"/>
                  </a:solidFill>
                  <a:cs typeface="+mn-ea"/>
                  <a:sym typeface="+mn-lt"/>
                </a:rPr>
                <a:t>》</a:t>
              </a:r>
              <a:r>
                <a:rPr lang="zh-CN" altLang="en-US" dirty="0">
                  <a:solidFill>
                    <a:srgbClr val="3B3D41"/>
                  </a:solidFill>
                  <a:cs typeface="+mn-ea"/>
                  <a:sym typeface="+mn-lt"/>
                </a:rPr>
                <a:t>载：“（九月）命家宰，农事备收，举五种之要。藏帝籍之收于神仓，祗敬必饬。”“是日也，大飨帝，尝牺牲，告备于天子。”可见当时已有在秋九月农作物丰收之时祭飨天帝、祭祖，以谢天帝、祖先恩德的活动。</a:t>
              </a:r>
            </a:p>
          </p:txBody>
        </p:sp>
        <p:sp>
          <p:nvSpPr>
            <p:cNvPr id="19" name="文本框 18"/>
            <p:cNvSpPr txBox="1"/>
            <p:nvPr/>
          </p:nvSpPr>
          <p:spPr>
            <a:xfrm>
              <a:off x="1875384" y="1718172"/>
              <a:ext cx="2472232" cy="768350"/>
            </a:xfrm>
            <a:prstGeom prst="rect">
              <a:avLst/>
            </a:prstGeom>
            <a:noFill/>
          </p:spPr>
          <p:txBody>
            <a:bodyPr wrap="square" rtlCol="0">
              <a:spAutoFit/>
            </a:bodyPr>
            <a:lstStyle>
              <a:defPPr>
                <a:defRPr lang="en-US"/>
              </a:defPPr>
              <a:lvl1pPr>
                <a:defRPr sz="4400">
                  <a:latin typeface="杨任东竹石体-Medium" panose="02000000000000000000" pitchFamily="2" charset="-122"/>
                  <a:ea typeface="杨任东竹石体-Medium" panose="02000000000000000000" pitchFamily="2" charset="-122"/>
                </a:defRPr>
              </a:lvl1pPr>
            </a:lstStyle>
            <a:p>
              <a:r>
                <a:rPr lang="zh-CN" altLang="en-US" dirty="0">
                  <a:solidFill>
                    <a:srgbClr val="3B3D41"/>
                  </a:solidFill>
                  <a:latin typeface="+mn-lt"/>
                  <a:ea typeface="+mn-ea"/>
                  <a:cs typeface="+mn-ea"/>
                  <a:sym typeface="+mn-lt"/>
                </a:rPr>
                <a:t>节日起源</a:t>
              </a:r>
            </a:p>
          </p:txBody>
        </p:sp>
      </p:grpSp>
      <p:pic>
        <p:nvPicPr>
          <p:cNvPr id="4" name="图片 3" descr="e83c1d30714b8cb1890b7ce42a5c2d9d"/>
          <p:cNvPicPr>
            <a:picLocks noChangeAspect="1"/>
          </p:cNvPicPr>
          <p:nvPr/>
        </p:nvPicPr>
        <p:blipFill>
          <a:blip r:embed="rId3"/>
          <a:stretch>
            <a:fillRect/>
          </a:stretch>
        </p:blipFill>
        <p:spPr>
          <a:xfrm>
            <a:off x="-182245" y="-407035"/>
            <a:ext cx="1981200" cy="2886710"/>
          </a:xfrm>
          <a:prstGeom prst="rect">
            <a:avLst/>
          </a:prstGeom>
        </p:spPr>
      </p:pic>
      <p:pic>
        <p:nvPicPr>
          <p:cNvPr id="6" name="图片 5" descr="右边的云"/>
          <p:cNvPicPr>
            <a:picLocks noChangeAspect="1"/>
          </p:cNvPicPr>
          <p:nvPr/>
        </p:nvPicPr>
        <p:blipFill>
          <a:blip r:embed="rId4"/>
          <a:stretch>
            <a:fillRect/>
          </a:stretch>
        </p:blipFill>
        <p:spPr>
          <a:xfrm>
            <a:off x="10102850" y="481965"/>
            <a:ext cx="2076450" cy="742950"/>
          </a:xfrm>
          <a:prstGeom prst="rect">
            <a:avLst/>
          </a:prstGeom>
        </p:spPr>
      </p:pic>
      <p:pic>
        <p:nvPicPr>
          <p:cNvPr id="7" name="图片 6" descr="云"/>
          <p:cNvPicPr>
            <a:picLocks noChangeAspect="1"/>
          </p:cNvPicPr>
          <p:nvPr/>
        </p:nvPicPr>
        <p:blipFill>
          <a:blip r:embed="rId5"/>
          <a:stretch>
            <a:fillRect/>
          </a:stretch>
        </p:blipFill>
        <p:spPr>
          <a:xfrm>
            <a:off x="330835" y="5553710"/>
            <a:ext cx="3514090" cy="1285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797404" y="1106032"/>
            <a:ext cx="7052716" cy="4645835"/>
            <a:chOff x="1875384" y="1718172"/>
            <a:chExt cx="7052716" cy="4645835"/>
          </a:xfrm>
        </p:grpSpPr>
        <p:sp>
          <p:nvSpPr>
            <p:cNvPr id="14" name="文本框 13"/>
            <p:cNvSpPr txBox="1"/>
            <p:nvPr/>
          </p:nvSpPr>
          <p:spPr>
            <a:xfrm>
              <a:off x="1974741" y="2477237"/>
              <a:ext cx="6953359" cy="3886770"/>
            </a:xfrm>
            <a:prstGeom prst="rect">
              <a:avLst/>
            </a:prstGeom>
            <a:noFill/>
          </p:spPr>
          <p:txBody>
            <a:bodyPr wrap="square" rtlCol="0">
              <a:spAutoFit/>
            </a:bodyPr>
            <a:lstStyle/>
            <a:p>
              <a:pPr>
                <a:lnSpc>
                  <a:spcPct val="200000"/>
                </a:lnSpc>
              </a:pPr>
              <a:r>
                <a:rPr lang="zh-CN" altLang="en-US" dirty="0">
                  <a:solidFill>
                    <a:srgbClr val="3B3D41"/>
                  </a:solidFill>
                  <a:cs typeface="+mn-ea"/>
                  <a:sym typeface="+mn-lt"/>
                </a:rPr>
                <a:t>汉代，</a:t>
              </a:r>
              <a:r>
                <a:rPr lang="en-US" altLang="zh-CN" dirty="0">
                  <a:solidFill>
                    <a:srgbClr val="3B3D41"/>
                  </a:solidFill>
                  <a:cs typeface="+mn-ea"/>
                  <a:sym typeface="+mn-lt"/>
                </a:rPr>
                <a:t>《</a:t>
              </a:r>
              <a:r>
                <a:rPr lang="zh-CN" altLang="en-US" dirty="0">
                  <a:solidFill>
                    <a:srgbClr val="3B3D41"/>
                  </a:solidFill>
                  <a:cs typeface="+mn-ea"/>
                  <a:sym typeface="+mn-lt"/>
                </a:rPr>
                <a:t>西京杂记</a:t>
              </a:r>
              <a:r>
                <a:rPr lang="en-US" altLang="zh-CN" dirty="0">
                  <a:solidFill>
                    <a:srgbClr val="3B3D41"/>
                  </a:solidFill>
                  <a:cs typeface="+mn-ea"/>
                  <a:sym typeface="+mn-lt"/>
                </a:rPr>
                <a:t>》</a:t>
              </a:r>
              <a:r>
                <a:rPr lang="zh-CN" altLang="en-US" dirty="0">
                  <a:solidFill>
                    <a:srgbClr val="3B3D41"/>
                  </a:solidFill>
                  <a:cs typeface="+mn-ea"/>
                  <a:sym typeface="+mn-lt"/>
                </a:rPr>
                <a:t>中记西汉时的宫人贾佩兰称：“九月九日，佩茱萸，食蓬饵，饮菊花酒，云令人长寿。”相传自此时起，有了重阳节求寿之俗。这是受古代巫师（后为道士）追求长生，采集药物服用的影响。同时还有大型饮宴活动，是由先秦时庆丰收之宴饮发展而来的。</a:t>
              </a:r>
              <a:r>
                <a:rPr lang="en-US" altLang="zh-CN" dirty="0">
                  <a:solidFill>
                    <a:srgbClr val="3B3D41"/>
                  </a:solidFill>
                  <a:cs typeface="+mn-ea"/>
                  <a:sym typeface="+mn-lt"/>
                </a:rPr>
                <a:t>《</a:t>
              </a:r>
              <a:r>
                <a:rPr lang="zh-CN" altLang="en-US" dirty="0">
                  <a:solidFill>
                    <a:srgbClr val="3B3D41"/>
                  </a:solidFill>
                  <a:cs typeface="+mn-ea"/>
                  <a:sym typeface="+mn-lt"/>
                </a:rPr>
                <a:t>荆楚岁时记</a:t>
              </a:r>
              <a:r>
                <a:rPr lang="en-US" altLang="zh-CN" dirty="0">
                  <a:solidFill>
                    <a:srgbClr val="3B3D41"/>
                  </a:solidFill>
                  <a:cs typeface="+mn-ea"/>
                  <a:sym typeface="+mn-lt"/>
                </a:rPr>
                <a:t>》</a:t>
              </a:r>
              <a:r>
                <a:rPr lang="zh-CN" altLang="en-US" dirty="0">
                  <a:solidFill>
                    <a:srgbClr val="3B3D41"/>
                  </a:solidFill>
                  <a:cs typeface="+mn-ea"/>
                  <a:sym typeface="+mn-lt"/>
                </a:rPr>
                <a:t>云：“九月九日，四民并籍野饮宴。”隋杜公瞻注云：“九月九日宴会，未知起于何代，然自驻至宋未改。”求长寿及饮宴，构成了重阳节的基础。</a:t>
              </a:r>
            </a:p>
          </p:txBody>
        </p:sp>
        <p:sp>
          <p:nvSpPr>
            <p:cNvPr id="15" name="文本框 14"/>
            <p:cNvSpPr txBox="1"/>
            <p:nvPr/>
          </p:nvSpPr>
          <p:spPr>
            <a:xfrm>
              <a:off x="1875384" y="1718172"/>
              <a:ext cx="2472232" cy="768350"/>
            </a:xfrm>
            <a:prstGeom prst="rect">
              <a:avLst/>
            </a:prstGeom>
            <a:noFill/>
          </p:spPr>
          <p:txBody>
            <a:bodyPr wrap="square" rtlCol="0">
              <a:spAutoFit/>
            </a:bodyPr>
            <a:lstStyle>
              <a:defPPr>
                <a:defRPr lang="en-US"/>
              </a:defPPr>
              <a:lvl1pPr>
                <a:defRPr sz="4400">
                  <a:latin typeface="杨任东竹石体-Medium" panose="02000000000000000000" pitchFamily="2" charset="-122"/>
                  <a:ea typeface="杨任东竹石体-Medium" panose="02000000000000000000" pitchFamily="2" charset="-122"/>
                </a:defRPr>
              </a:lvl1pPr>
            </a:lstStyle>
            <a:p>
              <a:r>
                <a:rPr lang="zh-CN" altLang="en-US" dirty="0">
                  <a:solidFill>
                    <a:srgbClr val="3B3D41"/>
                  </a:solidFill>
                  <a:latin typeface="+mn-lt"/>
                  <a:ea typeface="+mn-ea"/>
                  <a:cs typeface="+mn-ea"/>
                  <a:sym typeface="+mn-lt"/>
                </a:rPr>
                <a:t>节日起源</a:t>
              </a:r>
            </a:p>
          </p:txBody>
        </p:sp>
      </p:grpSp>
      <p:pic>
        <p:nvPicPr>
          <p:cNvPr id="2" name="图片 1" descr="e83c1d30714b8cb1890b7ce42a5c2d9d"/>
          <p:cNvPicPr>
            <a:picLocks noChangeAspect="1"/>
          </p:cNvPicPr>
          <p:nvPr/>
        </p:nvPicPr>
        <p:blipFill>
          <a:blip r:embed="rId4"/>
          <a:stretch>
            <a:fillRect/>
          </a:stretch>
        </p:blipFill>
        <p:spPr>
          <a:xfrm>
            <a:off x="-182245" y="-407035"/>
            <a:ext cx="1981200" cy="288671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410054" y="892672"/>
            <a:ext cx="6532016" cy="5199832"/>
            <a:chOff x="1875384" y="1718172"/>
            <a:chExt cx="6532016" cy="5199832"/>
          </a:xfrm>
        </p:grpSpPr>
        <p:sp>
          <p:nvSpPr>
            <p:cNvPr id="14" name="文本框 13"/>
            <p:cNvSpPr txBox="1"/>
            <p:nvPr/>
          </p:nvSpPr>
          <p:spPr>
            <a:xfrm>
              <a:off x="1974741" y="2477237"/>
              <a:ext cx="6432659" cy="4440767"/>
            </a:xfrm>
            <a:prstGeom prst="rect">
              <a:avLst/>
            </a:prstGeom>
            <a:noFill/>
          </p:spPr>
          <p:txBody>
            <a:bodyPr wrap="square" rtlCol="0">
              <a:spAutoFit/>
            </a:bodyPr>
            <a:lstStyle/>
            <a:p>
              <a:pPr>
                <a:lnSpc>
                  <a:spcPct val="200000"/>
                </a:lnSpc>
              </a:pPr>
              <a:r>
                <a:rPr lang="zh-CN" altLang="en-US" dirty="0">
                  <a:solidFill>
                    <a:srgbClr val="3B3D41"/>
                  </a:solidFill>
                  <a:cs typeface="+mn-ea"/>
                  <a:sym typeface="+mn-lt"/>
                </a:rPr>
                <a:t>重阳节的原型之一是古代的祭祀大火的仪式。作为古代季节星宿标志的“大火”星，在季秋九月隐退，</a:t>
              </a:r>
              <a:r>
                <a:rPr lang="en-US" altLang="zh-CN" dirty="0">
                  <a:solidFill>
                    <a:srgbClr val="3B3D41"/>
                  </a:solidFill>
                  <a:cs typeface="+mn-ea"/>
                  <a:sym typeface="+mn-lt"/>
                </a:rPr>
                <a:t>《</a:t>
              </a:r>
              <a:r>
                <a:rPr lang="zh-CN" altLang="en-US" dirty="0">
                  <a:solidFill>
                    <a:srgbClr val="3B3D41"/>
                  </a:solidFill>
                  <a:cs typeface="+mn-ea"/>
                  <a:sym typeface="+mn-lt"/>
                </a:rPr>
                <a:t>夏小正</a:t>
              </a:r>
              <a:r>
                <a:rPr lang="en-US" altLang="zh-CN" dirty="0">
                  <a:solidFill>
                    <a:srgbClr val="3B3D41"/>
                  </a:solidFill>
                  <a:cs typeface="+mn-ea"/>
                  <a:sym typeface="+mn-lt"/>
                </a:rPr>
                <a:t>》</a:t>
              </a:r>
              <a:r>
                <a:rPr lang="zh-CN" altLang="en-US" dirty="0">
                  <a:solidFill>
                    <a:srgbClr val="3B3D41"/>
                  </a:solidFill>
                  <a:cs typeface="+mn-ea"/>
                  <a:sym typeface="+mn-lt"/>
                </a:rPr>
                <a:t>称“九月内火”，“大火”星的退隐，不仅使一向以大火星为季节生产与季节生活标识的古人失去了时间的坐标，同时使将大火奉若神明的古人产生莫名的恐惧，火神的休眠意味着漫漫长冬的到来，因此，在“内火”时节，一如其出现时要有迎火仪式那样，人们要举行相应的送行祭仪。古代的祭仪情形虽渺茫难晓，但还是可以从后世的重阳节仪中寻找到一些古俗遗痕。</a:t>
              </a:r>
            </a:p>
          </p:txBody>
        </p:sp>
        <p:sp>
          <p:nvSpPr>
            <p:cNvPr id="15" name="文本框 14"/>
            <p:cNvSpPr txBox="1"/>
            <p:nvPr/>
          </p:nvSpPr>
          <p:spPr>
            <a:xfrm>
              <a:off x="1875384" y="1718172"/>
              <a:ext cx="2472232" cy="768350"/>
            </a:xfrm>
            <a:prstGeom prst="rect">
              <a:avLst/>
            </a:prstGeom>
            <a:noFill/>
          </p:spPr>
          <p:txBody>
            <a:bodyPr wrap="square" rtlCol="0">
              <a:spAutoFit/>
            </a:bodyPr>
            <a:lstStyle>
              <a:defPPr>
                <a:defRPr lang="en-US"/>
              </a:defPPr>
              <a:lvl1pPr>
                <a:defRPr sz="4400">
                  <a:latin typeface="杨任东竹石体-Medium" panose="02000000000000000000" pitchFamily="2" charset="-122"/>
                  <a:ea typeface="杨任东竹石体-Medium" panose="02000000000000000000" pitchFamily="2" charset="-122"/>
                </a:defRPr>
              </a:lvl1pPr>
            </a:lstStyle>
            <a:p>
              <a:r>
                <a:rPr lang="zh-CN" altLang="en-US" dirty="0">
                  <a:solidFill>
                    <a:srgbClr val="3B3D41"/>
                  </a:solidFill>
                  <a:latin typeface="+mn-lt"/>
                  <a:ea typeface="+mn-ea"/>
                  <a:cs typeface="+mn-ea"/>
                  <a:sym typeface="+mn-lt"/>
                </a:rPr>
                <a:t>节日起源</a:t>
              </a:r>
            </a:p>
          </p:txBody>
        </p:sp>
      </p:grpSp>
      <p:pic>
        <p:nvPicPr>
          <p:cNvPr id="2" name="图片 1" descr="e83c1d30714b8cb1890b7ce42a5c2d9d"/>
          <p:cNvPicPr>
            <a:picLocks noChangeAspect="1"/>
          </p:cNvPicPr>
          <p:nvPr/>
        </p:nvPicPr>
        <p:blipFill>
          <a:blip r:embed="rId3"/>
          <a:stretch>
            <a:fillRect/>
          </a:stretch>
        </p:blipFill>
        <p:spPr>
          <a:xfrm>
            <a:off x="-182245" y="-407035"/>
            <a:ext cx="1981200" cy="28867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799184" y="1451472"/>
            <a:ext cx="8341875" cy="2429843"/>
            <a:chOff x="1875384" y="1718172"/>
            <a:chExt cx="8341875" cy="2429843"/>
          </a:xfrm>
        </p:grpSpPr>
        <p:sp>
          <p:nvSpPr>
            <p:cNvPr id="16" name="文本框 15"/>
            <p:cNvSpPr txBox="1"/>
            <p:nvPr/>
          </p:nvSpPr>
          <p:spPr>
            <a:xfrm>
              <a:off x="1974740" y="2477237"/>
              <a:ext cx="8242519" cy="1670778"/>
            </a:xfrm>
            <a:prstGeom prst="rect">
              <a:avLst/>
            </a:prstGeom>
            <a:noFill/>
          </p:spPr>
          <p:txBody>
            <a:bodyPr wrap="square" rtlCol="0">
              <a:spAutoFit/>
            </a:bodyPr>
            <a:lstStyle/>
            <a:p>
              <a:pPr>
                <a:lnSpc>
                  <a:spcPct val="200000"/>
                </a:lnSpc>
              </a:pPr>
              <a:r>
                <a:rPr lang="zh-CN" altLang="en-US" dirty="0">
                  <a:solidFill>
                    <a:srgbClr val="3B3D41"/>
                  </a:solidFill>
                  <a:cs typeface="+mn-ea"/>
                  <a:sym typeface="+mn-lt"/>
                </a:rPr>
                <a:t>请在此输入内容请在此输入内容请在此输入内容请在此输入内容请在此输入内容请在此输入内容请在此输入内容请在此输入内容请在此输入内容请在此输入内容请在此输入内容</a:t>
              </a:r>
            </a:p>
          </p:txBody>
        </p:sp>
        <p:sp>
          <p:nvSpPr>
            <p:cNvPr id="17" name="文本框 16"/>
            <p:cNvSpPr txBox="1"/>
            <p:nvPr/>
          </p:nvSpPr>
          <p:spPr>
            <a:xfrm>
              <a:off x="1875384" y="1718172"/>
              <a:ext cx="3294380" cy="768350"/>
            </a:xfrm>
            <a:prstGeom prst="rect">
              <a:avLst/>
            </a:prstGeom>
            <a:noFill/>
          </p:spPr>
          <p:txBody>
            <a:bodyPr wrap="square" rtlCol="0">
              <a:spAutoFit/>
            </a:bodyPr>
            <a:lstStyle>
              <a:defPPr>
                <a:defRPr lang="en-US"/>
              </a:defPPr>
              <a:lvl1pPr>
                <a:defRPr sz="4400">
                  <a:latin typeface="杨任东竹石体-Medium" panose="02000000000000000000" pitchFamily="2" charset="-122"/>
                  <a:ea typeface="杨任东竹石体-Medium" panose="02000000000000000000" pitchFamily="2" charset="-122"/>
                </a:defRPr>
              </a:lvl1pPr>
            </a:lstStyle>
            <a:p>
              <a:r>
                <a:rPr lang="zh-CN" altLang="en-US" dirty="0">
                  <a:solidFill>
                    <a:srgbClr val="3B3D41"/>
                  </a:solidFill>
                  <a:latin typeface="+mn-lt"/>
                  <a:ea typeface="+mn-ea"/>
                  <a:cs typeface="+mn-ea"/>
                  <a:sym typeface="+mn-lt"/>
                </a:rPr>
                <a:t>贰  民间习俗</a:t>
              </a:r>
            </a:p>
          </p:txBody>
        </p:sp>
      </p:grpSp>
      <p:pic>
        <p:nvPicPr>
          <p:cNvPr id="2" name="图片 1" descr="e83c1d30714b8cb1890b7ce42a5c2d9d"/>
          <p:cNvPicPr>
            <a:picLocks noChangeAspect="1"/>
          </p:cNvPicPr>
          <p:nvPr/>
        </p:nvPicPr>
        <p:blipFill>
          <a:blip r:embed="rId3"/>
          <a:stretch>
            <a:fillRect/>
          </a:stretch>
        </p:blipFill>
        <p:spPr>
          <a:xfrm>
            <a:off x="-182245" y="-407035"/>
            <a:ext cx="1981200" cy="2886710"/>
          </a:xfrm>
          <a:prstGeom prst="rect">
            <a:avLst/>
          </a:prstGeom>
        </p:spPr>
      </p:pic>
      <p:pic>
        <p:nvPicPr>
          <p:cNvPr id="6" name="图片 5" descr="右边的云"/>
          <p:cNvPicPr>
            <a:picLocks noChangeAspect="1"/>
          </p:cNvPicPr>
          <p:nvPr/>
        </p:nvPicPr>
        <p:blipFill>
          <a:blip r:embed="rId4"/>
          <a:stretch>
            <a:fillRect/>
          </a:stretch>
        </p:blipFill>
        <p:spPr>
          <a:xfrm>
            <a:off x="10102850" y="481965"/>
            <a:ext cx="2076450" cy="742950"/>
          </a:xfrm>
          <a:prstGeom prst="rect">
            <a:avLst/>
          </a:prstGeom>
        </p:spPr>
      </p:pic>
      <p:pic>
        <p:nvPicPr>
          <p:cNvPr id="7" name="图片 6" descr="云"/>
          <p:cNvPicPr>
            <a:picLocks noChangeAspect="1"/>
          </p:cNvPicPr>
          <p:nvPr/>
        </p:nvPicPr>
        <p:blipFill>
          <a:blip r:embed="rId5"/>
          <a:stretch>
            <a:fillRect/>
          </a:stretch>
        </p:blipFill>
        <p:spPr>
          <a:xfrm>
            <a:off x="330835" y="5553710"/>
            <a:ext cx="3514090" cy="1285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0c7cc2627691ff57ec2b5b18807492cf"/>
          <p:cNvPicPr>
            <a:picLocks noChangeAspect="1"/>
          </p:cNvPicPr>
          <p:nvPr/>
        </p:nvPicPr>
        <p:blipFill>
          <a:blip r:embed="rId3"/>
          <a:stretch>
            <a:fillRect/>
          </a:stretch>
        </p:blipFill>
        <p:spPr>
          <a:xfrm rot="19980000">
            <a:off x="8505190" y="3923665"/>
            <a:ext cx="2228215" cy="2969895"/>
          </a:xfrm>
          <a:prstGeom prst="rect">
            <a:avLst/>
          </a:prstGeom>
        </p:spPr>
      </p:pic>
      <p:grpSp>
        <p:nvGrpSpPr>
          <p:cNvPr id="8" name="组合 7"/>
          <p:cNvGrpSpPr/>
          <p:nvPr/>
        </p:nvGrpSpPr>
        <p:grpSpPr>
          <a:xfrm>
            <a:off x="2490699" y="989827"/>
            <a:ext cx="6532016" cy="4091837"/>
            <a:chOff x="1875384" y="1718172"/>
            <a:chExt cx="6532016" cy="4091837"/>
          </a:xfrm>
        </p:grpSpPr>
        <p:sp>
          <p:nvSpPr>
            <p:cNvPr id="9" name="文本框 8"/>
            <p:cNvSpPr txBox="1"/>
            <p:nvPr/>
          </p:nvSpPr>
          <p:spPr>
            <a:xfrm>
              <a:off x="1974741" y="2477237"/>
              <a:ext cx="6432659" cy="3332772"/>
            </a:xfrm>
            <a:prstGeom prst="rect">
              <a:avLst/>
            </a:prstGeom>
            <a:noFill/>
          </p:spPr>
          <p:txBody>
            <a:bodyPr wrap="square" rtlCol="0">
              <a:spAutoFit/>
            </a:bodyPr>
            <a:lstStyle/>
            <a:p>
              <a:pPr>
                <a:lnSpc>
                  <a:spcPct val="200000"/>
                </a:lnSpc>
              </a:pPr>
              <a:r>
                <a:rPr lang="zh-CN" altLang="en-US" dirty="0">
                  <a:solidFill>
                    <a:srgbClr val="3B3D41"/>
                  </a:solidFill>
                  <a:cs typeface="+mn-ea"/>
                  <a:sym typeface="+mn-lt"/>
                </a:rPr>
                <a:t>重阳节是最好的赏秋时期，中国南方还有些山区村落保留了“晒秋”特色。去乡村赏民俗、看晒秋，已成为乡村旅游的一种时尚。“晒秋”是一种典型的农俗现象，具有极强的地域特色。在湖南、广西、安徽、江西等生活在山区的村民，由于地势复杂，村庄平地极少，只好利用房前屋后及自家窗台屋顶架晒、挂晒农作物，久而久之就演变成一种传统农俗现象。</a:t>
              </a:r>
            </a:p>
          </p:txBody>
        </p:sp>
        <p:sp>
          <p:nvSpPr>
            <p:cNvPr id="10" name="文本框 9"/>
            <p:cNvSpPr txBox="1"/>
            <p:nvPr/>
          </p:nvSpPr>
          <p:spPr>
            <a:xfrm>
              <a:off x="1875384" y="1718172"/>
              <a:ext cx="2472232" cy="768350"/>
            </a:xfrm>
            <a:prstGeom prst="rect">
              <a:avLst/>
            </a:prstGeom>
            <a:noFill/>
          </p:spPr>
          <p:txBody>
            <a:bodyPr wrap="square" rtlCol="0">
              <a:spAutoFit/>
            </a:bodyPr>
            <a:lstStyle>
              <a:defPPr>
                <a:defRPr lang="en-US"/>
              </a:defPPr>
              <a:lvl1pPr>
                <a:defRPr sz="4400">
                  <a:latin typeface="杨任东竹石体-Medium" panose="02000000000000000000" pitchFamily="2" charset="-122"/>
                  <a:ea typeface="杨任东竹石体-Medium" panose="02000000000000000000" pitchFamily="2" charset="-122"/>
                </a:defRPr>
              </a:lvl1pPr>
            </a:lstStyle>
            <a:p>
              <a:r>
                <a:rPr lang="zh-CN" altLang="en-US" dirty="0">
                  <a:solidFill>
                    <a:srgbClr val="3B3D41"/>
                  </a:solidFill>
                  <a:latin typeface="+mn-lt"/>
                  <a:ea typeface="+mn-ea"/>
                  <a:cs typeface="+mn-ea"/>
                  <a:sym typeface="+mn-lt"/>
                </a:rPr>
                <a:t>赏花</a:t>
              </a:r>
            </a:p>
          </p:txBody>
        </p:sp>
      </p:grpSp>
      <p:pic>
        <p:nvPicPr>
          <p:cNvPr id="4" name="图片 3"/>
          <p:cNvPicPr>
            <a:picLocks noChangeAspect="1"/>
          </p:cNvPicPr>
          <p:nvPr/>
        </p:nvPicPr>
        <p:blipFill>
          <a:blip r:embed="rId4"/>
          <a:stretch>
            <a:fillRect/>
          </a:stretch>
        </p:blipFill>
        <p:spPr>
          <a:xfrm>
            <a:off x="9714230" y="3035300"/>
            <a:ext cx="2818130" cy="3987800"/>
          </a:xfrm>
          <a:prstGeom prst="rect">
            <a:avLst/>
          </a:prstGeom>
        </p:spPr>
      </p:pic>
      <p:pic>
        <p:nvPicPr>
          <p:cNvPr id="3" name="图片 2" descr="e83c1d30714b8cb1890b7ce42a5c2d9d"/>
          <p:cNvPicPr>
            <a:picLocks noChangeAspect="1"/>
          </p:cNvPicPr>
          <p:nvPr/>
        </p:nvPicPr>
        <p:blipFill>
          <a:blip r:embed="rId5"/>
          <a:stretch>
            <a:fillRect/>
          </a:stretch>
        </p:blipFill>
        <p:spPr>
          <a:xfrm>
            <a:off x="-182245" y="-407035"/>
            <a:ext cx="1981200" cy="28867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a:stretch>
            <a:fillRect/>
          </a:stretch>
        </p:blipFill>
        <p:spPr>
          <a:xfrm>
            <a:off x="5630028" y="4445000"/>
            <a:ext cx="6561972" cy="2413000"/>
          </a:xfrm>
          <a:prstGeom prst="rect">
            <a:avLst/>
          </a:prstGeom>
        </p:spPr>
      </p:pic>
      <p:grpSp>
        <p:nvGrpSpPr>
          <p:cNvPr id="19" name="组合 18"/>
          <p:cNvGrpSpPr/>
          <p:nvPr/>
        </p:nvGrpSpPr>
        <p:grpSpPr>
          <a:xfrm>
            <a:off x="2307184" y="1654672"/>
            <a:ext cx="6532016" cy="2983841"/>
            <a:chOff x="1875384" y="1718172"/>
            <a:chExt cx="6532016" cy="2983841"/>
          </a:xfrm>
        </p:grpSpPr>
        <p:sp>
          <p:nvSpPr>
            <p:cNvPr id="20" name="文本框 19"/>
            <p:cNvSpPr txBox="1"/>
            <p:nvPr/>
          </p:nvSpPr>
          <p:spPr>
            <a:xfrm>
              <a:off x="1974741" y="2477237"/>
              <a:ext cx="6432659" cy="2224776"/>
            </a:xfrm>
            <a:prstGeom prst="rect">
              <a:avLst/>
            </a:prstGeom>
            <a:noFill/>
          </p:spPr>
          <p:txBody>
            <a:bodyPr wrap="square" rtlCol="0">
              <a:spAutoFit/>
            </a:bodyPr>
            <a:lstStyle/>
            <a:p>
              <a:pPr>
                <a:lnSpc>
                  <a:spcPct val="200000"/>
                </a:lnSpc>
              </a:pPr>
              <a:r>
                <a:rPr lang="zh-CN" altLang="en-US" dirty="0">
                  <a:solidFill>
                    <a:srgbClr val="3B3D41"/>
                  </a:solidFill>
                  <a:cs typeface="+mn-ea"/>
                  <a:sym typeface="+mn-lt"/>
                </a:rPr>
                <a:t>菊花含有养生成分，晋代葛洪</a:t>
              </a:r>
              <a:r>
                <a:rPr lang="en-US" altLang="zh-CN" dirty="0">
                  <a:solidFill>
                    <a:srgbClr val="3B3D41"/>
                  </a:solidFill>
                  <a:cs typeface="+mn-ea"/>
                  <a:sym typeface="+mn-lt"/>
                </a:rPr>
                <a:t>《</a:t>
              </a:r>
              <a:r>
                <a:rPr lang="zh-CN" altLang="en-US" dirty="0">
                  <a:solidFill>
                    <a:srgbClr val="3B3D41"/>
                  </a:solidFill>
                  <a:cs typeface="+mn-ea"/>
                  <a:sym typeface="+mn-lt"/>
                </a:rPr>
                <a:t>抱朴子</a:t>
              </a:r>
              <a:r>
                <a:rPr lang="en-US" altLang="zh-CN" dirty="0">
                  <a:solidFill>
                    <a:srgbClr val="3B3D41"/>
                  </a:solidFill>
                  <a:cs typeface="+mn-ea"/>
                  <a:sym typeface="+mn-lt"/>
                </a:rPr>
                <a:t>》</a:t>
              </a:r>
              <a:r>
                <a:rPr lang="zh-CN" altLang="en-US" dirty="0">
                  <a:solidFill>
                    <a:srgbClr val="3B3D41"/>
                  </a:solidFill>
                  <a:cs typeface="+mn-ea"/>
                  <a:sym typeface="+mn-lt"/>
                </a:rPr>
                <a:t>有南阳山中人家饮用遍生菊花的甘谷水而益寿的记载。重阳佳节饮菊花酒，是中国的传统习俗。菊花酒，在古代被看作是重阳必饮、祛灾祈福的“吉祥酒”</a:t>
              </a:r>
            </a:p>
          </p:txBody>
        </p:sp>
        <p:sp>
          <p:nvSpPr>
            <p:cNvPr id="21" name="文本框 20"/>
            <p:cNvSpPr txBox="1"/>
            <p:nvPr/>
          </p:nvSpPr>
          <p:spPr>
            <a:xfrm>
              <a:off x="1875384" y="1718172"/>
              <a:ext cx="2472232" cy="768350"/>
            </a:xfrm>
            <a:prstGeom prst="rect">
              <a:avLst/>
            </a:prstGeom>
            <a:noFill/>
          </p:spPr>
          <p:txBody>
            <a:bodyPr wrap="square" rtlCol="0">
              <a:spAutoFit/>
            </a:bodyPr>
            <a:lstStyle>
              <a:defPPr>
                <a:defRPr lang="en-US"/>
              </a:defPPr>
              <a:lvl1pPr>
                <a:defRPr sz="4400">
                  <a:latin typeface="杨任东竹石体-Medium" panose="02000000000000000000" pitchFamily="2" charset="-122"/>
                  <a:ea typeface="杨任东竹石体-Medium" panose="02000000000000000000" pitchFamily="2" charset="-122"/>
                </a:defRPr>
              </a:lvl1pPr>
            </a:lstStyle>
            <a:p>
              <a:r>
                <a:rPr lang="zh-CN" altLang="en-US" dirty="0">
                  <a:solidFill>
                    <a:srgbClr val="3B3D41"/>
                  </a:solidFill>
                  <a:latin typeface="+mn-lt"/>
                  <a:ea typeface="+mn-ea"/>
                  <a:cs typeface="+mn-ea"/>
                  <a:sym typeface="+mn-lt"/>
                </a:rPr>
                <a:t>饮菊花酒</a:t>
              </a:r>
            </a:p>
          </p:txBody>
        </p:sp>
      </p:grpSp>
      <p:pic>
        <p:nvPicPr>
          <p:cNvPr id="3" name="图片 2" descr="e83c1d30714b8cb1890b7ce42a5c2d9d"/>
          <p:cNvPicPr>
            <a:picLocks noChangeAspect="1"/>
          </p:cNvPicPr>
          <p:nvPr/>
        </p:nvPicPr>
        <p:blipFill>
          <a:blip r:embed="rId4"/>
          <a:stretch>
            <a:fillRect/>
          </a:stretch>
        </p:blipFill>
        <p:spPr>
          <a:xfrm>
            <a:off x="-182245" y="-407035"/>
            <a:ext cx="1981200" cy="28867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75.xml><?xml version="1.0" encoding="utf-8"?>
<p:tagLst xmlns:a="http://schemas.openxmlformats.org/drawingml/2006/main" xmlns:r="http://schemas.openxmlformats.org/officeDocument/2006/relationships" xmlns:p="http://schemas.openxmlformats.org/presentationml/2006/main">
  <p:tag name="KSO_WM_SLIDE_MODEL_TYPE" val="timeline"/>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ww.2ppt.co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9">
      <a:majorFont>
        <a:latin typeface="阿里巴巴普惠体 L"/>
        <a:ea typeface="阿里巴巴普惠体 L"/>
        <a:cs typeface=""/>
      </a:majorFont>
      <a:minorFont>
        <a:latin typeface="阿里巴巴普惠体 L"/>
        <a:ea typeface="阿里巴巴普惠体 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阿里巴巴普惠体 L"/>
        <a:ea typeface=""/>
        <a:cs typeface=""/>
        <a:font script="Jpan" typeface="游ゴシック Light"/>
        <a:font script="Hang" typeface="맑은 고딕"/>
        <a:font script="Hans" typeface="阿里巴巴普惠体 L"/>
        <a:font script="Hant" typeface="新細明體"/>
        <a:font script="Arab" typeface="阿里巴巴普惠体 L"/>
        <a:font script="Hebr" typeface="阿里巴巴普惠体 L"/>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L"/>
        <a:font script="Uigh" typeface="Microsoft Uighur"/>
        <a:font script="Geor" typeface="Sylfaen"/>
      </a:majorFont>
      <a:minorFont>
        <a:latin typeface="阿里巴巴普惠体 L"/>
        <a:ea typeface=""/>
        <a:cs typeface=""/>
        <a:font script="Jpan" typeface="游ゴシック"/>
        <a:font script="Hang" typeface="맑은 고딕"/>
        <a:font script="Hans" typeface="阿里巴巴普惠体 L"/>
        <a:font script="Hant" typeface="新細明體"/>
        <a:font script="Arab" typeface="阿里巴巴普惠体 L"/>
        <a:font script="Hebr" typeface="阿里巴巴普惠体 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L"/>
        <a:font script="Hant" typeface="新細明體"/>
        <a:font script="Arab" typeface="阿里巴巴普惠体 L"/>
        <a:font script="Hebr" typeface="阿里巴巴普惠体 L"/>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L"/>
        <a:font script="Uigh" typeface="Microsoft Uighur"/>
        <a:font script="Geor" typeface="Sylfaen"/>
      </a:majorFont>
      <a:minorFont>
        <a:latin typeface="阿里巴巴普惠体 L"/>
        <a:ea typeface=""/>
        <a:cs typeface=""/>
        <a:font script="Jpan" typeface="ＭＳ Ｐゴシック"/>
        <a:font script="Hang" typeface="맑은 고딕"/>
        <a:font script="Hans" typeface="阿里巴巴普惠体 L"/>
        <a:font script="Hant" typeface="新細明體"/>
        <a:font script="Arab" typeface="阿里巴巴普惠体 L"/>
        <a:font script="Hebr" typeface="阿里巴巴普惠体 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1302</Words>
  <Application>Microsoft Office PowerPoint</Application>
  <PresentationFormat>宽屏</PresentationFormat>
  <Paragraphs>70</Paragraphs>
  <Slides>18</Slides>
  <Notes>18</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18</vt:i4>
      </vt:variant>
    </vt:vector>
  </HeadingPairs>
  <TitlesOfParts>
    <vt:vector size="26" baseType="lpstr">
      <vt:lpstr>阿里巴巴普惠体 L</vt:lpstr>
      <vt:lpstr>阿里巴巴普惠体 R</vt:lpstr>
      <vt:lpstr>宋体</vt:lpstr>
      <vt:lpstr>微软雅黑</vt:lpstr>
      <vt:lpstr>Arial</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2021-06-25T02:42:45Z</dcterms:created>
  <dcterms:modified xsi:type="dcterms:W3CDTF">2023-01-10T05:16:19Z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24F67785CE494AB6A7A669C8318E6766</vt:lpwstr>
  </property>
  <property fmtid="{A09F084E-AD41-489F-8076-AA5BE3082BCA}" pid="100">
    <vt:ui4>5</vt:ui4>
  </property>
  <property fmtid="{64440492-4C8B-11D1-8B70-080036B11A03}" pid="11">
    <vt:lpwstr>www.2ppt.com-爱PPT提供资源下载</vt:lpwstr>
  </property>
</Properties>
</file>