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600"/>
        <p:guide orient="horz" pos="663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黑体" panose="0201060906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黑体" panose="02010609060101010101" charset="-122"/>
              </a:rPr>
              <a:t>2023-01-16</a:t>
            </a:fld>
            <a:endParaRPr lang="zh-CN" altLang="en-US">
              <a:ea typeface="黑体" panose="0201060906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黑体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黑体" panose="02010609060101010101" charset="-122"/>
              </a:rPr>
              <a:t>‹#›</a:t>
            </a:fld>
            <a:endParaRPr lang="zh-CN" altLang="en-US">
              <a:ea typeface="黑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9F10E5-5916-4B21-B909-FD2561751ED7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C5DC90-0E77-40A3-A871-5C2F595121B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EFDD68-7804-4492-9C12-DCF2D18098B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B80A55-A31D-456F-9AD3-FCFAC1978D53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EFCDF5-CA40-4AC3-8C59-6A2D3220EBD2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C65BBB-A0F6-451C-B50B-A9BE9FDA18B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1B2C11-16ED-4177-B548-D73B1C8C2098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105CE2-E8A5-4AB8-8F4F-054F12B74E17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B2CB0-8294-4AB9-A844-D9FA6B17003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9BA4F4-DED8-4844-A79E-7C5AC277FC2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DEB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DEB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39" r="29213" b="45174"/>
          <a:stretch>
            <a:fillRect/>
          </a:stretch>
        </p:blipFill>
        <p:spPr>
          <a:xfrm>
            <a:off x="-1" y="0"/>
            <a:ext cx="4651589" cy="3745938"/>
          </a:xfrm>
          <a:custGeom>
            <a:avLst/>
            <a:gdLst>
              <a:gd name="connsiteX0" fmla="*/ 0 w 4651589"/>
              <a:gd name="connsiteY0" fmla="*/ 0 h 3745938"/>
              <a:gd name="connsiteX1" fmla="*/ 4651589 w 4651589"/>
              <a:gd name="connsiteY1" fmla="*/ 0 h 3745938"/>
              <a:gd name="connsiteX2" fmla="*/ 4295510 w 4651589"/>
              <a:gd name="connsiteY2" fmla="*/ 3745938 h 3745938"/>
              <a:gd name="connsiteX3" fmla="*/ 0 w 4651589"/>
              <a:gd name="connsiteY3" fmla="*/ 0 h 374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589" h="3745938">
                <a:moveTo>
                  <a:pt x="0" y="0"/>
                </a:moveTo>
                <a:lnTo>
                  <a:pt x="4651589" y="0"/>
                </a:lnTo>
                <a:lnTo>
                  <a:pt x="4295510" y="3745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3284" r="33154" b="17091"/>
          <a:stretch>
            <a:fillRect/>
          </a:stretch>
        </p:blipFill>
        <p:spPr>
          <a:xfrm>
            <a:off x="6822" y="202468"/>
            <a:ext cx="4269615" cy="5474180"/>
          </a:xfrm>
          <a:custGeom>
            <a:avLst/>
            <a:gdLst>
              <a:gd name="connsiteX0" fmla="*/ 0 w 4269615"/>
              <a:gd name="connsiteY0" fmla="*/ 0 h 5474180"/>
              <a:gd name="connsiteX1" fmla="*/ 4269615 w 4269615"/>
              <a:gd name="connsiteY1" fmla="*/ 3758427 h 5474180"/>
              <a:gd name="connsiteX2" fmla="*/ 4124755 w 4269615"/>
              <a:gd name="connsiteY2" fmla="*/ 5474180 h 5474180"/>
              <a:gd name="connsiteX3" fmla="*/ 5610 w 4269615"/>
              <a:gd name="connsiteY3" fmla="*/ 1773627 h 5474180"/>
              <a:gd name="connsiteX4" fmla="*/ 0 w 4269615"/>
              <a:gd name="connsiteY4" fmla="*/ 0 h 54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9615" h="5474180">
                <a:moveTo>
                  <a:pt x="0" y="0"/>
                </a:moveTo>
                <a:lnTo>
                  <a:pt x="4269615" y="3758427"/>
                </a:lnTo>
                <a:lnTo>
                  <a:pt x="4124755" y="5474180"/>
                </a:lnTo>
                <a:lnTo>
                  <a:pt x="5610" y="17736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1526" r="23399" b="45"/>
          <a:stretch>
            <a:fillRect/>
          </a:stretch>
        </p:blipFill>
        <p:spPr>
          <a:xfrm>
            <a:off x="0" y="2144086"/>
            <a:ext cx="5205081" cy="4704477"/>
          </a:xfrm>
          <a:custGeom>
            <a:avLst/>
            <a:gdLst>
              <a:gd name="connsiteX0" fmla="*/ 0 w 5205081"/>
              <a:gd name="connsiteY0" fmla="*/ 0 h 4704477"/>
              <a:gd name="connsiteX1" fmla="*/ 5205081 w 5205081"/>
              <a:gd name="connsiteY1" fmla="*/ 4704477 h 4704477"/>
              <a:gd name="connsiteX2" fmla="*/ 6226 w 5205081"/>
              <a:gd name="connsiteY2" fmla="*/ 4704477 h 4704477"/>
              <a:gd name="connsiteX3" fmla="*/ 3363 w 5205081"/>
              <a:gd name="connsiteY3" fmla="*/ 3546124 h 4704477"/>
              <a:gd name="connsiteX4" fmla="*/ 0 w 5205081"/>
              <a:gd name="connsiteY4" fmla="*/ 0 h 470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081" h="4704477">
                <a:moveTo>
                  <a:pt x="0" y="0"/>
                </a:moveTo>
                <a:lnTo>
                  <a:pt x="5205081" y="4704477"/>
                </a:lnTo>
                <a:lnTo>
                  <a:pt x="6226" y="4704477"/>
                </a:lnTo>
                <a:lnTo>
                  <a:pt x="3363" y="3546124"/>
                </a:lnTo>
                <a:cubicBezTo>
                  <a:pt x="2242" y="2364083"/>
                  <a:pt x="5195" y="1191299"/>
                  <a:pt x="0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00000" r="27545" b="-406"/>
          <a:stretch>
            <a:fillRect/>
          </a:stretch>
        </p:blipFill>
        <p:spPr>
          <a:xfrm>
            <a:off x="6226" y="6848563"/>
            <a:ext cx="5222266" cy="27803"/>
          </a:xfrm>
          <a:custGeom>
            <a:avLst/>
            <a:gdLst>
              <a:gd name="connsiteX0" fmla="*/ 0 w 5222266"/>
              <a:gd name="connsiteY0" fmla="*/ 0 h 27803"/>
              <a:gd name="connsiteX1" fmla="*/ 5198855 w 5222266"/>
              <a:gd name="connsiteY1" fmla="*/ 0 h 27803"/>
              <a:gd name="connsiteX2" fmla="*/ 5222266 w 5222266"/>
              <a:gd name="connsiteY2" fmla="*/ 21160 h 27803"/>
              <a:gd name="connsiteX3" fmla="*/ 69 w 5222266"/>
              <a:gd name="connsiteY3" fmla="*/ 27803 h 27803"/>
              <a:gd name="connsiteX4" fmla="*/ 0 w 5222266"/>
              <a:gd name="connsiteY4" fmla="*/ 0 h 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66" h="27803">
                <a:moveTo>
                  <a:pt x="0" y="0"/>
                </a:moveTo>
                <a:lnTo>
                  <a:pt x="5198855" y="0"/>
                </a:lnTo>
                <a:lnTo>
                  <a:pt x="5222266" y="21160"/>
                </a:lnTo>
                <a:lnTo>
                  <a:pt x="69" y="2780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870" y="2120900"/>
            <a:ext cx="7179310" cy="2898775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EB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27718"/>
                <a:chOff x="-4714868" y="2110674"/>
                <a:chExt cx="5033250" cy="1027718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29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EB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4.2 </a:t>
                  </a:r>
                  <a:r>
                    <a:rPr lang="zh-CN" altLang="en-US" sz="4800" b="1" dirty="0">
                      <a:solidFill>
                        <a:srgbClr val="DEB0A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速度、时间和路程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三位数乘两位数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DEB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矩形 23"/>
          <p:cNvSpPr/>
          <p:nvPr/>
        </p:nvSpPr>
        <p:spPr>
          <a:xfrm>
            <a:off x="4139807" y="5578242"/>
            <a:ext cx="8052193" cy="1323000"/>
          </a:xfrm>
          <a:custGeom>
            <a:avLst/>
            <a:gdLst>
              <a:gd name="connsiteX0" fmla="*/ 0 w 6986919"/>
              <a:gd name="connsiteY0" fmla="*/ 0 h 1171915"/>
              <a:gd name="connsiteX1" fmla="*/ 6986919 w 6986919"/>
              <a:gd name="connsiteY1" fmla="*/ 0 h 1171915"/>
              <a:gd name="connsiteX2" fmla="*/ 6986919 w 6986919"/>
              <a:gd name="connsiteY2" fmla="*/ 1171915 h 1171915"/>
              <a:gd name="connsiteX3" fmla="*/ 0 w 6986919"/>
              <a:gd name="connsiteY3" fmla="*/ 1171915 h 1171915"/>
              <a:gd name="connsiteX4" fmla="*/ 0 w 6986919"/>
              <a:gd name="connsiteY4" fmla="*/ 0 h 1171915"/>
              <a:gd name="connsiteX0-1" fmla="*/ 0 w 8167537"/>
              <a:gd name="connsiteY0-2" fmla="*/ 92598 h 1171915"/>
              <a:gd name="connsiteX1-3" fmla="*/ 8167537 w 8167537"/>
              <a:gd name="connsiteY1-4" fmla="*/ 0 h 1171915"/>
              <a:gd name="connsiteX2-5" fmla="*/ 8167537 w 8167537"/>
              <a:gd name="connsiteY2-6" fmla="*/ 1171915 h 1171915"/>
              <a:gd name="connsiteX3-7" fmla="*/ 1180618 w 8167537"/>
              <a:gd name="connsiteY3-8" fmla="*/ 1171915 h 1171915"/>
              <a:gd name="connsiteX4-9" fmla="*/ 0 w 8167537"/>
              <a:gd name="connsiteY4-10" fmla="*/ 92598 h 1171915"/>
              <a:gd name="connsiteX0-11" fmla="*/ 0 w 8167537"/>
              <a:gd name="connsiteY0-12" fmla="*/ 92598 h 1171915"/>
              <a:gd name="connsiteX1-13" fmla="*/ 8167537 w 8167537"/>
              <a:gd name="connsiteY1-14" fmla="*/ 0 h 1171915"/>
              <a:gd name="connsiteX2-15" fmla="*/ 8167537 w 8167537"/>
              <a:gd name="connsiteY2-16" fmla="*/ 1171915 h 1171915"/>
              <a:gd name="connsiteX3-17" fmla="*/ 1335018 w 8167537"/>
              <a:gd name="connsiteY3-18" fmla="*/ 1140947 h 1171915"/>
              <a:gd name="connsiteX4-19" fmla="*/ 0 w 8167537"/>
              <a:gd name="connsiteY4-20" fmla="*/ 92598 h 1171915"/>
              <a:gd name="connsiteX0-21" fmla="*/ 0 w 8167537"/>
              <a:gd name="connsiteY0-22" fmla="*/ 92598 h 1171915"/>
              <a:gd name="connsiteX1-23" fmla="*/ 8167537 w 8167537"/>
              <a:gd name="connsiteY1-24" fmla="*/ 0 h 1171915"/>
              <a:gd name="connsiteX2-25" fmla="*/ 8167537 w 8167537"/>
              <a:gd name="connsiteY2-26" fmla="*/ 1171915 h 1171915"/>
              <a:gd name="connsiteX3-27" fmla="*/ 1323444 w 8167537"/>
              <a:gd name="connsiteY3-28" fmla="*/ 1151409 h 1171915"/>
              <a:gd name="connsiteX4-29" fmla="*/ 0 w 8167537"/>
              <a:gd name="connsiteY4-30" fmla="*/ 92598 h 1171915"/>
              <a:gd name="connsiteX0-31" fmla="*/ 0 w 8167537"/>
              <a:gd name="connsiteY0-32" fmla="*/ 92598 h 1171915"/>
              <a:gd name="connsiteX1-33" fmla="*/ 8167537 w 8167537"/>
              <a:gd name="connsiteY1-34" fmla="*/ 0 h 1171915"/>
              <a:gd name="connsiteX2-35" fmla="*/ 8167537 w 8167537"/>
              <a:gd name="connsiteY2-36" fmla="*/ 1171915 h 1171915"/>
              <a:gd name="connsiteX3-37" fmla="*/ 1346593 w 8167537"/>
              <a:gd name="connsiteY3-38" fmla="*/ 1140947 h 1171915"/>
              <a:gd name="connsiteX4-39" fmla="*/ 0 w 8167537"/>
              <a:gd name="connsiteY4-40" fmla="*/ 92598 h 1171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67537" h="1171915">
                <a:moveTo>
                  <a:pt x="0" y="92598"/>
                </a:moveTo>
                <a:lnTo>
                  <a:pt x="8167537" y="0"/>
                </a:lnTo>
                <a:lnTo>
                  <a:pt x="8167537" y="1171915"/>
                </a:lnTo>
                <a:lnTo>
                  <a:pt x="1346593" y="1140947"/>
                </a:lnTo>
                <a:lnTo>
                  <a:pt x="0" y="92598"/>
                </a:lnTo>
                <a:close/>
              </a:path>
            </a:pathLst>
          </a:custGeom>
          <a:solidFill>
            <a:srgbClr val="DEB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79104" y="1232158"/>
            <a:ext cx="10939796" cy="9787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80695" indent="-480695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一辆客车的速度是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小时，从甲城到乙城坐车用了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小时，甲城距乙城有多远？</a:t>
            </a:r>
          </a:p>
        </p:txBody>
      </p:sp>
      <p:sp>
        <p:nvSpPr>
          <p:cNvPr id="9" name="矩形 8"/>
          <p:cNvSpPr/>
          <p:nvPr/>
        </p:nvSpPr>
        <p:spPr>
          <a:xfrm>
            <a:off x="3697021" y="2381989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6=216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</a:p>
        </p:txBody>
      </p:sp>
      <p:sp>
        <p:nvSpPr>
          <p:cNvPr id="10" name="矩形 9"/>
          <p:cNvSpPr/>
          <p:nvPr/>
        </p:nvSpPr>
        <p:spPr>
          <a:xfrm>
            <a:off x="3540695" y="3196104"/>
            <a:ext cx="408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答：甲城距乙城有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216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5882" y="1325642"/>
            <a:ext cx="10850033" cy="9787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80695" indent="-480695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王叔叔周末骑自行车去植物园游玩，去时的速度是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小时到达目的地。返回时逆风骑行，速度比去时慢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千米，返回时用了几小时？</a:t>
            </a:r>
            <a:endParaRPr lang="zh-CN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48099" y="1248853"/>
            <a:ext cx="1328786" cy="575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81984" y="1239273"/>
            <a:ext cx="795438" cy="575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36566" y="3632389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2=30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</a:p>
        </p:txBody>
      </p:sp>
      <p:sp>
        <p:nvSpPr>
          <p:cNvPr id="7" name="矩形 6"/>
          <p:cNvSpPr/>
          <p:nvPr/>
        </p:nvSpPr>
        <p:spPr>
          <a:xfrm>
            <a:off x="3336566" y="4123413"/>
            <a:ext cx="320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5=10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3336565" y="4632340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30÷10=3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3336565" y="5141267"/>
            <a:ext cx="3514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返回时用了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对话气泡: 圆角矩形 11"/>
          <p:cNvSpPr/>
          <p:nvPr/>
        </p:nvSpPr>
        <p:spPr>
          <a:xfrm>
            <a:off x="885882" y="2474022"/>
            <a:ext cx="5251451" cy="774700"/>
          </a:xfrm>
          <a:prstGeom prst="wedgeRoundRectCallout">
            <a:avLst>
              <a:gd name="adj1" fmla="val 33006"/>
              <a:gd name="adj2" fmla="val 63918"/>
              <a:gd name="adj3" fmla="val 1666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去时和返回时的路程相同。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  <p:bldP spid="8" grpId="0"/>
      <p:bldP spid="9" grpId="0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3237442" y="1637563"/>
            <a:ext cx="5717116" cy="825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1563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速度、时间和路程</a:t>
            </a:r>
          </a:p>
        </p:txBody>
      </p:sp>
      <p:pic>
        <p:nvPicPr>
          <p:cNvPr id="28675" name="Picture 14" descr="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42" y="2674127"/>
            <a:ext cx="5270500" cy="17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08529" y="4519112"/>
            <a:ext cx="47540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629234" y="4519111"/>
            <a:ext cx="508846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4385679" y="1753403"/>
            <a:ext cx="3420642" cy="649188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rgbClr val="C00000"/>
            </a:solidFill>
            <a:miter lim="800000"/>
          </a:ln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5418265"/>
            <a:ext cx="618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提出一个已知速度和时间，求路程的问题。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60400" y="1186246"/>
            <a:ext cx="825500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marL="457200" indent="-457200" defTabSz="1219200" latinLnBrk="1">
              <a:lnSpc>
                <a:spcPct val="3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457200" indent="-457200" defTabSz="1219200" latinLnBrk="1">
              <a:lnSpc>
                <a:spcPct val="300000"/>
              </a:lnSpc>
              <a:spcBef>
                <a:spcPct val="20000"/>
              </a:spcBef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39" r="29213" b="45174"/>
          <a:stretch>
            <a:fillRect/>
          </a:stretch>
        </p:blipFill>
        <p:spPr>
          <a:xfrm>
            <a:off x="-1" y="0"/>
            <a:ext cx="4651589" cy="3745938"/>
          </a:xfrm>
          <a:custGeom>
            <a:avLst/>
            <a:gdLst>
              <a:gd name="connsiteX0" fmla="*/ 0 w 4651589"/>
              <a:gd name="connsiteY0" fmla="*/ 0 h 3745938"/>
              <a:gd name="connsiteX1" fmla="*/ 4651589 w 4651589"/>
              <a:gd name="connsiteY1" fmla="*/ 0 h 3745938"/>
              <a:gd name="connsiteX2" fmla="*/ 4295510 w 4651589"/>
              <a:gd name="connsiteY2" fmla="*/ 3745938 h 3745938"/>
              <a:gd name="connsiteX3" fmla="*/ 0 w 4651589"/>
              <a:gd name="connsiteY3" fmla="*/ 0 h 374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1589" h="3745938">
                <a:moveTo>
                  <a:pt x="0" y="0"/>
                </a:moveTo>
                <a:lnTo>
                  <a:pt x="4651589" y="0"/>
                </a:lnTo>
                <a:lnTo>
                  <a:pt x="4295510" y="37459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3284" r="33154" b="17091"/>
          <a:stretch>
            <a:fillRect/>
          </a:stretch>
        </p:blipFill>
        <p:spPr>
          <a:xfrm>
            <a:off x="6822" y="202468"/>
            <a:ext cx="4269615" cy="5474180"/>
          </a:xfrm>
          <a:custGeom>
            <a:avLst/>
            <a:gdLst>
              <a:gd name="connsiteX0" fmla="*/ 0 w 4269615"/>
              <a:gd name="connsiteY0" fmla="*/ 0 h 5474180"/>
              <a:gd name="connsiteX1" fmla="*/ 4269615 w 4269615"/>
              <a:gd name="connsiteY1" fmla="*/ 3758427 h 5474180"/>
              <a:gd name="connsiteX2" fmla="*/ 4124755 w 4269615"/>
              <a:gd name="connsiteY2" fmla="*/ 5474180 h 5474180"/>
              <a:gd name="connsiteX3" fmla="*/ 5610 w 4269615"/>
              <a:gd name="connsiteY3" fmla="*/ 1773627 h 5474180"/>
              <a:gd name="connsiteX4" fmla="*/ 0 w 4269615"/>
              <a:gd name="connsiteY4" fmla="*/ 0 h 54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9615" h="5474180">
                <a:moveTo>
                  <a:pt x="0" y="0"/>
                </a:moveTo>
                <a:lnTo>
                  <a:pt x="4269615" y="3758427"/>
                </a:lnTo>
                <a:lnTo>
                  <a:pt x="4124755" y="5474180"/>
                </a:lnTo>
                <a:lnTo>
                  <a:pt x="5610" y="177362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31526" r="23399" b="45"/>
          <a:stretch>
            <a:fillRect/>
          </a:stretch>
        </p:blipFill>
        <p:spPr>
          <a:xfrm>
            <a:off x="0" y="2144086"/>
            <a:ext cx="5205081" cy="4704477"/>
          </a:xfrm>
          <a:custGeom>
            <a:avLst/>
            <a:gdLst>
              <a:gd name="connsiteX0" fmla="*/ 0 w 5205081"/>
              <a:gd name="connsiteY0" fmla="*/ 0 h 4704477"/>
              <a:gd name="connsiteX1" fmla="*/ 5205081 w 5205081"/>
              <a:gd name="connsiteY1" fmla="*/ 4704477 h 4704477"/>
              <a:gd name="connsiteX2" fmla="*/ 6226 w 5205081"/>
              <a:gd name="connsiteY2" fmla="*/ 4704477 h 4704477"/>
              <a:gd name="connsiteX3" fmla="*/ 3363 w 5205081"/>
              <a:gd name="connsiteY3" fmla="*/ 3546124 h 4704477"/>
              <a:gd name="connsiteX4" fmla="*/ 0 w 5205081"/>
              <a:gd name="connsiteY4" fmla="*/ 0 h 470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081" h="4704477">
                <a:moveTo>
                  <a:pt x="0" y="0"/>
                </a:moveTo>
                <a:lnTo>
                  <a:pt x="5205081" y="4704477"/>
                </a:lnTo>
                <a:lnTo>
                  <a:pt x="6226" y="4704477"/>
                </a:lnTo>
                <a:lnTo>
                  <a:pt x="3363" y="3546124"/>
                </a:lnTo>
                <a:cubicBezTo>
                  <a:pt x="2242" y="2364083"/>
                  <a:pt x="5195" y="1191299"/>
                  <a:pt x="0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t="100000" r="27545" b="-406"/>
          <a:stretch>
            <a:fillRect/>
          </a:stretch>
        </p:blipFill>
        <p:spPr>
          <a:xfrm>
            <a:off x="6226" y="6848563"/>
            <a:ext cx="5222266" cy="27803"/>
          </a:xfrm>
          <a:custGeom>
            <a:avLst/>
            <a:gdLst>
              <a:gd name="connsiteX0" fmla="*/ 0 w 5222266"/>
              <a:gd name="connsiteY0" fmla="*/ 0 h 27803"/>
              <a:gd name="connsiteX1" fmla="*/ 5198855 w 5222266"/>
              <a:gd name="connsiteY1" fmla="*/ 0 h 27803"/>
              <a:gd name="connsiteX2" fmla="*/ 5222266 w 5222266"/>
              <a:gd name="connsiteY2" fmla="*/ 21160 h 27803"/>
              <a:gd name="connsiteX3" fmla="*/ 69 w 5222266"/>
              <a:gd name="connsiteY3" fmla="*/ 27803 h 27803"/>
              <a:gd name="connsiteX4" fmla="*/ 0 w 5222266"/>
              <a:gd name="connsiteY4" fmla="*/ 0 h 2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2266" h="27803">
                <a:moveTo>
                  <a:pt x="0" y="0"/>
                </a:moveTo>
                <a:lnTo>
                  <a:pt x="5198855" y="0"/>
                </a:lnTo>
                <a:lnTo>
                  <a:pt x="5222266" y="21160"/>
                </a:lnTo>
                <a:lnTo>
                  <a:pt x="69" y="27803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DEB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EB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4800" b="1" dirty="0">
                    <a:solidFill>
                      <a:srgbClr val="DEB0A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第四单元  三位数乘两位数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DEB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24" name="矩形 23"/>
          <p:cNvSpPr/>
          <p:nvPr/>
        </p:nvSpPr>
        <p:spPr>
          <a:xfrm>
            <a:off x="4139807" y="5578242"/>
            <a:ext cx="8052193" cy="1323000"/>
          </a:xfrm>
          <a:custGeom>
            <a:avLst/>
            <a:gdLst>
              <a:gd name="connsiteX0" fmla="*/ 0 w 6986919"/>
              <a:gd name="connsiteY0" fmla="*/ 0 h 1171915"/>
              <a:gd name="connsiteX1" fmla="*/ 6986919 w 6986919"/>
              <a:gd name="connsiteY1" fmla="*/ 0 h 1171915"/>
              <a:gd name="connsiteX2" fmla="*/ 6986919 w 6986919"/>
              <a:gd name="connsiteY2" fmla="*/ 1171915 h 1171915"/>
              <a:gd name="connsiteX3" fmla="*/ 0 w 6986919"/>
              <a:gd name="connsiteY3" fmla="*/ 1171915 h 1171915"/>
              <a:gd name="connsiteX4" fmla="*/ 0 w 6986919"/>
              <a:gd name="connsiteY4" fmla="*/ 0 h 1171915"/>
              <a:gd name="connsiteX0-1" fmla="*/ 0 w 8167537"/>
              <a:gd name="connsiteY0-2" fmla="*/ 92598 h 1171915"/>
              <a:gd name="connsiteX1-3" fmla="*/ 8167537 w 8167537"/>
              <a:gd name="connsiteY1-4" fmla="*/ 0 h 1171915"/>
              <a:gd name="connsiteX2-5" fmla="*/ 8167537 w 8167537"/>
              <a:gd name="connsiteY2-6" fmla="*/ 1171915 h 1171915"/>
              <a:gd name="connsiteX3-7" fmla="*/ 1180618 w 8167537"/>
              <a:gd name="connsiteY3-8" fmla="*/ 1171915 h 1171915"/>
              <a:gd name="connsiteX4-9" fmla="*/ 0 w 8167537"/>
              <a:gd name="connsiteY4-10" fmla="*/ 92598 h 1171915"/>
              <a:gd name="connsiteX0-11" fmla="*/ 0 w 8167537"/>
              <a:gd name="connsiteY0-12" fmla="*/ 92598 h 1171915"/>
              <a:gd name="connsiteX1-13" fmla="*/ 8167537 w 8167537"/>
              <a:gd name="connsiteY1-14" fmla="*/ 0 h 1171915"/>
              <a:gd name="connsiteX2-15" fmla="*/ 8167537 w 8167537"/>
              <a:gd name="connsiteY2-16" fmla="*/ 1171915 h 1171915"/>
              <a:gd name="connsiteX3-17" fmla="*/ 1335018 w 8167537"/>
              <a:gd name="connsiteY3-18" fmla="*/ 1140947 h 1171915"/>
              <a:gd name="connsiteX4-19" fmla="*/ 0 w 8167537"/>
              <a:gd name="connsiteY4-20" fmla="*/ 92598 h 1171915"/>
              <a:gd name="connsiteX0-21" fmla="*/ 0 w 8167537"/>
              <a:gd name="connsiteY0-22" fmla="*/ 92598 h 1171915"/>
              <a:gd name="connsiteX1-23" fmla="*/ 8167537 w 8167537"/>
              <a:gd name="connsiteY1-24" fmla="*/ 0 h 1171915"/>
              <a:gd name="connsiteX2-25" fmla="*/ 8167537 w 8167537"/>
              <a:gd name="connsiteY2-26" fmla="*/ 1171915 h 1171915"/>
              <a:gd name="connsiteX3-27" fmla="*/ 1323444 w 8167537"/>
              <a:gd name="connsiteY3-28" fmla="*/ 1151409 h 1171915"/>
              <a:gd name="connsiteX4-29" fmla="*/ 0 w 8167537"/>
              <a:gd name="connsiteY4-30" fmla="*/ 92598 h 1171915"/>
              <a:gd name="connsiteX0-31" fmla="*/ 0 w 8167537"/>
              <a:gd name="connsiteY0-32" fmla="*/ 92598 h 1171915"/>
              <a:gd name="connsiteX1-33" fmla="*/ 8167537 w 8167537"/>
              <a:gd name="connsiteY1-34" fmla="*/ 0 h 1171915"/>
              <a:gd name="connsiteX2-35" fmla="*/ 8167537 w 8167537"/>
              <a:gd name="connsiteY2-36" fmla="*/ 1171915 h 1171915"/>
              <a:gd name="connsiteX3-37" fmla="*/ 1346593 w 8167537"/>
              <a:gd name="connsiteY3-38" fmla="*/ 1140947 h 1171915"/>
              <a:gd name="connsiteX4-39" fmla="*/ 0 w 8167537"/>
              <a:gd name="connsiteY4-40" fmla="*/ 92598 h 11719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67537" h="1171915">
                <a:moveTo>
                  <a:pt x="0" y="92598"/>
                </a:moveTo>
                <a:lnTo>
                  <a:pt x="8167537" y="0"/>
                </a:lnTo>
                <a:lnTo>
                  <a:pt x="8167537" y="1171915"/>
                </a:lnTo>
                <a:lnTo>
                  <a:pt x="1346593" y="1140947"/>
                </a:lnTo>
                <a:lnTo>
                  <a:pt x="0" y="92598"/>
                </a:lnTo>
                <a:close/>
              </a:path>
            </a:pathLst>
          </a:custGeom>
          <a:solidFill>
            <a:srgbClr val="DEB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903" y="2173654"/>
            <a:ext cx="1294576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对话气泡: 圆角矩形 6"/>
          <p:cNvSpPr/>
          <p:nvPr/>
        </p:nvSpPr>
        <p:spPr>
          <a:xfrm flipH="1">
            <a:off x="3200351" y="1915933"/>
            <a:ext cx="7621723" cy="746880"/>
          </a:xfrm>
          <a:prstGeom prst="wedgeRoundRectCallout">
            <a:avLst>
              <a:gd name="adj1" fmla="val 55803"/>
              <a:gd name="adj2" fmla="val -2201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上节课学习了哪几个数量，他们之间的关系是怎样的？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78401" y="344202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单价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812985" y="344202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数量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349685" y="344202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zh-CN" altLang="en-US" sz="2400" kern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总价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202531" y="345472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CC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829111" y="34420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CC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400" kern="0" dirty="0">
              <a:solidFill>
                <a:srgbClr val="CC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30199" y="1187708"/>
            <a:ext cx="4313767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解答下面问题。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293" name="Picture 14" descr="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63" y="1648603"/>
            <a:ext cx="3872127" cy="125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/>
        </p:nvSpPr>
        <p:spPr>
          <a:xfrm>
            <a:off x="404863" y="3650466"/>
            <a:ext cx="7502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）一辆汽车每小时行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小时行多少千米？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404863" y="5029227"/>
            <a:ext cx="12001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）一人骑自行车每分钟行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分钟行多少千米？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459565" y="3650465"/>
            <a:ext cx="2184401" cy="529399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4853806" y="3641998"/>
            <a:ext cx="869660" cy="546331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37216" y="4449998"/>
            <a:ext cx="618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</a:t>
            </a:r>
          </a:p>
        </p:txBody>
      </p:sp>
      <p:sp>
        <p:nvSpPr>
          <p:cNvPr id="49" name="矩形 48"/>
          <p:cNvSpPr/>
          <p:nvPr/>
        </p:nvSpPr>
        <p:spPr>
          <a:xfrm>
            <a:off x="1433155" y="5842561"/>
            <a:ext cx="618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2820643" y="4315753"/>
            <a:ext cx="47540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3062816" y="4961550"/>
            <a:ext cx="2098464" cy="582083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5387985" y="4991866"/>
            <a:ext cx="1022975" cy="582083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1714500" y="5676254"/>
            <a:ext cx="868256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2.25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2753038" y="3213854"/>
            <a:ext cx="143721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4853806" y="3213854"/>
            <a:ext cx="1437216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4073041" y="4247134"/>
            <a:ext cx="1788792" cy="58208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3310467" y="5661197"/>
            <a:ext cx="3689774" cy="58208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160569" y="4289165"/>
            <a:ext cx="14393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9" name="文本框 57"/>
          <p:cNvSpPr txBox="1">
            <a:spLocks noChangeArrowheads="1"/>
          </p:cNvSpPr>
          <p:nvPr/>
        </p:nvSpPr>
        <p:spPr bwMode="auto">
          <a:xfrm>
            <a:off x="2459566" y="1224640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P53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47" grpId="0" bldLvl="0" animBg="1"/>
      <p:bldP spid="47" grpId="1" bldLvl="0" animBg="1"/>
      <p:bldP spid="50" grpId="0" bldLvl="0" animBg="1"/>
      <p:bldP spid="51" grpId="0" bldLvl="0" animBg="1"/>
      <p:bldP spid="51" grpId="1" bldLvl="0" animBg="1"/>
      <p:bldP spid="52" grpId="0" bldLvl="0" animBg="1"/>
      <p:bldP spid="52" grpId="1" bldLvl="0" animBg="1"/>
      <p:bldP spid="53" grpId="0" bldLvl="0" animBg="1"/>
      <p:bldP spid="54" grpId="0" bldLvl="0" animBg="1"/>
      <p:bldP spid="56" grpId="0" bldLvl="0" animBg="1"/>
      <p:bldP spid="57" grpId="0" bldLvl="0" animBg="1"/>
      <p:bldP spid="57" grpId="1" bldLvl="0" animBg="1"/>
      <p:bldP spid="58" grpId="0" bldLvl="0" animBg="1"/>
      <p:bldP spid="58" grpId="1" bldLvl="0" animBg="1"/>
      <p:bldP spid="5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52357" y="1077234"/>
            <a:ext cx="108665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一共行了多长的路，叫做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每小时（或每分钟等）行的路程，叫做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；行了几小时（或几分钟等），叫做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9842" y="2298662"/>
            <a:ext cx="7502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）一辆汽车每小时行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小时行多少千米？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79842" y="3963007"/>
            <a:ext cx="12001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）一人骑自行车每分钟行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分钟行多少千米？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2551455" y="2242677"/>
            <a:ext cx="2233906" cy="582084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943900" y="2274699"/>
            <a:ext cx="887942" cy="582084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37074" y="3151470"/>
            <a:ext cx="618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</a:t>
            </a:r>
          </a:p>
        </p:txBody>
      </p:sp>
      <p:sp>
        <p:nvSpPr>
          <p:cNvPr id="23" name="矩形 22"/>
          <p:cNvSpPr/>
          <p:nvPr/>
        </p:nvSpPr>
        <p:spPr>
          <a:xfrm>
            <a:off x="1213274" y="4928345"/>
            <a:ext cx="618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308438" y="2986384"/>
            <a:ext cx="47540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3188124" y="3872878"/>
            <a:ext cx="2040467" cy="582083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5517305" y="3907490"/>
            <a:ext cx="954616" cy="582083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490558" y="4839445"/>
            <a:ext cx="868256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2.25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791374" y="1883050"/>
            <a:ext cx="143721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4943900" y="1883050"/>
            <a:ext cx="1437216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3498005" y="2937216"/>
            <a:ext cx="1978235" cy="58208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3086525" y="4783928"/>
            <a:ext cx="3542710" cy="58208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549689" y="2973902"/>
            <a:ext cx="14393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4425" y="2740067"/>
            <a:ext cx="7502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）一辆汽车每小时行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小时行多少千米？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34425" y="4436175"/>
            <a:ext cx="12001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）一人骑自行车每分钟行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分钟行多少千米？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2506038" y="2631736"/>
            <a:ext cx="2216434" cy="582084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2173" y="3626338"/>
            <a:ext cx="618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</a:t>
            </a:r>
          </a:p>
        </p:txBody>
      </p:sp>
      <p:sp>
        <p:nvSpPr>
          <p:cNvPr id="7" name="矩形 6"/>
          <p:cNvSpPr/>
          <p:nvPr/>
        </p:nvSpPr>
        <p:spPr>
          <a:xfrm>
            <a:off x="1337561" y="5333987"/>
            <a:ext cx="6187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___________________________________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45455" y="3491484"/>
            <a:ext cx="47540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141321" y="4375965"/>
            <a:ext cx="2062957" cy="582083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78517" y="5069469"/>
            <a:ext cx="868256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  <a:r>
              <a:rPr lang="zh-CN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2.25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611362" y="1274414"/>
            <a:ext cx="2592916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678517" y="1843848"/>
            <a:ext cx="47540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</a:t>
            </a: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千米每时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055949" y="1268065"/>
            <a:ext cx="259291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105352" y="1837499"/>
            <a:ext cx="475403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读作：</a:t>
            </a: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225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米每分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5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9418" y="2578465"/>
            <a:ext cx="1367321" cy="19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对话气泡: 圆角矩形 23"/>
          <p:cNvSpPr/>
          <p:nvPr/>
        </p:nvSpPr>
        <p:spPr>
          <a:xfrm flipH="1">
            <a:off x="4815067" y="2578465"/>
            <a:ext cx="4752264" cy="640776"/>
          </a:xfrm>
          <a:prstGeom prst="wedgeRoundRectCallout">
            <a:avLst>
              <a:gd name="adj1" fmla="val -55159"/>
              <a:gd name="adj2" fmla="val -1066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已知速度、时间，如何求路程？</a:t>
            </a: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3267624" y="3925967"/>
            <a:ext cx="5247217" cy="51077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rgbClr val="C00000"/>
            </a:solidFill>
            <a:miter lim="800000"/>
          </a:ln>
        </p:spPr>
        <p:txBody>
          <a:bodyPr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627207" y="4772636"/>
            <a:ext cx="4282016" cy="951045"/>
            <a:chOff x="1373114" y="3854344"/>
            <a:chExt cx="3210796" cy="714190"/>
          </a:xfrm>
        </p:grpSpPr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1373114" y="4184964"/>
              <a:ext cx="3210796" cy="383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 algn="ctr">
              <a:solidFill>
                <a:srgbClr val="C0000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 defTabSz="1219200"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路程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时间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速度</a:t>
              </a:r>
            </a:p>
          </p:txBody>
        </p:sp>
        <p:sp>
          <p:nvSpPr>
            <p:cNvPr id="6" name="箭头: 下 5"/>
            <p:cNvSpPr/>
            <p:nvPr/>
          </p:nvSpPr>
          <p:spPr>
            <a:xfrm rot="2004904">
              <a:off x="3820493" y="3854344"/>
              <a:ext cx="236484" cy="306777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6173808" y="4778983"/>
            <a:ext cx="4415367" cy="944694"/>
            <a:chOff x="4932040" y="3844649"/>
            <a:chExt cx="3312368" cy="708877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4932040" y="4170250"/>
              <a:ext cx="3312368" cy="38327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 algn="ctr">
              <a:solidFill>
                <a:srgbClr val="C0000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 defTabSz="1219200"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路程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÷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速度</a:t>
              </a: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时间</a:t>
              </a:r>
            </a:p>
          </p:txBody>
        </p:sp>
        <p:sp>
          <p:nvSpPr>
            <p:cNvPr id="29" name="箭头: 下 28"/>
            <p:cNvSpPr/>
            <p:nvPr/>
          </p:nvSpPr>
          <p:spPr>
            <a:xfrm rot="19169234">
              <a:off x="5513213" y="3844649"/>
              <a:ext cx="235010" cy="306541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4854" y="1113036"/>
            <a:ext cx="1095404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一共行了多长的路，叫做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每小时（或每分钟等）行的路程，叫做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；行了几小时（或几分钟等），叫做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探索新知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544814" y="1196269"/>
            <a:ext cx="10464800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80695" indent="-480695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你还知道其他交通工具的速度吗？按照汽车速度的形式写一写。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4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5"/>
          <a:stretch>
            <a:fillRect/>
          </a:stretch>
        </p:blipFill>
        <p:spPr bwMode="auto">
          <a:xfrm>
            <a:off x="1516849" y="1882271"/>
            <a:ext cx="3365500" cy="307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2" b="16402"/>
          <a:stretch>
            <a:fillRect/>
          </a:stretch>
        </p:blipFill>
        <p:spPr bwMode="auto">
          <a:xfrm>
            <a:off x="7947282" y="2701833"/>
            <a:ext cx="3200400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49" y="2119751"/>
            <a:ext cx="3354917" cy="26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16849" y="5093228"/>
            <a:ext cx="4127500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不低于</a:t>
            </a: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endParaRPr lang="en-US" altLang="zh-CN" sz="2400" kern="0" dirty="0">
              <a:solidFill>
                <a:srgbClr val="3366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10433" y="4621651"/>
            <a:ext cx="2736849" cy="864683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大约</a:t>
            </a:r>
            <a:endParaRPr lang="en-US" altLang="zh-CN" sz="2400" kern="0" dirty="0">
              <a:solidFill>
                <a:srgbClr val="3366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endParaRPr lang="en-US" altLang="zh-CN" sz="2400" kern="0" dirty="0">
              <a:solidFill>
                <a:srgbClr val="3366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328282" y="4624402"/>
            <a:ext cx="2736851" cy="864683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大约</a:t>
            </a:r>
            <a:endParaRPr lang="en-US" altLang="zh-CN" sz="2400" kern="0" dirty="0">
              <a:solidFill>
                <a:srgbClr val="3366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 defTabSz="1219200">
              <a:defRPr/>
            </a:pP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3366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endParaRPr lang="en-US" altLang="zh-CN" sz="2400" kern="0" dirty="0">
              <a:solidFill>
                <a:srgbClr val="3366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文本框 57"/>
          <p:cNvSpPr txBox="1">
            <a:spLocks noChangeArrowheads="1"/>
          </p:cNvSpPr>
          <p:nvPr/>
        </p:nvSpPr>
        <p:spPr bwMode="auto">
          <a:xfrm>
            <a:off x="660400" y="1709424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P53</a:t>
            </a:r>
            <a:r>
              <a:rPr lang="zh-CN" altLang="en-US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lang="en-US" altLang="zh-CN" sz="2400" kern="0" dirty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 dirty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57"/>
          <p:cNvSpPr txBox="1">
            <a:spLocks noChangeArrowheads="1"/>
          </p:cNvSpPr>
          <p:nvPr/>
        </p:nvSpPr>
        <p:spPr bwMode="auto">
          <a:xfrm>
            <a:off x="546102" y="1645587"/>
            <a:ext cx="326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200" eaLnBrk="0" hangingPunct="0"/>
            <a:r>
              <a:rPr lang="en-US" altLang="zh-CN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课本</a:t>
            </a:r>
            <a:r>
              <a:rPr lang="en-US" altLang="zh-CN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P53</a:t>
            </a:r>
            <a:r>
              <a:rPr lang="zh-CN" altLang="en-US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lang="en-US" altLang="zh-CN" sz="2400" kern="0">
                <a:solidFill>
                  <a:srgbClr val="EF7B57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  <a:endParaRPr lang="zh-CN" altLang="en-US" sz="2400" kern="0">
              <a:solidFill>
                <a:srgbClr val="EF7B57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660400" y="1156139"/>
            <a:ext cx="12094901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80695" indent="-480695" defTabSz="121920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不解答，只说出下面各题已知的是什么，要求的是什么，并列出关系式。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660400" y="2347371"/>
            <a:ext cx="9831916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80695" indent="-480695"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）小林每分钟走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米，他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分钟走多少米？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 bwMode="auto">
          <a:xfrm>
            <a:off x="958850" y="3676651"/>
            <a:ext cx="5670550" cy="2188633"/>
            <a:chOff x="29" y="3163"/>
            <a:chExt cx="2679" cy="1034"/>
          </a:xfrm>
        </p:grpSpPr>
        <p:pic>
          <p:nvPicPr>
            <p:cNvPr id="22534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" y="3163"/>
              <a:ext cx="684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AutoShape 27"/>
            <p:cNvSpPr>
              <a:spLocks noChangeArrowheads="1"/>
            </p:cNvSpPr>
            <p:nvPr/>
          </p:nvSpPr>
          <p:spPr bwMode="auto">
            <a:xfrm>
              <a:off x="843" y="3198"/>
              <a:ext cx="1865" cy="256"/>
            </a:xfrm>
            <a:prstGeom prst="wedgeRoundRectCallout">
              <a:avLst>
                <a:gd name="adj1" fmla="val -55491"/>
                <a:gd name="adj2" fmla="val -1054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/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已知速度和时间，求路程。</a:t>
              </a:r>
              <a:endParaRPr lang="zh-CN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: 圆角 20"/>
          <p:cNvSpPr/>
          <p:nvPr/>
        </p:nvSpPr>
        <p:spPr>
          <a:xfrm>
            <a:off x="2178052" y="2324094"/>
            <a:ext cx="1838363" cy="582084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178052" y="3032101"/>
            <a:ext cx="3553883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速度：</a:t>
            </a: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4601152" y="2324094"/>
            <a:ext cx="932915" cy="582084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495677" y="4912757"/>
            <a:ext cx="4472516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60×15=___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601152" y="3025967"/>
            <a:ext cx="151341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时间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696333" y="4955109"/>
            <a:ext cx="1513417" cy="433795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0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900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ldLvl="0" animBg="1"/>
      <p:bldP spid="21" grpId="1" bldLvl="0" animBg="1"/>
      <p:bldP spid="22" grpId="0" bldLvl="0" animBg="1"/>
      <p:bldP spid="23" grpId="0" bldLvl="0" animBg="1"/>
      <p:bldP spid="23" grpId="1" bldLvl="0" animBg="1"/>
      <p:bldP spid="25" grpId="0" bldLvl="0" animBg="1"/>
      <p:bldP spid="2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337595" y="1175950"/>
            <a:ext cx="9834033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198245" indent="-1198245" defTabSz="121920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）声音每秒传播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米，声音传播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米要用多长时间？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1833677" y="1098592"/>
            <a:ext cx="1997543" cy="582083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89183" y="1750946"/>
            <a:ext cx="4167716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速度：</a:t>
            </a: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340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327302" y="1175950"/>
            <a:ext cx="980901" cy="582084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482703" y="1758034"/>
            <a:ext cx="1651000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20"/>
          <p:cNvGrpSpPr/>
          <p:nvPr/>
        </p:nvGrpSpPr>
        <p:grpSpPr bwMode="auto">
          <a:xfrm>
            <a:off x="3635209" y="2561054"/>
            <a:ext cx="5797550" cy="2667000"/>
            <a:chOff x="2486" y="1390"/>
            <a:chExt cx="2739" cy="1260"/>
          </a:xfrm>
        </p:grpSpPr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>
              <a:off x="2486" y="1390"/>
              <a:ext cx="1867" cy="256"/>
            </a:xfrm>
            <a:prstGeom prst="wedgeRoundRectCallout">
              <a:avLst>
                <a:gd name="adj1" fmla="val 53368"/>
                <a:gd name="adj2" fmla="val 3081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已知速度和路程，求时间。</a:t>
              </a:r>
              <a:endPara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3560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3" y="1624"/>
              <a:ext cx="782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246444" y="3952494"/>
            <a:ext cx="4472517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1700÷340=___</a:t>
            </a:r>
            <a:r>
              <a:rPr lang="zh-CN" altLang="en-US" sz="2400" kern="0" dirty="0">
                <a:solidFill>
                  <a:srgbClr val="FF33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（秒）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099289" y="3952493"/>
            <a:ext cx="1651000" cy="495351"/>
          </a:xfrm>
          <a:prstGeom prst="rect">
            <a:avLst/>
          </a:prstGeom>
          <a:noFill/>
          <a:ln>
            <a:noFill/>
          </a:ln>
          <a:effectLst/>
        </p:spPr>
        <p:txBody>
          <a:bodyPr lIns="120000" tIns="62400" rIns="120000" bIns="62400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15" grpId="1" bldLvl="0" animBg="1"/>
      <p:bldP spid="16" grpId="0" bldLvl="0" animBg="1"/>
      <p:bldP spid="17" grpId="0" bldLvl="0" animBg="1"/>
      <p:bldP spid="17" grpId="1" bldLvl="0" animBg="1"/>
      <p:bldP spid="18" grpId="0" bldLvl="0" animBg="1"/>
      <p:bldP spid="22" grpId="0" bldLvl="0" animBg="1"/>
      <p:bldP spid="12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宽屏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FandolFang R</vt:lpstr>
      <vt:lpstr>黑体</vt:lpstr>
      <vt:lpstr>思源黑体 CN Medium</vt:lpstr>
      <vt:lpstr>思源黑体 CN Regular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2020-07-02T02:28:00Z</dcterms:created>
  <dcterms:modified xsi:type="dcterms:W3CDTF">2023-01-16T15:06:39Z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DA9AE62107BE4367912CF9655DE92BB9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