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 hasCustomPrompt="1"/>
          </p:nvPr>
        </p:nvSpPr>
        <p:spPr>
          <a:xfrm flipV="1">
            <a:off x="2998464" y="3223352"/>
            <a:ext cx="3093427" cy="66923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 hasCustomPrompt="1"/>
          </p:nvPr>
        </p:nvSpPr>
        <p:spPr>
          <a:xfrm>
            <a:off x="3896379" y="3223356"/>
            <a:ext cx="2195512" cy="66920"/>
          </a:xfrm>
          <a:solidFill>
            <a:srgbClr val="F7B90E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 hasCustomPrompt="1"/>
          </p:nvPr>
        </p:nvSpPr>
        <p:spPr>
          <a:xfrm>
            <a:off x="4669492" y="3223038"/>
            <a:ext cx="1422399" cy="67238"/>
          </a:xfrm>
          <a:solidFill>
            <a:srgbClr val="92D050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4" hasCustomPrompt="1"/>
          </p:nvPr>
        </p:nvSpPr>
        <p:spPr>
          <a:xfrm>
            <a:off x="5434667" y="3223037"/>
            <a:ext cx="657225" cy="67239"/>
          </a:xfrm>
          <a:solidFill>
            <a:srgbClr val="2E75B6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96ED9E-5FB8-44DA-B980-BCADF8202F2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BEE999-1928-404A-9360-CD72DCC0A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课时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flipV="1">
            <a:off x="1763688" y="3212976"/>
            <a:ext cx="5552339" cy="61632"/>
          </a:xfrm>
        </p:spPr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3375340" y="3212980"/>
            <a:ext cx="3940687" cy="61629"/>
          </a:xfrm>
        </p:spPr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4762988" y="3212662"/>
            <a:ext cx="2553040" cy="61922"/>
          </a:xfrm>
        </p:spPr>
      </p:sp>
      <p:sp>
        <p:nvSpPr>
          <p:cNvPr id="6" name="图片占位符 5"/>
          <p:cNvSpPr>
            <a:spLocks noGrp="1"/>
          </p:cNvSpPr>
          <p:nvPr>
            <p:ph type="pic" sz="quarter" idx="14"/>
          </p:nvPr>
        </p:nvSpPr>
        <p:spPr>
          <a:xfrm>
            <a:off x="6136387" y="3212661"/>
            <a:ext cx="1179642" cy="61923"/>
          </a:xfrm>
        </p:spPr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545579" cy="1325880"/>
          </a:xfrm>
        </p:spPr>
        <p:txBody>
          <a:bodyPr/>
          <a:lstStyle/>
          <a:p>
            <a:r>
              <a:rPr lang="en-US" altLang="zh-CN" sz="5400" dirty="0" smtClean="0"/>
              <a:t>Let’s </a:t>
            </a:r>
            <a:r>
              <a:rPr lang="en-US" altLang="zh-CN" sz="5400" dirty="0"/>
              <a:t>go to school.</a:t>
            </a:r>
            <a:endParaRPr lang="zh-CN" altLang="en-US" sz="5400" dirty="0"/>
          </a:p>
        </p:txBody>
      </p:sp>
      <p:sp>
        <p:nvSpPr>
          <p:cNvPr id="8" name="矩形 7"/>
          <p:cNvSpPr/>
          <p:nvPr/>
        </p:nvSpPr>
        <p:spPr>
          <a:xfrm>
            <a:off x="0" y="494116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88"/>
            <a:ext cx="4121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000250" y="0"/>
            <a:ext cx="6786563" cy="1857375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Guess, what’s in my pencil-box?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猜一猜，我铅笔盒里有什么？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3929063" y="3000375"/>
            <a:ext cx="4929187" cy="1071563"/>
          </a:xfrm>
          <a:prstGeom prst="wedgeRoundRectCallout">
            <a:avLst>
              <a:gd name="adj1" fmla="val -24412"/>
              <a:gd name="adj2" fmla="val -6638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B: Some pencils?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一些铅笔吗？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071563" y="5214938"/>
            <a:ext cx="6786562" cy="1285875"/>
          </a:xfrm>
          <a:prstGeom prst="wedgeRoundRectCallout">
            <a:avLst>
              <a:gd name="adj1" fmla="val -30096"/>
              <a:gd name="adj2" fmla="val -674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Yes, you are right.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是的，你猜对了。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539552" y="188640"/>
            <a:ext cx="8001000" cy="1785937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表示肯定的用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yes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表示否定的用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no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Arial Unicode MS" pitchFamily="34" charset="-122"/>
            </a:endParaRP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683" y="2492896"/>
            <a:ext cx="5138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979712" y="188640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do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376358"/>
            <a:ext cx="34385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57188" y="1214438"/>
            <a:ext cx="450056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B: A bird?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______________.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3777541"/>
            <a:ext cx="6143625" cy="10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What’s in the tree?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No, it’s an apple.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1124744"/>
            <a:ext cx="521493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51520" y="1556792"/>
            <a:ext cx="450056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B: some clouds?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4437112"/>
            <a:ext cx="6143625" cy="10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What’s in the sky?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No, it’s an airplane.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340768"/>
            <a:ext cx="394335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14313" y="2000250"/>
            <a:ext cx="450056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B: A pear?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1366" y="3789040"/>
            <a:ext cx="614362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What’s in 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plate?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No, it’s a lemon.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068781"/>
            <a:ext cx="428625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313" y="2000250"/>
            <a:ext cx="450056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B: A fish?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______________.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536" y="3962094"/>
            <a:ext cx="6143625" cy="10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What’s in the glass?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Yes, you are right.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052736"/>
            <a:ext cx="375443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4313" y="2000250"/>
            <a:ext cx="450056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B: A flower?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A: ______________.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4005064"/>
            <a:ext cx="6143625" cy="10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What’s in my hand?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Yes, you are right.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051720" y="467023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talk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28625" y="928688"/>
            <a:ext cx="8215313" cy="3786187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同桌间互相练习所学句型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Arial Unicode MS" pitchFamily="34" charset="-122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What’s _______?</a:t>
            </a:r>
          </a:p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B: ______________?</a:t>
            </a:r>
          </a:p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Yes/No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, _______.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051720" y="483542"/>
            <a:ext cx="5214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guess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571500" y="1285875"/>
            <a:ext cx="7715250" cy="1857375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你知道上课要准备什么东西吗？</a:t>
            </a: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66156" y="2996952"/>
            <a:ext cx="27860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571500"/>
            <a:ext cx="20002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0" y="673099"/>
            <a:ext cx="1936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928688"/>
            <a:ext cx="25431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072063"/>
            <a:ext cx="2571750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textbook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0" y="5072063"/>
            <a:ext cx="2571750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pencil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43625" y="5143500"/>
            <a:ext cx="2571750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eraser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714375" y="357188"/>
            <a:ext cx="7715250" cy="1143000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你知道这些怎么读吗？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2153069"/>
            <a:ext cx="3881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628800"/>
            <a:ext cx="307657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051720" y="332656"/>
            <a:ext cx="5214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learn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08199"/>
            <a:ext cx="30765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00500" y="2571750"/>
            <a:ext cx="4643438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exercise book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练习本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84784"/>
            <a:ext cx="3881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00500" y="2571750"/>
            <a:ext cx="4643438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notebook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笔记本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293" y="1743869"/>
            <a:ext cx="361791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000250" y="285750"/>
            <a:ext cx="6786563" cy="1285875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Guess, what’s in my bag?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猜一猜，我书包里有什么？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3786188" y="3000375"/>
            <a:ext cx="4929187" cy="1071563"/>
          </a:xfrm>
          <a:prstGeom prst="wedgeRoundRectCallout">
            <a:avLst>
              <a:gd name="adj1" fmla="val -24412"/>
              <a:gd name="adj2" fmla="val -6638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B: A book?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一本书吗？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428750" y="5214938"/>
            <a:ext cx="6786563" cy="1285875"/>
          </a:xfrm>
          <a:prstGeom prst="wedgeRoundRectCallout">
            <a:avLst>
              <a:gd name="adj1" fmla="val -30096"/>
              <a:gd name="adj2" fmla="val -674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No, it’s a notebook.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不，是一本笔记本。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4121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000250" y="0"/>
            <a:ext cx="6786563" cy="1857375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Guess, what’s in my pencil-box?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猜一猜，我铅笔盒里有什么？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3929063" y="2643188"/>
            <a:ext cx="4929187" cy="1071562"/>
          </a:xfrm>
          <a:prstGeom prst="wedgeRoundRectCallout">
            <a:avLst>
              <a:gd name="adj1" fmla="val -24412"/>
              <a:gd name="adj2" fmla="val -6638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B: An eraser?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一个橡皮吗？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643063" y="4500563"/>
            <a:ext cx="6786562" cy="1285875"/>
          </a:xfrm>
          <a:prstGeom prst="wedgeRoundRectCallout">
            <a:avLst>
              <a:gd name="adj1" fmla="val -30096"/>
              <a:gd name="adj2" fmla="val -674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No, they are two pencils.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不，是两个铅笔。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5938"/>
            <a:ext cx="361791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000250" y="285750"/>
            <a:ext cx="6786563" cy="1285875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Guess, what’s in my bag?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猜一猜，我书包里有什么？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3786188" y="3000375"/>
            <a:ext cx="4929187" cy="1071563"/>
          </a:xfrm>
          <a:prstGeom prst="wedgeRoundRectCallout">
            <a:avLst>
              <a:gd name="adj1" fmla="val -24412"/>
              <a:gd name="adj2" fmla="val -6638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B: A notebook?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一个练习本吗？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071563" y="5214938"/>
            <a:ext cx="6786562" cy="1285875"/>
          </a:xfrm>
          <a:prstGeom prst="wedgeRoundRectCallout">
            <a:avLst>
              <a:gd name="adj1" fmla="val -30096"/>
              <a:gd name="adj2" fmla="val -674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A: Yes, you are right.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 Unicode MS" pitchFamily="34" charset="-122"/>
              </a:rPr>
              <a:t>是的，你猜对了。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Let's go to school.-Lesson 4_课件1</Template>
  <TotalTime>0</TotalTime>
  <Words>347</Words>
  <Application>Microsoft Office PowerPoint</Application>
  <PresentationFormat>全屏显示(4:3)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 Unicode MS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Let’s go to school.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2020-05-25T08:43:00Z</dcterms:created>
  <dcterms:modified xsi:type="dcterms:W3CDTF">2023-01-16T15:06:44Z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CC5BC25F95E8446CBB3AF1046E62CCCC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