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340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35" r:id="rId13"/>
    <p:sldId id="318" r:id="rId14"/>
    <p:sldId id="341" r:id="rId15"/>
    <p:sldId id="322" r:id="rId16"/>
    <p:sldId id="323" r:id="rId17"/>
    <p:sldId id="336" r:id="rId18"/>
    <p:sldId id="337" r:id="rId19"/>
    <p:sldId id="324" r:id="rId20"/>
    <p:sldId id="325" r:id="rId21"/>
    <p:sldId id="328" r:id="rId22"/>
    <p:sldId id="282" r:id="rId23"/>
    <p:sldId id="283" r:id="rId24"/>
    <p:sldId id="289" r:id="rId25"/>
    <p:sldId id="284" r:id="rId26"/>
    <p:sldId id="338" r:id="rId27"/>
    <p:sldId id="342" r:id="rId28"/>
    <p:sldId id="270" r:id="rId29"/>
    <p:sldId id="271" r:id="rId30"/>
    <p:sldId id="272" r:id="rId31"/>
    <p:sldId id="343" r:id="rId32"/>
    <p:sldId id="330" r:id="rId33"/>
    <p:sldId id="331" r:id="rId34"/>
    <p:sldId id="332" r:id="rId35"/>
    <p:sldId id="333" r:id="rId36"/>
    <p:sldId id="339" r:id="rId37"/>
    <p:sldId id="273" r:id="rId38"/>
    <p:sldId id="274" r:id="rId39"/>
    <p:sldId id="334" r:id="rId40"/>
    <p:sldId id="297" r:id="rId41"/>
  </p:sldIdLst>
  <p:sldSz cx="9145588" cy="68595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00"/>
    <a:srgbClr val="0000CC"/>
    <a:srgbClr val="0066FF"/>
    <a:srgbClr val="FF9933"/>
    <a:srgbClr val="D9FFEC"/>
    <a:srgbClr val="F0D4EC"/>
    <a:srgbClr val="FFE2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09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95" y="1143000"/>
            <a:ext cx="411461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 b="-3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3CA60-5A5A-4A43-85DB-AEF10559E9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1388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D5FEE-1C95-43A5-9342-77655BADA87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31188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40188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40175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40175"/>
            <a:ext cx="4040188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7188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4788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3E7BAD0-AB4D-4A83-91AC-B2CFBAA77F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40188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40188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7188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4788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C2B6CD-583E-41F4-AD54-1F50C48F48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40188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40175"/>
            <a:ext cx="4040188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6813"/>
            <a:ext cx="2897188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4788" y="624681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656674-EA46-482D-9621-9EB443F862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2A80B-FA48-4B77-9A93-06C4D3A327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347AD-A975-4C1D-B352-833CA7ABB5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AA54-9123-49E1-86AF-8A4C96CEFAB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4E5CB-62F6-424A-879F-978CC64330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885EC-317B-40B0-A208-8CF0B04346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2D8A4-A8D4-4AEE-8C94-08379B8092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BD687-6D35-4BCA-908D-4602A0CCCE6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7E526-1130-441A-BFE1-DC7FDD25BC8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/>
          <a:srcRect/>
          <a:stretch>
            <a:fillRect b="-31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31188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71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>
            <a:lvl1pPr algn="r">
              <a:defRPr sz="1400"/>
            </a:lvl1pPr>
          </a:lstStyle>
          <a:p>
            <a:fld id="{17292F1C-40B9-499C-B311-540D95EFB85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41730" indent="-227330" algn="l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</a:defRPr>
      </a:lvl3pPr>
      <a:lvl4pPr marL="1602105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38142;&#25509;&#36164;&#28304;/Module%201%20Unit%202%20Activity%202.mp3" TargetMode="Externa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jpeg"/><Relationship Id="rId2" Type="http://schemas.openxmlformats.org/officeDocument/2006/relationships/audio" Target="file:///\\192.168.0.164\2016-2017&#31179;&#35838;&#20214;&#21253;\&#21021;&#20013;&#35838;&#20214;&#21253;\&#19971;&#24180;&#32423;&#19978;&#20876;\W%20&#29256;%20&#19971;&#24180;&#32423;&#65288;&#19978;&#65289;\Module%201\&#35838;&#20214;\&#38142;&#25509;&#36164;&#28304;\Module%201%20Unit%202%20Activity%202.mp3" TargetMode="External"/><Relationship Id="rId1" Type="http://schemas.microsoft.com/office/2007/relationships/media" Target="file:///\\192.168.0.164\2016-2017&#31179;&#35838;&#20214;&#21253;\&#21021;&#20013;&#35838;&#20214;&#21253;\&#19971;&#24180;&#32423;&#19978;&#20876;\W%20&#29256;%20&#19971;&#24180;&#32423;&#65288;&#19978;&#65289;\Module%201\&#35838;&#20214;\&#38142;&#25509;&#36164;&#28304;\Module%201%20Unit%202%20Activity%202.mp3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9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4500" y="639763"/>
            <a:ext cx="2112963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760413"/>
            <a:ext cx="9145588" cy="336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solidFill>
                  <a:srgbClr val="003399"/>
                </a:solidFill>
              </a:rPr>
              <a:t>Module 1 </a:t>
            </a:r>
            <a:r>
              <a:rPr lang="en-US" altLang="zh-CN" sz="3600" b="1" dirty="0" smtClean="0">
                <a:solidFill>
                  <a:srgbClr val="003399"/>
                </a:solidFill>
              </a:rPr>
              <a:t>My Classmates</a:t>
            </a:r>
          </a:p>
          <a:p>
            <a:pPr algn="ctr"/>
            <a:endParaRPr lang="en-US" altLang="zh-CN" sz="5200" b="1" dirty="0">
              <a:solidFill>
                <a:srgbClr val="003399"/>
              </a:solidFill>
            </a:endParaRPr>
          </a:p>
          <a:p>
            <a:pPr algn="ctr"/>
            <a:r>
              <a:rPr lang="en-US" altLang="zh-CN" sz="4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Unit 2</a:t>
            </a:r>
            <a:endParaRPr lang="en-US" altLang="zh-CN" sz="4100" b="1" dirty="0">
              <a:solidFill>
                <a:srgbClr val="003399"/>
              </a:solidFill>
            </a:endParaRPr>
          </a:p>
          <a:p>
            <a:pPr algn="ctr"/>
            <a:r>
              <a:rPr lang="en-US" altLang="zh-CN" sz="4100" b="1" dirty="0">
                <a:latin typeface="Times New Roman" panose="02020603050405020304" pitchFamily="18" charset="0"/>
              </a:rPr>
              <a:t>I’m Wang </a:t>
            </a:r>
            <a:r>
              <a:rPr lang="en-US" altLang="zh-CN" sz="41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4100" b="1" dirty="0">
                <a:latin typeface="Times New Roman" panose="02020603050405020304" pitchFamily="18" charset="0"/>
              </a:rPr>
              <a:t> and I’m thirteen years old.</a:t>
            </a:r>
          </a:p>
        </p:txBody>
      </p:sp>
      <p:sp>
        <p:nvSpPr>
          <p:cNvPr id="4" name="矩形 3"/>
          <p:cNvSpPr/>
          <p:nvPr/>
        </p:nvSpPr>
        <p:spPr>
          <a:xfrm>
            <a:off x="9760" y="5518026"/>
            <a:ext cx="913582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12775" y="981075"/>
            <a:ext cx="7272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3399"/>
                </a:solidFill>
              </a:rPr>
              <a:t>Now correct the false sentences.</a:t>
            </a:r>
            <a:endParaRPr lang="zh-CN" altLang="en-US" sz="3600" b="1" dirty="0">
              <a:solidFill>
                <a:srgbClr val="003399"/>
              </a:solidFill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609600" y="1846263"/>
            <a:ext cx="80676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1. Henry is Daming’s English name.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David is Daming’s English name.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2. Lingling’s English name is Linda.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Lingling’s English name is Lucy.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052513"/>
            <a:ext cx="8231187" cy="45275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800" b="1">
                <a:latin typeface="Times New Roman" panose="02020603050405020304" pitchFamily="18" charset="0"/>
              </a:rPr>
              <a:t>3. Wang Hui is from Beijing.</a:t>
            </a:r>
          </a:p>
          <a:p>
            <a:pPr>
              <a:buFontTx/>
              <a:buNone/>
            </a:pPr>
            <a:r>
              <a:rPr lang="en-US" altLang="zh-CN" sz="3800" b="1">
                <a:solidFill>
                  <a:srgbClr val="0000FF"/>
                </a:solidFill>
                <a:latin typeface="Times New Roman" panose="02020603050405020304" pitchFamily="18" charset="0"/>
              </a:rPr>
              <a:t>    Wang Hui is from Shanghai.</a:t>
            </a:r>
          </a:p>
          <a:p>
            <a:pPr>
              <a:buFontTx/>
              <a:buNone/>
            </a:pPr>
            <a:r>
              <a:rPr lang="en-US" altLang="zh-CN" sz="3800" b="1">
                <a:latin typeface="Times New Roman" panose="02020603050405020304" pitchFamily="18" charset="0"/>
              </a:rPr>
              <a:t>4. Tony is twelve years old.</a:t>
            </a:r>
          </a:p>
          <a:p>
            <a:pPr>
              <a:buFontTx/>
              <a:buNone/>
            </a:pPr>
            <a:r>
              <a:rPr lang="en-US" altLang="zh-CN" sz="3800" b="1">
                <a:solidFill>
                  <a:srgbClr val="0000FF"/>
                </a:solidFill>
                <a:latin typeface="Times New Roman" panose="02020603050405020304" pitchFamily="18" charset="0"/>
              </a:rPr>
              <a:t>    Tony is thirteen years old.</a:t>
            </a:r>
          </a:p>
          <a:p>
            <a:pPr>
              <a:buFontTx/>
              <a:buNone/>
            </a:pPr>
            <a:r>
              <a:rPr lang="en-US" altLang="zh-CN" sz="3800" b="1">
                <a:latin typeface="Times New Roman" panose="02020603050405020304" pitchFamily="18" charset="0"/>
              </a:rPr>
              <a:t>5. Tony is from the capital of England.</a:t>
            </a:r>
          </a:p>
          <a:p>
            <a:pPr>
              <a:buFontTx/>
              <a:buNone/>
            </a:pPr>
            <a:r>
              <a:rPr lang="en-US" altLang="zh-CN" sz="3800" b="1">
                <a:solidFill>
                  <a:srgbClr val="0000FF"/>
                </a:solidFill>
                <a:latin typeface="Times New Roman" panose="02020603050405020304" pitchFamily="18" charset="0"/>
              </a:rPr>
              <a:t>    Tony is from Cambridge.</a:t>
            </a:r>
            <a:endParaRPr lang="en-US" altLang="zh-CN" sz="3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557338"/>
            <a:ext cx="8796338" cy="45275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Smith is Tony’s </a:t>
            </a:r>
            <a:r>
              <a:rPr lang="en-US" altLang="zh-CN" sz="34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first</a:t>
            </a:r>
            <a:r>
              <a:rPr lang="en-US" altLang="zh-CN" sz="3400" b="1">
                <a:latin typeface="Times New Roman" panose="02020603050405020304" pitchFamily="18" charset="0"/>
              </a:rPr>
              <a:t> /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last </a:t>
            </a:r>
            <a:r>
              <a:rPr lang="en-US" altLang="zh-CN" sz="3400" b="1">
                <a:latin typeface="Times New Roman" panose="02020603050405020304" pitchFamily="18" charset="0"/>
              </a:rPr>
              <a:t>name, and Tony is</a:t>
            </a:r>
          </a:p>
          <a:p>
            <a:pPr>
              <a:buFontTx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his 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first</a:t>
            </a:r>
            <a:r>
              <a:rPr lang="en-US" altLang="zh-CN" sz="3400" b="1">
                <a:latin typeface="Times New Roman" panose="02020603050405020304" pitchFamily="18" charset="0"/>
              </a:rPr>
              <a:t> /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last</a:t>
            </a:r>
            <a:r>
              <a:rPr lang="en-US" altLang="zh-CN" sz="3400" b="1">
                <a:latin typeface="Times New Roman" panose="02020603050405020304" pitchFamily="18" charset="0"/>
              </a:rPr>
              <a:t> name. He’s from Cambridge. </a:t>
            </a:r>
          </a:p>
          <a:p>
            <a:pPr>
              <a:buFontTx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In Tony’s class, Tony and Lingling are</a:t>
            </a:r>
          </a:p>
          <a:p>
            <a:pPr>
              <a:buFontTx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thirteen years old and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everyone</a:t>
            </a:r>
            <a:r>
              <a:rPr lang="en-US" altLang="zh-CN" sz="3400" b="1">
                <a:latin typeface="Times New Roman" panose="02020603050405020304" pitchFamily="18" charset="0"/>
              </a:rPr>
              <a:t> /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Daming </a:t>
            </a:r>
            <a:r>
              <a:rPr lang="en-US" altLang="zh-CN" sz="3400" b="1">
                <a:latin typeface="Times New Roman" panose="02020603050405020304" pitchFamily="18" charset="0"/>
              </a:rPr>
              <a:t>is</a:t>
            </a:r>
          </a:p>
          <a:p>
            <a:pPr>
              <a:buFontTx/>
              <a:buNone/>
            </a:pP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twelve</a:t>
            </a:r>
            <a:r>
              <a:rPr lang="en-US" altLang="zh-CN" sz="3400" b="1">
                <a:latin typeface="Times New Roman" panose="02020603050405020304" pitchFamily="18" charset="0"/>
              </a:rPr>
              <a:t> /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thirteen</a:t>
            </a:r>
            <a:r>
              <a:rPr lang="en-US" altLang="zh-CN" sz="3400" b="1">
                <a:latin typeface="Times New Roman" panose="02020603050405020304" pitchFamily="18" charset="0"/>
              </a:rPr>
              <a:t> years old. Lingling is</a:t>
            </a:r>
          </a:p>
          <a:p>
            <a:pPr>
              <a:buFontTx/>
              <a:buNone/>
            </a:pPr>
            <a:r>
              <a:rPr lang="en-US" altLang="zh-CN" sz="3400" b="1">
                <a:latin typeface="Times New Roman" panose="02020603050405020304" pitchFamily="18" charset="0"/>
              </a:rPr>
              <a:t>Daming’s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student</a:t>
            </a:r>
            <a:r>
              <a:rPr lang="en-US" altLang="zh-CN" sz="3400" b="1">
                <a:latin typeface="Times New Roman" panose="02020603050405020304" pitchFamily="18" charset="0"/>
              </a:rPr>
              <a:t> / </a:t>
            </a:r>
            <a:r>
              <a:rPr lang="en-US" altLang="zh-CN" sz="3400" b="1" i="1">
                <a:solidFill>
                  <a:srgbClr val="CC0000"/>
                </a:solidFill>
                <a:latin typeface="Times New Roman" panose="02020603050405020304" pitchFamily="18" charset="0"/>
              </a:rPr>
              <a:t>friend</a:t>
            </a:r>
            <a:r>
              <a:rPr lang="en-US" altLang="zh-CN" sz="34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96875" y="568325"/>
            <a:ext cx="7513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3399"/>
                </a:solidFill>
              </a:rPr>
              <a:t>3. Underline the correct words</a:t>
            </a:r>
            <a:r>
              <a:rPr lang="en-US" altLang="zh-CN" sz="4000" b="1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4668838" y="2079625"/>
            <a:ext cx="6477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1117600" y="2709863"/>
            <a:ext cx="72231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>
            <a:off x="6515100" y="4005263"/>
            <a:ext cx="144145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444500" y="4579938"/>
            <a:ext cx="1009650" cy="15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>
            <a:off x="3925888" y="5302250"/>
            <a:ext cx="115093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 autoUpdateAnimBg="0"/>
      <p:bldP spid="93186" grpId="1" build="p" autoUpdateAnimBg="0"/>
      <p:bldP spid="93187" grpId="0"/>
      <p:bldP spid="93188" grpId="0" animBg="1"/>
      <p:bldP spid="93189" grpId="0" animBg="1"/>
      <p:bldP spid="93190" grpId="0" animBg="1"/>
      <p:bldP spid="93191" grpId="0" animBg="1"/>
      <p:bldP spid="931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23850" y="771525"/>
            <a:ext cx="701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3399"/>
                </a:solidFill>
              </a:rPr>
              <a:t>4. Read and complete the table.</a:t>
            </a:r>
            <a:endParaRPr lang="en-US" altLang="zh-CN" sz="3600" b="1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4817" name="Group 65"/>
          <p:cNvGraphicFramePr>
            <a:graphicFrameLocks noGrp="1"/>
          </p:cNvGraphicFramePr>
          <p:nvPr/>
        </p:nvGraphicFramePr>
        <p:xfrm>
          <a:off x="252413" y="1773238"/>
          <a:ext cx="8640762" cy="3890963"/>
        </p:xfrm>
        <a:graphic>
          <a:graphicData uri="http://schemas.openxmlformats.org/drawingml/2006/table">
            <a:tbl>
              <a:tblPr/>
              <a:tblGrid>
                <a:gridCol w="230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2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0625"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What’s his / her name?</a:t>
                      </a:r>
                    </a:p>
                  </a:txBody>
                  <a:tcPr marL="91449" marR="91449" marT="45724" marB="4572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Daming</a:t>
                      </a:r>
                    </a:p>
                  </a:txBody>
                  <a:tcPr marL="91449" marR="91449" marT="45724" marB="4572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Tony</a:t>
                      </a:r>
                    </a:p>
                  </a:txBody>
                  <a:tcPr marL="91449" marR="91449" marT="45724" marB="4572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old is he / she?</a:t>
                      </a: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13</a:t>
                      </a:r>
                    </a:p>
                  </a:txBody>
                  <a:tcPr marL="91449" marR="91449" marT="45724" marB="4572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</a:p>
                  </a:txBody>
                  <a:tcPr marL="91449" marR="91449" marT="45724" marB="45724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6063"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Where is he / she from?</a:t>
                      </a: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Shang</a:t>
                      </a:r>
                    </a:p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hai</a:t>
                      </a: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4" marB="45724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4189413" y="2205038"/>
            <a:ext cx="15128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 b="1">
                <a:solidFill>
                  <a:srgbClr val="0000FF"/>
                </a:solidFill>
                <a:latin typeface="Times New Roman" panose="02020603050405020304" pitchFamily="18" charset="0"/>
              </a:rPr>
              <a:t>Lingling</a:t>
            </a:r>
            <a:endParaRPr lang="en-US" altLang="zh-CN" sz="29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810" name="Text Box 58"/>
          <p:cNvSpPr txBox="1">
            <a:spLocks noChangeArrowheads="1"/>
          </p:cNvSpPr>
          <p:nvPr/>
        </p:nvSpPr>
        <p:spPr bwMode="auto">
          <a:xfrm>
            <a:off x="5918200" y="1989138"/>
            <a:ext cx="12176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 b="1">
                <a:solidFill>
                  <a:srgbClr val="0000FF"/>
                </a:solidFill>
                <a:latin typeface="Times New Roman" panose="02020603050405020304" pitchFamily="18" charset="0"/>
              </a:rPr>
              <a:t>Wang </a:t>
            </a:r>
          </a:p>
          <a:p>
            <a:r>
              <a:rPr lang="en-US" altLang="zh-CN" sz="2900" b="1">
                <a:solidFill>
                  <a:srgbClr val="0000FF"/>
                </a:solidFill>
                <a:latin typeface="Times New Roman" panose="02020603050405020304" pitchFamily="18" charset="0"/>
              </a:rPr>
              <a:t>  Hui</a:t>
            </a:r>
            <a:endParaRPr lang="en-US" altLang="zh-CN" sz="29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811" name="Text Box 59"/>
          <p:cNvSpPr txBox="1">
            <a:spLocks noChangeArrowheads="1"/>
          </p:cNvSpPr>
          <p:nvPr/>
        </p:nvSpPr>
        <p:spPr bwMode="auto">
          <a:xfrm>
            <a:off x="2989263" y="3357563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 b="1">
                <a:solidFill>
                  <a:srgbClr val="0000FF"/>
                </a:solidFill>
                <a:latin typeface="Times New Roman" panose="02020603050405020304" pitchFamily="18" charset="0"/>
              </a:rPr>
              <a:t>12</a:t>
            </a:r>
            <a:endParaRPr lang="en-US" altLang="zh-CN" sz="29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812" name="Text Box 60"/>
          <p:cNvSpPr txBox="1">
            <a:spLocks noChangeArrowheads="1"/>
          </p:cNvSpPr>
          <p:nvPr/>
        </p:nvSpPr>
        <p:spPr bwMode="auto">
          <a:xfrm>
            <a:off x="7645400" y="3357563"/>
            <a:ext cx="5937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 b="1">
                <a:solidFill>
                  <a:srgbClr val="0000FF"/>
                </a:solidFill>
              </a:rPr>
              <a:t>13</a:t>
            </a:r>
            <a:endParaRPr lang="en-US" altLang="zh-CN" sz="2900" b="1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74813" name="Text Box 61"/>
          <p:cNvSpPr txBox="1">
            <a:spLocks noChangeArrowheads="1"/>
          </p:cNvSpPr>
          <p:nvPr/>
        </p:nvSpPr>
        <p:spPr bwMode="auto">
          <a:xfrm>
            <a:off x="2700338" y="4654550"/>
            <a:ext cx="1308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 b="1">
                <a:solidFill>
                  <a:srgbClr val="0000FF"/>
                </a:solidFill>
                <a:latin typeface="Times New Roman" panose="02020603050405020304" pitchFamily="18" charset="0"/>
              </a:rPr>
              <a:t>Beijing</a:t>
            </a:r>
            <a:endParaRPr lang="en-US" altLang="zh-CN" sz="29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814" name="Text Box 62"/>
          <p:cNvSpPr txBox="1">
            <a:spLocks noChangeArrowheads="1"/>
          </p:cNvSpPr>
          <p:nvPr/>
        </p:nvSpPr>
        <p:spPr bwMode="auto">
          <a:xfrm>
            <a:off x="4286250" y="4654550"/>
            <a:ext cx="1308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900" b="1">
                <a:solidFill>
                  <a:srgbClr val="0000FF"/>
                </a:solidFill>
                <a:latin typeface="Times New Roman" panose="02020603050405020304" pitchFamily="18" charset="0"/>
              </a:rPr>
              <a:t>Beijing</a:t>
            </a:r>
            <a:endParaRPr lang="en-US" altLang="zh-CN" sz="29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815" name="Text Box 63"/>
          <p:cNvSpPr txBox="1">
            <a:spLocks noChangeArrowheads="1"/>
          </p:cNvSpPr>
          <p:nvPr/>
        </p:nvSpPr>
        <p:spPr bwMode="auto">
          <a:xfrm>
            <a:off x="7202488" y="4725988"/>
            <a:ext cx="19796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500" b="1">
                <a:solidFill>
                  <a:srgbClr val="0000FF"/>
                </a:solidFill>
                <a:latin typeface="Times New Roman" panose="02020603050405020304" pitchFamily="18" charset="0"/>
              </a:rPr>
              <a:t>Cambridge</a:t>
            </a:r>
            <a:endParaRPr lang="en-US" altLang="zh-CN" sz="25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utoUpdateAnimBg="0"/>
      <p:bldP spid="74809" grpId="0" autoUpdateAnimBg="0"/>
      <p:bldP spid="74810" grpId="0" autoUpdateAnimBg="0"/>
      <p:bldP spid="74811" grpId="0" autoUpdateAnimBg="0"/>
      <p:bldP spid="74812" grpId="0" autoUpdateAnimBg="0"/>
      <p:bldP spid="74813" grpId="0" autoUpdateAnimBg="0"/>
      <p:bldP spid="74814" grpId="0" autoUpdateAnimBg="0"/>
      <p:bldP spid="7481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 descr="背景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7" name="WordArt 5"/>
          <p:cNvSpPr>
            <a:spLocks noChangeArrowheads="1" noChangeShapeType="1" noTextEdit="1"/>
          </p:cNvSpPr>
          <p:nvPr/>
        </p:nvSpPr>
        <p:spPr bwMode="auto">
          <a:xfrm>
            <a:off x="1189038" y="1557338"/>
            <a:ext cx="66246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396875" y="620713"/>
            <a:ext cx="8208963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This is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Lingling</a:t>
            </a:r>
            <a:r>
              <a:rPr lang="en-US" altLang="zh-CN" sz="3600" b="1" dirty="0">
                <a:latin typeface="Times New Roman" panose="02020603050405020304" pitchFamily="18" charset="0"/>
              </a:rPr>
              <a:t> and her English name is Lucy.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这位是玲玲，她的英文名叫露西。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...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向别人介绍某人时说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...” 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不用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...”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如：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Tom. Tom, this is Jack. 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这是汤姆。汤姆，这是杰克。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318153" y="837506"/>
            <a:ext cx="8424863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this is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不能缩写，而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that is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可以缩写成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that’s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打电话时</a:t>
            </a:r>
            <a:r>
              <a:rPr lang="en-US" altLang="zh-CN" sz="3600" b="1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介绍自己用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this, 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询问对方用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that</a:t>
            </a:r>
            <a:r>
              <a:rPr lang="zh-CN" altLang="en-US" sz="3600" b="1" dirty="0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36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This is Lucy speaking.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Is that Lucy speaking?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252413" y="404813"/>
            <a:ext cx="821055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I’m Wang 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I’m thirteen years old. 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我叫王玲玲，我今年十三岁了。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介绍自己名字的时候可以用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I’m”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、“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am”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或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 is ...”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此句还可以说：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name is Wang 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323850" y="549275"/>
            <a:ext cx="8210550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另外，这里的“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...years old”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表示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几岁</a:t>
            </a:r>
            <a:r>
              <a:rPr lang="en-US" altLang="zh-CN" sz="36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6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这里的数字可以省略，直接说成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I am thirteen. 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对它提问用：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How old ...? 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如：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How old is Lingling?</a:t>
            </a:r>
            <a:b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</a:b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She is thirteen years old.</a:t>
            </a:r>
            <a:endParaRPr lang="en-US" altLang="zh-CN" sz="3600"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2413" y="549275"/>
            <a:ext cx="799465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Good to see you. 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很高兴见到你！</a:t>
            </a:r>
          </a:p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此句为熟人之间见面常用的问候语</a:t>
            </a:r>
            <a:r>
              <a:rPr lang="en-US" altLang="zh-CN" sz="3600" b="1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还可以说：</a:t>
            </a:r>
            <a:r>
              <a:rPr lang="en-US" altLang="zh-CN" sz="36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Nice to see you. / Glad to see you.  / Pleased to see you.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It’s nice to see you all. </a:t>
            </a:r>
            <a:b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很高兴见到你们所有人！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WordArt 6" descr="纸袋"/>
          <p:cNvSpPr>
            <a:spLocks noChangeArrowheads="1" noChangeShapeType="1" noTextEdit="1"/>
          </p:cNvSpPr>
          <p:nvPr/>
        </p:nvSpPr>
        <p:spPr bwMode="auto">
          <a:xfrm>
            <a:off x="1548458" y="1989634"/>
            <a:ext cx="6192763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81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Learn the new words</a:t>
            </a:r>
            <a:endParaRPr lang="zh-CN" altLang="en-US" sz="3600" b="1" kern="10" dirty="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23850" y="693738"/>
            <a:ext cx="7993063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句中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all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为代词，意思“每个，全体”；作主语时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, be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动词用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are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All the students are here today.</a:t>
            </a:r>
          </a:p>
          <a:p>
            <a:pPr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所有的学生都到齐了。</a:t>
            </a:r>
            <a:endParaRPr lang="zh-CN" altLang="en-US" sz="3600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80975" y="404813"/>
            <a:ext cx="8066088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4. Tony is my first name and Smith is my last name.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托尼是我的名</a:t>
            </a:r>
            <a:r>
              <a:rPr lang="en-US" altLang="zh-CN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史密斯是我的姓。</a:t>
            </a:r>
          </a:p>
          <a:p>
            <a:pPr>
              <a:lnSpc>
                <a:spcPct val="125000"/>
              </a:lnSpc>
            </a:pPr>
            <a:r>
              <a:rPr lang="zh-CN" altLang="en-US" sz="36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name </a:t>
            </a:r>
            <a:r>
              <a:rPr lang="zh-CN" altLang="en-US" sz="3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姓 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last name </a:t>
            </a:r>
            <a:r>
              <a:rPr lang="zh-CN" altLang="en-US" sz="36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教名  </a:t>
            </a:r>
          </a:p>
        </p:txBody>
      </p:sp>
      <p:pic>
        <p:nvPicPr>
          <p:cNvPr id="84995" name="Picture 3" descr="tp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2413" y="3556000"/>
            <a:ext cx="8569325" cy="2249488"/>
          </a:xfr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6875" y="620713"/>
            <a:ext cx="7777163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 marL="444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36955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3068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222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814955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2721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7293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1865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6437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5. I’m from China and I’m Chinese.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6513" y="1485900"/>
            <a:ext cx="8256587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在表达来自某个国家时，要使用    </a:t>
            </a:r>
          </a:p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国名，如：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China, England 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等。若    </a:t>
            </a:r>
          </a:p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要强调是某国人时，则要使用形容</a:t>
            </a:r>
          </a:p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词形式，如：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Chinese, English </a:t>
            </a:r>
          </a:p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3600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等。</a:t>
            </a:r>
          </a:p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    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例如：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236788" y="5326063"/>
            <a:ext cx="2381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34" tIns="59267" rIns="118534" bIns="59267">
            <a:spAutoFit/>
          </a:bodyPr>
          <a:lstStyle/>
          <a:p>
            <a:endParaRPr lang="zh-CN" altLang="zh-CN" sz="36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539750" y="4779963"/>
            <a:ext cx="8124825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   Tom is from America and he’s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American.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39750" y="693738"/>
            <a:ext cx="7681913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在英语中，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and 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常常将意义比较   </a:t>
            </a:r>
          </a:p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紧密的几句话合并为一个句子，英语中称之为并列句。翻译时</a:t>
            </a:r>
            <a:r>
              <a:rPr lang="en-US" altLang="zh-CN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一般不用译出。</a:t>
            </a:r>
          </a:p>
          <a:p>
            <a:pPr>
              <a:buClr>
                <a:srgbClr val="6600FF"/>
              </a:buClr>
              <a:buFont typeface="Wingdings" panose="05000000000000000000" pitchFamily="2" charset="2"/>
              <a:buNone/>
            </a:pP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例如：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565150" y="3522663"/>
            <a:ext cx="7104063" cy="149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She is Wendy and she is my friend.</a:t>
            </a:r>
            <a:r>
              <a:rPr lang="en-US" altLang="zh-CN" sz="3600" b="1"/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ea typeface="黑体" panose="02010609060101010101" pitchFamily="2" charset="-122"/>
              </a:rPr>
              <a:t>她是温迪，她是我朋友。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39763"/>
            <a:ext cx="8231188" cy="1143000"/>
          </a:xfrm>
        </p:spPr>
        <p:txBody>
          <a:bodyPr/>
          <a:lstStyle/>
          <a:p>
            <a:pPr algn="l"/>
            <a:r>
              <a:rPr lang="en-US" altLang="zh-CN" sz="3600" b="1">
                <a:solidFill>
                  <a:schemeClr val="tx1"/>
                </a:solidFill>
                <a:latin typeface="Times New Roman" panose="02020603050405020304" pitchFamily="18" charset="0"/>
              </a:rPr>
              <a:t>6. Wang Hui is my friend, but he is not in my class.</a:t>
            </a:r>
            <a:r>
              <a:rPr lang="en-US" altLang="zh-CN" sz="360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989138"/>
            <a:ext cx="8448675" cy="4527550"/>
          </a:xfrm>
        </p:spPr>
        <p:txBody>
          <a:bodyPr/>
          <a:lstStyle/>
          <a:p>
            <a:pPr marL="346075" indent="-346075">
              <a:buFontTx/>
              <a:buNone/>
            </a:pPr>
            <a:r>
              <a:rPr lang="en-US" altLang="zh-CN"/>
              <a:t> </a:t>
            </a:r>
            <a:r>
              <a:rPr lang="en-US" altLang="zh-CN" b="1">
                <a:solidFill>
                  <a:srgbClr val="0066FF"/>
                </a:solidFill>
                <a:latin typeface="Times New Roman" panose="02020603050405020304" pitchFamily="18" charset="0"/>
              </a:rPr>
              <a:t>but </a:t>
            </a:r>
            <a:r>
              <a:rPr lang="zh-CN" altLang="en-US" b="1">
                <a:solidFill>
                  <a:srgbClr val="0066FF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表示“但是”、“然而”的意思，用于两个句子中间时候表示前后句子的意思转折。</a:t>
            </a:r>
          </a:p>
          <a:p>
            <a:pPr marL="346075" indent="-346075"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e.g. </a:t>
            </a:r>
          </a:p>
          <a:p>
            <a:pPr marL="346075" indent="-346075"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    I like this book, but it‘s too expensive.</a:t>
            </a:r>
            <a:r>
              <a:rPr lang="en-US" altLang="zh-CN" b="1"/>
              <a:t>           </a:t>
            </a:r>
            <a:r>
              <a:rPr lang="zh-CN" altLang="en-US" b="1">
                <a:ea typeface="黑体" panose="02010609060101010101" pitchFamily="2" charset="-122"/>
              </a:rPr>
              <a:t>我喜欢这本书，但是它太贵了。</a:t>
            </a:r>
          </a:p>
          <a:p>
            <a:pPr marL="346075" indent="-346075">
              <a:buFontTx/>
              <a:buNone/>
            </a:pPr>
            <a:r>
              <a:rPr lang="zh-CN" altLang="en-US" b="1"/>
              <a:t>   </a:t>
            </a:r>
            <a:r>
              <a:rPr lang="en-US" altLang="zh-CN" b="1">
                <a:latin typeface="Times New Roman" panose="02020603050405020304" pitchFamily="18" charset="0"/>
              </a:rPr>
              <a:t>Tom is tall, but his brother Jim is short.</a:t>
            </a:r>
          </a:p>
          <a:p>
            <a:pPr marL="346075" indent="-346075">
              <a:buFontTx/>
              <a:buNone/>
            </a:pPr>
            <a:r>
              <a:rPr lang="en-US" altLang="zh-CN" b="1"/>
              <a:t>     </a:t>
            </a:r>
            <a:r>
              <a:rPr lang="zh-CN" altLang="en-US" b="1">
                <a:ea typeface="黑体" panose="02010609060101010101" pitchFamily="2" charset="-122"/>
              </a:rPr>
              <a:t>汤姆很高然而他的哥哥却很矮！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80975" y="477838"/>
            <a:ext cx="6913563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7. I’m in Class One with Daming         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and Lingling.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96875" y="1630363"/>
            <a:ext cx="8066088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with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是一个介词，它有很多用法和意思，在这里表示</a:t>
            </a:r>
            <a:r>
              <a:rPr lang="zh-CN" altLang="en-US" sz="3600" b="1">
                <a:solidFill>
                  <a:srgbClr val="0066FF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“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和</a:t>
            </a:r>
            <a:r>
              <a:rPr lang="en-US" altLang="zh-CN" sz="3600" b="1">
                <a:solidFill>
                  <a:srgbClr val="0066FF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……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（在一起）</a:t>
            </a:r>
            <a:r>
              <a:rPr lang="zh-CN" altLang="en-US" sz="3600" b="1">
                <a:solidFill>
                  <a:srgbClr val="0066FF"/>
                </a:solidFill>
                <a:latin typeface="宋体" panose="02010600030101010101" pitchFamily="2" charset="-122"/>
                <a:ea typeface="黑体" panose="02010609060101010101" pitchFamily="2" charset="-122"/>
              </a:rPr>
              <a:t>”</a:t>
            </a:r>
            <a:r>
              <a:rPr lang="zh-CN" altLang="en-US" sz="3600" b="1">
                <a:solidFill>
                  <a:srgbClr val="0066FF"/>
                </a:solidFill>
                <a:latin typeface="宋体" panose="02010600030101010101" pitchFamily="2" charset="-122"/>
              </a:rPr>
              <a:t>。</a:t>
            </a:r>
          </a:p>
          <a:p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例如：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96875" y="3933825"/>
            <a:ext cx="7874000" cy="203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Cathy is at home with her brother today.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今天，凯西和她的弟弟在家。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549275"/>
            <a:ext cx="8231188" cy="1143000"/>
          </a:xfrm>
        </p:spPr>
        <p:txBody>
          <a:bodyPr/>
          <a:lstStyle/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8. Beijing is the capital of China</a:t>
            </a:r>
            <a:r>
              <a:rPr lang="en-US" altLang="zh-CN" sz="39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30363"/>
            <a:ext cx="8231188" cy="29527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the capital of …  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表示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/>
                <a:ea typeface="黑体" panose="02010609060101010101" pitchFamily="2" charset="-122"/>
              </a:rPr>
              <a:t>……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的首都</a:t>
            </a:r>
            <a:r>
              <a:rPr lang="en-US" altLang="zh-CN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/</a:t>
            </a:r>
            <a:r>
              <a:rPr lang="zh-CN" altLang="en-US" sz="3600" b="1">
                <a:solidFill>
                  <a:srgbClr val="0066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省会</a:t>
            </a:r>
          </a:p>
          <a:p>
            <a:pPr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e.g.</a:t>
            </a:r>
          </a:p>
          <a:p>
            <a:pPr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The capital of Shaanxi Province is Xi’an.  </a:t>
            </a:r>
          </a:p>
          <a:p>
            <a:pPr>
              <a:buFontTx/>
              <a:buNone/>
            </a:pPr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       </a:t>
            </a:r>
            <a:r>
              <a:rPr lang="zh-CN" altLang="en-US" sz="3600" b="1">
                <a:latin typeface="黑体" panose="02010609060101010101" pitchFamily="2" charset="-122"/>
                <a:ea typeface="黑体" panose="02010609060101010101" pitchFamily="2" charset="-122"/>
              </a:rPr>
              <a:t>陕西省的省会是西安。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WordArt 4" descr="纸袋"/>
          <p:cNvSpPr>
            <a:spLocks noChangeArrowheads="1" noChangeShapeType="1" noTextEdit="1"/>
          </p:cNvSpPr>
          <p:nvPr/>
        </p:nvSpPr>
        <p:spPr bwMode="auto">
          <a:xfrm>
            <a:off x="1189038" y="2422525"/>
            <a:ext cx="6624637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Writing</a:t>
            </a:r>
            <a:endParaRPr lang="zh-CN" altLang="en-US" sz="3600" b="1" kern="1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5" name="Picture 21" descr="UPBVUNG({$EN~])2D1TG0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0925" y="458788"/>
            <a:ext cx="4165600" cy="406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827088" y="1900238"/>
            <a:ext cx="4032250" cy="2159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34" tIns="59267" rIns="118534" bIns="59267"/>
          <a:lstStyle/>
          <a:p>
            <a:pPr defTabSz="1186180"/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Tom, England, </a:t>
            </a:r>
          </a:p>
          <a:p>
            <a:pPr defTabSz="1186180"/>
            <a:r>
              <a:rPr lang="en-US" altLang="zh-CN" sz="3200" b="1">
                <a:latin typeface="Times New Roman" panose="02020603050405020304" pitchFamily="18" charset="0"/>
              </a:rPr>
              <a:t> English, fourteen,</a:t>
            </a:r>
          </a:p>
          <a:p>
            <a:pPr defTabSz="1186180"/>
            <a:r>
              <a:rPr lang="en-US" altLang="zh-CN" sz="3200" b="1">
                <a:latin typeface="Times New Roman" panose="02020603050405020304" pitchFamily="18" charset="0"/>
              </a:rPr>
              <a:t>Class 3</a:t>
            </a:r>
          </a:p>
          <a:p>
            <a:pPr defTabSz="1186180"/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925513" y="3879850"/>
            <a:ext cx="4511675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6402" name="Group 18"/>
          <p:cNvGrpSpPr/>
          <p:nvPr/>
        </p:nvGrpSpPr>
        <p:grpSpPr bwMode="auto">
          <a:xfrm>
            <a:off x="444500" y="4060825"/>
            <a:ext cx="5183188" cy="2609850"/>
            <a:chOff x="391" y="1955"/>
            <a:chExt cx="2449" cy="1134"/>
          </a:xfrm>
        </p:grpSpPr>
        <p:sp>
          <p:nvSpPr>
            <p:cNvPr id="16399" name="AutoShape 15"/>
            <p:cNvSpPr>
              <a:spLocks noChangeArrowheads="1"/>
            </p:cNvSpPr>
            <p:nvPr/>
          </p:nvSpPr>
          <p:spPr bwMode="auto">
            <a:xfrm>
              <a:off x="391" y="1955"/>
              <a:ext cx="2404" cy="1134"/>
            </a:xfrm>
            <a:prstGeom prst="wedgeRoundRectCallout">
              <a:avLst>
                <a:gd name="adj1" fmla="val 52829"/>
                <a:gd name="adj2" fmla="val -94269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/>
            <a:lstStyle/>
            <a:p>
              <a:pPr algn="ctr"/>
              <a:endParaRPr lang="zh-CN" altLang="zh-CN"/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391" y="1955"/>
              <a:ext cx="2449" cy="1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59245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780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37045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8276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2848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7420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1992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200" b="1">
                  <a:latin typeface="Times New Roman" panose="02020603050405020304" pitchFamily="18" charset="0"/>
                </a:rPr>
                <a:t>1. His name is Tom. </a:t>
              </a:r>
            </a:p>
            <a:p>
              <a:r>
                <a:rPr lang="en-US" altLang="zh-CN" sz="3200" b="1">
                  <a:latin typeface="Times New Roman" panose="02020603050405020304" pitchFamily="18" charset="0"/>
                </a:rPr>
                <a:t>2. He’s from England. </a:t>
              </a:r>
            </a:p>
            <a:p>
              <a:r>
                <a:rPr lang="en-US" altLang="zh-CN" sz="3200" b="1">
                  <a:latin typeface="Times New Roman" panose="02020603050405020304" pitchFamily="18" charset="0"/>
                </a:rPr>
                <a:t>3. He’s English. </a:t>
              </a:r>
            </a:p>
            <a:p>
              <a:r>
                <a:rPr lang="en-US" altLang="zh-CN" sz="3200" b="1">
                  <a:latin typeface="Times New Roman" panose="02020603050405020304" pitchFamily="18" charset="0"/>
                </a:rPr>
                <a:t>4. He’s fourteen years old.</a:t>
              </a:r>
            </a:p>
            <a:p>
              <a:r>
                <a:rPr lang="en-US" altLang="zh-CN" sz="3200" b="1">
                  <a:latin typeface="Times New Roman" panose="02020603050405020304" pitchFamily="18" charset="0"/>
                </a:rPr>
                <a:t>5. He’s </a:t>
              </a:r>
              <a:r>
                <a:rPr lang="en-US" altLang="zh-CN" sz="3200">
                  <a:latin typeface="Times New Roman" panose="02020603050405020304" pitchFamily="18" charset="0"/>
                </a:rPr>
                <a:t> </a:t>
              </a:r>
              <a:r>
                <a:rPr lang="en-US" altLang="zh-CN" sz="3200" b="1">
                  <a:latin typeface="Times New Roman" panose="02020603050405020304" pitchFamily="18" charset="0"/>
                </a:rPr>
                <a:t>in Class 3.</a:t>
              </a:r>
            </a:p>
          </p:txBody>
        </p:sp>
      </p:grp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80975" y="419100"/>
            <a:ext cx="42497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3399"/>
                </a:solidFill>
                <a:latin typeface="Times New Roman" panose="02020603050405020304" pitchFamily="18" charset="0"/>
              </a:rPr>
              <a:t>5. Look at the pictures and write sentences.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XX~4EY7SOG9Y41KD7K~$J{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0350" y="549275"/>
            <a:ext cx="3708400" cy="348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827088" y="998538"/>
            <a:ext cx="4033837" cy="21590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34" tIns="59267" rIns="118534" bIns="59267" anchor="ctr"/>
          <a:lstStyle/>
          <a:p>
            <a:pPr algn="ctr"/>
            <a:r>
              <a:rPr lang="en-US" altLang="zh-CN" sz="3600" b="1">
                <a:latin typeface="Times New Roman" panose="02020603050405020304" pitchFamily="18" charset="0"/>
              </a:rPr>
              <a:t>Zihan, China, </a:t>
            </a:r>
          </a:p>
          <a:p>
            <a:pPr algn="ctr"/>
            <a:r>
              <a:rPr lang="en-US" altLang="zh-CN" sz="3600" b="1">
                <a:latin typeface="Times New Roman" panose="02020603050405020304" pitchFamily="18" charset="0"/>
              </a:rPr>
              <a:t>Chinese, twelve,</a:t>
            </a:r>
          </a:p>
          <a:p>
            <a:pPr algn="ctr"/>
            <a:r>
              <a:rPr lang="en-US" altLang="zh-CN" sz="3600" b="1">
                <a:latin typeface="Times New Roman" panose="02020603050405020304" pitchFamily="18" charset="0"/>
              </a:rPr>
              <a:t>Class 1</a:t>
            </a:r>
          </a:p>
        </p:txBody>
      </p:sp>
      <p:grpSp>
        <p:nvGrpSpPr>
          <p:cNvPr id="17417" name="Group 9"/>
          <p:cNvGrpSpPr/>
          <p:nvPr/>
        </p:nvGrpSpPr>
        <p:grpSpPr bwMode="auto">
          <a:xfrm>
            <a:off x="827088" y="3609975"/>
            <a:ext cx="5378450" cy="2806700"/>
            <a:chOff x="391" y="1819"/>
            <a:chExt cx="2358" cy="1233"/>
          </a:xfrm>
        </p:grpSpPr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391" y="1819"/>
              <a:ext cx="2268" cy="1180"/>
            </a:xfrm>
            <a:prstGeom prst="wedgeRoundRectCallout">
              <a:avLst>
                <a:gd name="adj1" fmla="val 47398"/>
                <a:gd name="adj2" fmla="val -77458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/>
            <a:lstStyle/>
            <a:p>
              <a:endParaRPr lang="zh-CN" altLang="zh-CN" sz="3600">
                <a:latin typeface="Times New Roman" panose="02020603050405020304" pitchFamily="18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391" y="1864"/>
              <a:ext cx="2358" cy="1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59245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780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37045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8276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2848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7420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19925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400" b="1">
                  <a:latin typeface="Times New Roman" panose="02020603050405020304" pitchFamily="18" charset="0"/>
                </a:rPr>
                <a:t>1. Her name’s Zilan.</a:t>
              </a:r>
            </a:p>
            <a:p>
              <a:r>
                <a:rPr lang="en-US" altLang="zh-CN" sz="3400" b="1">
                  <a:latin typeface="Times New Roman" panose="02020603050405020304" pitchFamily="18" charset="0"/>
                </a:rPr>
                <a:t>2. She’s from China.</a:t>
              </a:r>
            </a:p>
            <a:p>
              <a:r>
                <a:rPr lang="en-US" altLang="zh-CN" sz="3400" b="1">
                  <a:latin typeface="Times New Roman" panose="02020603050405020304" pitchFamily="18" charset="0"/>
                </a:rPr>
                <a:t>3. She’s Chinese. </a:t>
              </a:r>
            </a:p>
            <a:p>
              <a:r>
                <a:rPr lang="en-US" altLang="zh-CN" sz="3400" b="1">
                  <a:latin typeface="Times New Roman" panose="02020603050405020304" pitchFamily="18" charset="0"/>
                </a:rPr>
                <a:t>4. She’s twelve years old.</a:t>
              </a:r>
            </a:p>
            <a:p>
              <a:r>
                <a:rPr lang="en-US" altLang="zh-CN" sz="3100" b="1">
                  <a:latin typeface="Times New Roman" panose="02020603050405020304" pitchFamily="18" charset="0"/>
                </a:rPr>
                <a:t>5</a:t>
              </a:r>
              <a:r>
                <a:rPr lang="en-US" altLang="zh-CN" sz="3400" b="1">
                  <a:latin typeface="Times New Roman" panose="02020603050405020304" pitchFamily="18" charset="0"/>
                </a:rPr>
                <a:t>.</a:t>
              </a:r>
              <a:r>
                <a:rPr lang="en-US" altLang="zh-CN" sz="3100" b="1">
                  <a:latin typeface="Times New Roman" panose="02020603050405020304" pitchFamily="18" charset="0"/>
                </a:rPr>
                <a:t> She is in Class 1</a:t>
              </a:r>
              <a:r>
                <a:rPr lang="en-US" altLang="zh-CN" sz="3400" b="1">
                  <a:latin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7993063" cy="432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1. Is  e_______ here today? </a:t>
            </a:r>
          </a:p>
          <a:p>
            <a:pPr>
              <a:lnSpc>
                <a:spcPct val="110000"/>
              </a:lnSpc>
            </a:pP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 Beijing is the c______ of China.</a:t>
            </a:r>
          </a:p>
          <a:p>
            <a:pPr>
              <a:lnSpc>
                <a:spcPct val="110000"/>
              </a:lnSpc>
            </a:pP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3. Tom likes singing, b__ I don’t like it.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758825" y="1360488"/>
            <a:ext cx="7777163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everyone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每人，人人；单数，意指全体；后加动词第三人称单数形式。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622425" y="785813"/>
            <a:ext cx="173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 err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veryone</a:t>
            </a:r>
            <a:endParaRPr lang="en-US" altLang="zh-CN" sz="3600" b="1" dirty="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758825" y="3148013"/>
            <a:ext cx="827881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capital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首都，也可以当“首府”讲；如：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Ji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Nan is the capital of Shan Dong Province.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708400" y="2674938"/>
            <a:ext cx="1176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apital</a:t>
            </a:r>
            <a:endParaRPr lang="en-US" altLang="zh-CN" sz="32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4748213" y="4478338"/>
            <a:ext cx="544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ut</a:t>
            </a:r>
            <a:endParaRPr lang="en-US" altLang="zh-CN" sz="32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828675" y="5035550"/>
            <a:ext cx="777716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but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但是；表转折的并列连词，在句中作用是话题的转移。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ldLvl="0" autoUpdateAnimBg="0"/>
      <p:bldP spid="62466" grpId="1" bldLvl="0" autoUpdateAnimBg="0"/>
      <p:bldP spid="62466" grpId="2" bldLvl="0" autoUpdateAnimBg="0"/>
      <p:bldP spid="62466" grpId="3" bldLvl="0" autoUpdateAnimBg="0"/>
      <p:bldP spid="62467" grpId="0" bldLvl="0" autoUpdateAnimBg="0"/>
      <p:bldP spid="62468" grpId="0" bldLvl="0" autoUpdateAnimBg="0"/>
      <p:bldP spid="62469" grpId="0" bldLvl="0" autoUpdateAnimBg="0"/>
      <p:bldP spid="62470" grpId="0" bldLvl="0" autoUpdateAnimBg="0"/>
      <p:bldP spid="62471" grpId="0" bldLvl="0" autoUpdateAnimBg="0"/>
      <p:bldP spid="62472" grpId="0" bldLvl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1" name="AutoShape 19" descr="11"/>
          <p:cNvSpPr>
            <a:spLocks noChangeArrowheads="1"/>
          </p:cNvSpPr>
          <p:nvPr/>
        </p:nvSpPr>
        <p:spPr bwMode="auto">
          <a:xfrm rot="12218263">
            <a:off x="6300788" y="765175"/>
            <a:ext cx="2301875" cy="3419475"/>
          </a:xfrm>
          <a:prstGeom prst="octagon">
            <a:avLst>
              <a:gd name="adj" fmla="val 50000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 cap="rnd">
            <a:solidFill>
              <a:srgbClr val="66FFFF"/>
            </a:solidFill>
            <a:prstDash val="sysDot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7950" y="414338"/>
            <a:ext cx="844867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300" b="1">
                <a:solidFill>
                  <a:srgbClr val="003399"/>
                </a:solidFill>
              </a:rPr>
              <a:t>6 .Write sentence about yourself.</a:t>
            </a:r>
            <a:r>
              <a:rPr lang="en-US" altLang="zh-CN" sz="39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36588" y="1358900"/>
            <a:ext cx="5186362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1. My name’s…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2. I’m …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3. I’m from…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4. I’m … years old.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5. I’m in Class …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52413" y="4149725"/>
            <a:ext cx="8736012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My name is Xiao ming </a:t>
            </a:r>
            <a:r>
              <a:rPr lang="en-US" altLang="zh-CN" sz="3600" b="1">
                <a:solidFill>
                  <a:srgbClr val="990099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I’m from China. I’m Chinese </a:t>
            </a:r>
            <a:r>
              <a:rPr lang="en-US" altLang="zh-CN" sz="3600" b="1">
                <a:solidFill>
                  <a:srgbClr val="990099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I’m fourteen years old. I’m in Class One, Grade Seven.</a:t>
            </a:r>
            <a:endParaRPr lang="zh-CN" altLang="en-US" sz="36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1260475" y="1341438"/>
            <a:ext cx="5905500" cy="296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b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Cambria" panose="02040503050406030204"/>
              </a:rPr>
              <a:t>Quiz</a:t>
            </a:r>
            <a:endParaRPr lang="zh-CN" altLang="en-US" sz="36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mbria" panose="02040503050406030204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57163" y="549275"/>
            <a:ext cx="8424862" cy="445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3505" indent="-459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59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I. 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 the sentences with “and”.</a:t>
            </a:r>
          </a:p>
          <a:p>
            <a:pPr>
              <a:lnSpc>
                <a:spcPct val="110000"/>
              </a:lnSpc>
              <a:buFontTx/>
              <a:buAutoNum type="arabicPeriod"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from China. He’s Chinese.</a:t>
            </a:r>
          </a:p>
          <a:p>
            <a:pPr>
              <a:lnSpc>
                <a:spcPct val="110000"/>
              </a:lnSpc>
            </a:pP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 Li isn’t American. She isn’t a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student.</a:t>
            </a:r>
          </a:p>
          <a:p>
            <a:pPr>
              <a:lnSpc>
                <a:spcPct val="110000"/>
              </a:lnSpc>
            </a:pP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She’s a teacher. She is English.</a:t>
            </a:r>
          </a:p>
          <a:p>
            <a:pPr>
              <a:lnSpc>
                <a:spcPct val="110000"/>
              </a:lnSpc>
            </a:pP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 can play football.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can play basketball.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612775" y="1701800"/>
            <a:ext cx="63150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He is from China and he’s Chinese.</a:t>
            </a:r>
            <a:endParaRPr lang="en-US" altLang="zh-CN" sz="3200" b="1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27025" y="3203666"/>
            <a:ext cx="82550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 Li isn’t American and she isn’t a student.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04938" y="4313238"/>
            <a:ext cx="61118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She’s a teacher and she is English.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42912" y="5446018"/>
            <a:ext cx="8139113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can play football and he can play basketball.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43" grpId="0" bldLvl="0" autoUpdateAnimBg="0"/>
      <p:bldP spid="87044" grpId="0" bldLvl="0" autoUpdateAnimBg="0"/>
      <p:bldP spid="87045" grpId="0" bldLvl="0" autoUpdateAnimBg="0"/>
      <p:bldP spid="87046" grpId="0" bldLvl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23850" y="692150"/>
            <a:ext cx="8821738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II. Choose the best answers.</a:t>
            </a:r>
            <a:endParaRPr lang="zh-CN" altLang="en-US" sz="3600" b="1" dirty="0">
              <a:solidFill>
                <a:srgbClr val="0000CC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(     ) 1. This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_____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Mike.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_____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is a new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student.</a:t>
            </a:r>
            <a:endParaRPr lang="en-US" altLang="zh-CN" sz="32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A. am, He        B. is, He         C. are, She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(     ) 2. I am</a:t>
            </a:r>
            <a:r>
              <a:rPr lang="zh-CN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          .</a:t>
            </a:r>
            <a:endParaRPr lang="zh-CN" altLang="en-US" sz="32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  A. China         B. English       C. England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(     ) 3. We </a:t>
            </a:r>
            <a:r>
              <a:rPr lang="zh-CN" altLang="en-US" sz="3200" b="1" u="sng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</a:t>
            </a:r>
            <a:r>
              <a:rPr lang="en-US" altLang="zh-CN" sz="3200" b="1" u="sng" dirty="0">
                <a:latin typeface="Times New Roman" panose="02020603050405020304" pitchFamily="18" charset="0"/>
                <a:sym typeface="宋体" panose="0201060003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new here.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  A. 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all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 B. 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all are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   C. are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all</a:t>
            </a:r>
            <a:endParaRPr lang="zh-CN" altLang="en-US" sz="32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39750" y="2062163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55625" y="3148013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39750" y="4330700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88067" grpId="0" bldLvl="0" autoUpdateAnimBg="0"/>
      <p:bldP spid="88068" grpId="0" bldLvl="0" autoUpdateAnimBg="0"/>
      <p:bldP spid="88069" grpId="0" bldLvl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468313" y="1125538"/>
            <a:ext cx="8424862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(     ) 4. I am </a:t>
            </a:r>
            <a:r>
              <a:rPr lang="zh-CN" altLang="en-US" sz="3200" b="1" u="sng">
                <a:latin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en-US" altLang="zh-CN" sz="3200" b="1" u="sng">
                <a:latin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zh-CN" altLang="en-US" sz="3200" b="1" u="sng">
                <a:latin typeface="Times New Roman" panose="02020603050405020304" pitchFamily="18" charset="0"/>
                <a:sym typeface="宋体" panose="02010600030101010101" pitchFamily="2" charset="-122"/>
              </a:rPr>
              <a:t>   </a:t>
            </a: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Class One.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           A. in            B. at            C. on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(     ) 5.</a:t>
            </a:r>
            <a:r>
              <a:rPr lang="en-US" altLang="zh-CN" sz="3200" b="1">
                <a:latin typeface="Times New Roman" panose="02020603050405020304" pitchFamily="18" charset="0"/>
                <a:sym typeface="宋体" panose="02010600030101010101" pitchFamily="2" charset="-122"/>
              </a:rPr>
              <a:t> __________</a:t>
            </a: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?  I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am from China.</a:t>
            </a:r>
          </a:p>
          <a:p>
            <a:pPr>
              <a:lnSpc>
                <a:spcPct val="120000"/>
              </a:lnSpc>
            </a:pP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         A. </a:t>
            </a:r>
            <a:r>
              <a:rPr lang="en-US" altLang="zh-CN" sz="3200" b="1">
                <a:latin typeface="Times New Roman" panose="02020603050405020304" pitchFamily="18" charset="0"/>
                <a:sym typeface="宋体" panose="02010600030101010101" pitchFamily="2" charset="-122"/>
              </a:rPr>
              <a:t>What</a:t>
            </a:r>
            <a:r>
              <a:rPr lang="en-US" altLang="zh-CN" sz="3200" b="1">
                <a:latin typeface="Arial" panose="020B0604020202020204"/>
                <a:sym typeface="宋体" panose="02010600030101010101" pitchFamily="2" charset="-122"/>
              </a:rPr>
              <a:t>’</a:t>
            </a:r>
            <a:r>
              <a:rPr lang="en-US" altLang="zh-CN" sz="3200" b="1">
                <a:latin typeface="Times New Roman" panose="02020603050405020304" pitchFamily="18" charset="0"/>
                <a:sym typeface="宋体" panose="02010600030101010101" pitchFamily="2" charset="-122"/>
              </a:rPr>
              <a:t>s</a:t>
            </a: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 your name    </a:t>
            </a:r>
            <a:endParaRPr lang="en-US" altLang="zh-CN" sz="3200" b="1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sym typeface="宋体" panose="02010600030101010101" pitchFamily="2" charset="-122"/>
              </a:rPr>
              <a:t>         </a:t>
            </a: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B. How old are you   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sym typeface="宋体" panose="02010600030101010101" pitchFamily="2" charset="-122"/>
              </a:rPr>
              <a:t>         </a:t>
            </a:r>
            <a:r>
              <a:rPr lang="zh-CN" altLang="en-US" sz="3200" b="1">
                <a:latin typeface="Times New Roman" panose="02020603050405020304" pitchFamily="18" charset="0"/>
                <a:sym typeface="宋体" panose="02010600030101010101" pitchFamily="2" charset="-122"/>
              </a:rPr>
              <a:t>C. Where are you from</a:t>
            </a:r>
            <a:endParaRPr lang="en-US" altLang="zh-CN" sz="3200" b="1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4213" y="1268413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684213" y="2420938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endParaRPr lang="en-US" altLang="zh-CN" sz="36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bldLvl="0" autoUpdateAnimBg="0"/>
      <p:bldP spid="89092" grpId="0" bldLvl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468313" y="260350"/>
            <a:ext cx="7705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III. </a:t>
            </a:r>
            <a:r>
              <a:rPr lang="zh-CN" altLang="en-US" sz="3600" b="1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Choose the right word from the box to complete the dialogues.</a:t>
            </a:r>
          </a:p>
        </p:txBody>
      </p:sp>
      <p:graphicFrame>
        <p:nvGraphicFramePr>
          <p:cNvPr id="90127" name="Group 15"/>
          <p:cNvGraphicFramePr>
            <a:graphicFrameLocks noGrp="1"/>
          </p:cNvGraphicFramePr>
          <p:nvPr/>
        </p:nvGraphicFramePr>
        <p:xfrm>
          <a:off x="1693863" y="1557338"/>
          <a:ext cx="5757862" cy="647700"/>
        </p:xfrm>
        <a:graphic>
          <a:graphicData uri="http://schemas.openxmlformats.org/drawingml/2006/table">
            <a:tbl>
              <a:tblPr/>
              <a:tblGrid>
                <a:gridCol w="575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118618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he,  she,  I,  we, 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 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Times New Roman" panose="02020603050405020304" pitchFamily="18" charset="0"/>
                        </a:rPr>
                        <a:t>you,  it</a:t>
                      </a: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sym typeface="Times New Roman" panose="02020603050405020304" pitchFamily="18" charset="0"/>
                        </a:rPr>
                        <a:t>,  they</a:t>
                      </a: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Times New Roman" panose="02020603050405020304" pitchFamily="18" charset="0"/>
                      </a:endParaRPr>
                    </a:p>
                  </a:txBody>
                  <a:tcPr marL="91449" marR="91449" marT="45724" marB="45724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684213" y="2349500"/>
            <a:ext cx="7634287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1. </a:t>
            </a:r>
            <a:r>
              <a:rPr lang="en-US" altLang="zh-CN" sz="3200" b="1" dirty="0">
                <a:latin typeface="Arial" panose="020B0604020202020204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How old are you?   </a:t>
            </a:r>
            <a:r>
              <a:rPr lang="en-US" altLang="zh-CN" sz="3200" b="1" dirty="0">
                <a:latin typeface="Arial" panose="020B0604020202020204"/>
                <a:sym typeface="宋体" panose="02010600030101010101" pitchFamily="2" charset="-122"/>
              </a:rPr>
              <a:t>—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____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am 12.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2. </a:t>
            </a:r>
            <a:r>
              <a:rPr lang="en-US" altLang="zh-CN" sz="3200" b="1" dirty="0">
                <a:latin typeface="Arial" panose="020B0604020202020204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Where are Betty and Tom from?  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en-US" altLang="zh-CN" sz="3200" b="1" dirty="0">
                <a:latin typeface="Arial" panose="020B0604020202020204"/>
                <a:sym typeface="宋体" panose="02010600030101010101" pitchFamily="2" charset="-122"/>
              </a:rPr>
              <a:t>—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______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are from Australia.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3. </a:t>
            </a:r>
            <a:r>
              <a:rPr lang="en-US" altLang="zh-CN" sz="3200" b="1" dirty="0">
                <a:latin typeface="Arial" panose="020B0604020202020204"/>
                <a:sym typeface="宋体" panose="02010600030101010101" pitchFamily="2" charset="-122"/>
              </a:rPr>
              <a:t>—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Who is the girl?   </a:t>
            </a:r>
            <a:r>
              <a:rPr lang="en-US" altLang="zh-CN" sz="3200" b="1" dirty="0">
                <a:latin typeface="Arial" panose="020B0604020202020204"/>
                <a:sym typeface="宋体" panose="02010600030101010101" pitchFamily="2" charset="-122"/>
              </a:rPr>
              <a:t>—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_____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is Lily.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4. 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_____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are all new students in this school.</a:t>
            </a: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5. 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What</a:t>
            </a:r>
            <a:r>
              <a:rPr lang="en-US" altLang="zh-CN" sz="3200" b="1" dirty="0">
                <a:latin typeface="Arial" panose="020B0604020202020204"/>
                <a:sym typeface="宋体" panose="02010600030101010101" pitchFamily="2" charset="-122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s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that?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______</a:t>
            </a:r>
            <a:r>
              <a:rPr lang="zh-CN" altLang="en-US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is a dog.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5653088" y="2420938"/>
            <a:ext cx="3429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1620838" y="3573463"/>
            <a:ext cx="1065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5221288" y="4219575"/>
            <a:ext cx="814387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1262063" y="4794250"/>
            <a:ext cx="771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3781425" y="537051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21" grpId="0" autoUpdateAnimBg="0"/>
      <p:bldP spid="90122" grpId="0" autoUpdateAnimBg="0"/>
      <p:bldP spid="90123" grpId="0" autoUpdateAnimBg="0"/>
      <p:bldP spid="90124" grpId="0" autoUpdateAnimBg="0"/>
      <p:bldP spid="90125" grpId="0" autoUpdateAnimBg="0"/>
      <p:bldP spid="9012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96863" y="381000"/>
            <a:ext cx="8380412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IV. </a:t>
            </a:r>
            <a:r>
              <a:rPr lang="zh-CN" altLang="en-US" sz="3200" b="1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根据汉语意思完成下列句子</a:t>
            </a:r>
            <a:r>
              <a:rPr lang="en-US" altLang="zh-CN" sz="3200" b="1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 </a:t>
            </a:r>
            <a:r>
              <a:rPr lang="zh-CN" altLang="en-US" sz="3200" b="1">
                <a:solidFill>
                  <a:srgbClr val="0000C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每空一词。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1.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伦敦是英国的首都。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London is the ______ __ England.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2.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简是我的名字。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Jane is my _____ _____.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那个男孩不在我班。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That boy ____ __ my class.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4.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你的姓是什么？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What is your ___ _____?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5. </a:t>
            </a:r>
            <a:r>
              <a:rPr lang="zh-CN" altLang="en-US" sz="3600" b="1">
                <a:latin typeface="Times New Roman" panose="02020603050405020304" pitchFamily="18" charset="0"/>
                <a:ea typeface="黑体" panose="02010609060101010101" pitchFamily="2" charset="-122"/>
              </a:rPr>
              <a:t>遇到你非常高兴，杰克。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___ nice __ meet you, Jack. 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492500" y="1412875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capital of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916238" y="2493963"/>
            <a:ext cx="28844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given name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628900" y="3609975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isn’t in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348038" y="4689475"/>
            <a:ext cx="2592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last name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612775" y="5770563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It’s          to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  <p:bldP spid="98309" grpId="0"/>
      <p:bldP spid="98310" grpId="0"/>
      <p:bldP spid="983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20763" y="2170113"/>
            <a:ext cx="7107237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 marL="444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36955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3068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222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814955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2721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7293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1865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643755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3600" b="1">
                <a:latin typeface="Times New Roman" panose="02020603050405020304" pitchFamily="18" charset="0"/>
              </a:rPr>
              <a:t>My name is…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3600" b="1">
                <a:latin typeface="Times New Roman" panose="02020603050405020304" pitchFamily="18" charset="0"/>
              </a:rPr>
              <a:t>I’m a student.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3600" b="1">
                <a:latin typeface="Times New Roman" panose="02020603050405020304" pitchFamily="18" charset="0"/>
              </a:rPr>
              <a:t>I’m from …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3600" b="1">
                <a:latin typeface="Times New Roman" panose="02020603050405020304" pitchFamily="18" charset="0"/>
              </a:rPr>
              <a:t>I’m … years old.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3600" b="1">
                <a:latin typeface="Times New Roman" panose="02020603050405020304" pitchFamily="18" charset="0"/>
              </a:rPr>
              <a:t>I’m in Class …  , Grade … 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altLang="zh-CN" sz="3600" b="1">
                <a:latin typeface="Times New Roman" panose="02020603050405020304" pitchFamily="18" charset="0"/>
              </a:rPr>
              <a:t>My friend is ... / … is my friend.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750" y="639763"/>
            <a:ext cx="6143625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700" b="1">
                <a:solidFill>
                  <a:srgbClr val="003399"/>
                </a:solidFill>
              </a:rPr>
              <a:t>Self</a:t>
            </a:r>
            <a:r>
              <a:rPr lang="en-US" altLang="zh-CN" sz="4700" b="1">
                <a:solidFill>
                  <a:srgbClr val="003399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4700" b="1">
                <a:solidFill>
                  <a:srgbClr val="003399"/>
                </a:solidFill>
              </a:rPr>
              <a:t>introduction</a:t>
            </a:r>
            <a:endParaRPr lang="en-US" altLang="zh-CN" sz="4700" b="1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r>
              <a:rPr lang="en-US" altLang="zh-CN" sz="4700" b="1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4700" b="1">
                <a:solidFill>
                  <a:srgbClr val="003399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（自我介绍）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36588" y="477838"/>
            <a:ext cx="4418012" cy="90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34" tIns="59267" rIns="118534" bIns="59267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592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780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704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276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848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420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9925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5200" b="1">
                <a:solidFill>
                  <a:srgbClr val="003399"/>
                </a:solidFill>
              </a:rPr>
              <a:t>Let’s chant</a:t>
            </a:r>
          </a:p>
        </p:txBody>
      </p:sp>
      <p:grpSp>
        <p:nvGrpSpPr>
          <p:cNvPr id="20500" name="Group 20"/>
          <p:cNvGrpSpPr/>
          <p:nvPr/>
        </p:nvGrpSpPr>
        <p:grpSpPr bwMode="auto">
          <a:xfrm>
            <a:off x="731838" y="1628775"/>
            <a:ext cx="3935412" cy="2160588"/>
            <a:chOff x="346" y="821"/>
            <a:chExt cx="1859" cy="1088"/>
          </a:xfrm>
        </p:grpSpPr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>
              <a:off x="391" y="821"/>
              <a:ext cx="1814" cy="1088"/>
            </a:xfrm>
            <a:prstGeom prst="flowChartProcess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46" y="821"/>
              <a:ext cx="1678" cy="1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>
              <a:spAutoFit/>
            </a:bodyPr>
            <a:lstStyle/>
            <a:p>
              <a:r>
                <a:rPr lang="en-US" altLang="zh-CN" sz="3100" b="1">
                  <a:latin typeface="Times New Roman" panose="02020603050405020304" pitchFamily="18" charset="0"/>
                </a:rPr>
                <a:t>What, what, what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What’s your name?</a:t>
              </a:r>
            </a:p>
            <a:p>
              <a:r>
                <a:rPr lang="en-US" altLang="zh-CN" sz="3100" b="1">
                  <a:latin typeface="Times New Roman" panose="02020603050405020304" pitchFamily="18" charset="0"/>
                </a:rPr>
                <a:t>Jim, Jim, Jim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My name is Jim.</a:t>
              </a:r>
            </a:p>
          </p:txBody>
        </p:sp>
      </p:grpSp>
      <p:grpSp>
        <p:nvGrpSpPr>
          <p:cNvPr id="20502" name="Group 22"/>
          <p:cNvGrpSpPr/>
          <p:nvPr/>
        </p:nvGrpSpPr>
        <p:grpSpPr bwMode="auto">
          <a:xfrm>
            <a:off x="731838" y="3970338"/>
            <a:ext cx="4127500" cy="2070100"/>
            <a:chOff x="346" y="2000"/>
            <a:chExt cx="1950" cy="1043"/>
          </a:xfrm>
        </p:grpSpPr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391" y="2000"/>
              <a:ext cx="1860" cy="1043"/>
            </a:xfrm>
            <a:prstGeom prst="flowChartProcess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46" y="2000"/>
              <a:ext cx="1950" cy="1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>
              <a:spAutoFit/>
            </a:bodyPr>
            <a:lstStyle>
              <a:lvl1pPr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592455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86180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78000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370455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8276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2848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7420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1992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100" b="1">
                  <a:latin typeface="Times New Roman" panose="02020603050405020304" pitchFamily="18" charset="0"/>
                </a:rPr>
                <a:t>Where, where, where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Where are you from?</a:t>
              </a:r>
            </a:p>
            <a:p>
              <a:r>
                <a:rPr lang="en-US" altLang="zh-CN" sz="3100" b="1">
                  <a:latin typeface="Times New Roman" panose="02020603050405020304" pitchFamily="18" charset="0"/>
                </a:rPr>
                <a:t>Dalian, Dalian, Dalian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I’m from Dalian. </a:t>
              </a:r>
            </a:p>
          </p:txBody>
        </p:sp>
      </p:grpSp>
      <p:grpSp>
        <p:nvGrpSpPr>
          <p:cNvPr id="20501" name="Group 21"/>
          <p:cNvGrpSpPr/>
          <p:nvPr/>
        </p:nvGrpSpPr>
        <p:grpSpPr bwMode="auto">
          <a:xfrm>
            <a:off x="4764088" y="1628775"/>
            <a:ext cx="3841750" cy="2160588"/>
            <a:chOff x="2251" y="821"/>
            <a:chExt cx="1724" cy="1088"/>
          </a:xfrm>
        </p:grpSpPr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2251" y="821"/>
              <a:ext cx="1724" cy="1088"/>
            </a:xfrm>
            <a:prstGeom prst="flowChartProcess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2251" y="866"/>
              <a:ext cx="1560" cy="1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>
              <a:spAutoFit/>
            </a:bodyPr>
            <a:lstStyle>
              <a:lvl1pPr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592455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86180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78000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370455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8276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2848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7420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1992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100" b="1">
                  <a:latin typeface="Times New Roman" panose="02020603050405020304" pitchFamily="18" charset="0"/>
                </a:rPr>
                <a:t>How old, how old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How old are you?</a:t>
              </a:r>
            </a:p>
            <a:p>
              <a:r>
                <a:rPr lang="en-US" altLang="zh-CN" sz="3100" b="1">
                  <a:latin typeface="Times New Roman" panose="02020603050405020304" pitchFamily="18" charset="0"/>
                </a:rPr>
                <a:t>12, 12, 12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I’m 12 years old.</a:t>
              </a:r>
            </a:p>
          </p:txBody>
        </p:sp>
      </p:grpSp>
      <p:grpSp>
        <p:nvGrpSpPr>
          <p:cNvPr id="20503" name="Group 23"/>
          <p:cNvGrpSpPr/>
          <p:nvPr/>
        </p:nvGrpSpPr>
        <p:grpSpPr bwMode="auto">
          <a:xfrm>
            <a:off x="4860925" y="3970338"/>
            <a:ext cx="3744913" cy="2070100"/>
            <a:chOff x="2387" y="2046"/>
            <a:chExt cx="1678" cy="1043"/>
          </a:xfrm>
        </p:grpSpPr>
        <p:sp>
          <p:nvSpPr>
            <p:cNvPr id="20497" name="AutoShape 17"/>
            <p:cNvSpPr>
              <a:spLocks noChangeArrowheads="1"/>
            </p:cNvSpPr>
            <p:nvPr/>
          </p:nvSpPr>
          <p:spPr bwMode="auto">
            <a:xfrm>
              <a:off x="2387" y="2046"/>
              <a:ext cx="1678" cy="1043"/>
            </a:xfrm>
            <a:prstGeom prst="flowChartProcess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2387" y="2046"/>
              <a:ext cx="1678" cy="1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18534" tIns="59267" rIns="118534" bIns="59267">
              <a:spAutoFit/>
            </a:bodyPr>
            <a:lstStyle>
              <a:lvl1pPr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592455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86180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78000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370455" defTabSz="118618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8276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2848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7420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199255" defTabSz="118618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100" b="1">
                  <a:latin typeface="Times New Roman" panose="02020603050405020304" pitchFamily="18" charset="0"/>
                </a:rPr>
                <a:t>Who, who, who 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Who is your friend?</a:t>
              </a:r>
            </a:p>
            <a:p>
              <a:r>
                <a:rPr lang="en-US" altLang="zh-CN" sz="3100" b="1">
                  <a:latin typeface="Times New Roman" panose="02020603050405020304" pitchFamily="18" charset="0"/>
                </a:rPr>
                <a:t>Tom, Tom, Tom </a:t>
              </a:r>
            </a:p>
            <a:p>
              <a:r>
                <a:rPr lang="en-US" altLang="zh-CN" sz="31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My friend is Tom.</a:t>
              </a:r>
              <a:r>
                <a:rPr lang="en-US" altLang="zh-CN" sz="3100" b="1"/>
                <a:t> </a:t>
              </a: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60141" y="2133650"/>
            <a:ext cx="8208962" cy="3848100"/>
          </a:xfrm>
          <a:prstGeom prst="rect">
            <a:avLst/>
          </a:prstGeom>
          <a:solidFill>
            <a:srgbClr val="FFFFFF">
              <a:alpha val="87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　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采访两个你的新同学，分别问他们以下几个问题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：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What’s your name?  Where are you from?  How old are you?  What’s your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favourite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subject?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将你的采访记录整理成一篇为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My new classmates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的短文。（可适当增加采访问题，全文不少于</a:t>
            </a:r>
            <a:r>
              <a:rPr lang="en-US" altLang="zh-CN" sz="3200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50</a:t>
            </a:r>
            <a:r>
              <a:rPr lang="zh-CN" altLang="en-US" sz="3200" b="1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单词。）</a:t>
            </a:r>
          </a:p>
        </p:txBody>
      </p:sp>
      <p:sp>
        <p:nvSpPr>
          <p:cNvPr id="92164" name="WordArt 4"/>
          <p:cNvSpPr>
            <a:spLocks noChangeArrowheads="1" noChangeShapeType="1" noTextEdit="1"/>
          </p:cNvSpPr>
          <p:nvPr/>
        </p:nvSpPr>
        <p:spPr bwMode="auto">
          <a:xfrm>
            <a:off x="2628900" y="261938"/>
            <a:ext cx="4278313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sz="3600" b="1" kern="10" dirty="0"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19100" y="549275"/>
            <a:ext cx="7789863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4. Thank you v___ much.</a:t>
            </a:r>
          </a:p>
          <a:p>
            <a:pPr>
              <a:lnSpc>
                <a:spcPct val="120000"/>
              </a:lnSpc>
            </a:pP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5. Shanghai is a very big city, but Tianjin is a s____ city.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344863" y="569913"/>
            <a:ext cx="8191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ery</a:t>
            </a:r>
            <a:endParaRPr lang="en-US" altLang="zh-CN" sz="3600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92125" y="1198563"/>
            <a:ext cx="7777163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very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很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非常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副词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常和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much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连用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表示程度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修饰形容词置前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: It is very cold.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973388" y="3863975"/>
            <a:ext cx="10477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mall</a:t>
            </a:r>
            <a:endParaRPr lang="en-US" altLang="zh-CN" sz="3600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80975" y="4349750"/>
            <a:ext cx="8736013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small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小的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形容词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;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修饰名词置前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也可以用在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动词后做表语；和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big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是反义词。如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: This isn’t a big car, it’s very small.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bldLvl="0" autoUpdateAnimBg="0"/>
      <p:bldP spid="63491" grpId="0" bldLvl="0" autoUpdateAnimBg="0"/>
      <p:bldP spid="63492" grpId="0" bldLvl="0" autoUpdateAnimBg="0"/>
      <p:bldP spid="63493" grpId="0" bldLvl="0" autoUpdateAnimBg="0"/>
      <p:bldP spid="63494" grpId="0" bldLvl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2" descr="C:\Users\AppleBar\Desktop\剪头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298" y="2492375"/>
            <a:ext cx="230505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3252" name="组合 21"/>
          <p:cNvGrpSpPr/>
          <p:nvPr/>
        </p:nvGrpSpPr>
        <p:grpSpPr bwMode="auto">
          <a:xfrm>
            <a:off x="7889682" y="359745"/>
            <a:ext cx="1223963" cy="3022600"/>
            <a:chOff x="4500563" y="773113"/>
            <a:chExt cx="1655762" cy="3311525"/>
          </a:xfrm>
        </p:grpSpPr>
        <p:sp>
          <p:nvSpPr>
            <p:cNvPr id="53253" name="Freeform 2"/>
            <p:cNvSpPr/>
            <p:nvPr/>
          </p:nvSpPr>
          <p:spPr bwMode="auto">
            <a:xfrm>
              <a:off x="4713288" y="773113"/>
              <a:ext cx="219075" cy="863600"/>
            </a:xfrm>
            <a:custGeom>
              <a:avLst/>
              <a:gdLst>
                <a:gd name="T0" fmla="*/ 74612 w 138"/>
                <a:gd name="T1" fmla="*/ 0 h 544"/>
                <a:gd name="T2" fmla="*/ 9525 w 138"/>
                <a:gd name="T3" fmla="*/ 342900 h 544"/>
                <a:gd name="T4" fmla="*/ 19050 w 138"/>
                <a:gd name="T5" fmla="*/ 542925 h 544"/>
                <a:gd name="T6" fmla="*/ 60325 w 138"/>
                <a:gd name="T7" fmla="*/ 693737 h 544"/>
                <a:gd name="T8" fmla="*/ 109538 w 138"/>
                <a:gd name="T9" fmla="*/ 793750 h 544"/>
                <a:gd name="T10" fmla="*/ 219075 w 138"/>
                <a:gd name="T11" fmla="*/ 863600 h 5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"/>
                <a:gd name="T19" fmla="*/ 0 h 544"/>
                <a:gd name="T20" fmla="*/ 138 w 138"/>
                <a:gd name="T21" fmla="*/ 544 h 5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" h="544">
                  <a:moveTo>
                    <a:pt x="47" y="0"/>
                  </a:moveTo>
                  <a:lnTo>
                    <a:pt x="6" y="216"/>
                  </a:lnTo>
                  <a:cubicBezTo>
                    <a:pt x="0" y="273"/>
                    <a:pt x="7" y="305"/>
                    <a:pt x="12" y="342"/>
                  </a:cubicBezTo>
                  <a:cubicBezTo>
                    <a:pt x="17" y="379"/>
                    <a:pt x="29" y="411"/>
                    <a:pt x="38" y="437"/>
                  </a:cubicBezTo>
                  <a:lnTo>
                    <a:pt x="69" y="500"/>
                  </a:lnTo>
                  <a:lnTo>
                    <a:pt x="138" y="544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54" name="Oval 3"/>
            <p:cNvSpPr>
              <a:spLocks noChangeArrowheads="1"/>
            </p:cNvSpPr>
            <p:nvPr/>
          </p:nvSpPr>
          <p:spPr bwMode="auto">
            <a:xfrm>
              <a:off x="4932363" y="1347788"/>
              <a:ext cx="360362" cy="360362"/>
            </a:xfrm>
            <a:prstGeom prst="ellipse">
              <a:avLst/>
            </a:pr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wrap="none" lIns="91449" tIns="45724" rIns="91449" bIns="45724" anchor="ctr"/>
            <a:lstStyle/>
            <a:p>
              <a:pPr algn="ctr"/>
              <a:endParaRPr lang="zh-CN" altLang="zh-CN"/>
            </a:p>
          </p:txBody>
        </p:sp>
        <p:sp>
          <p:nvSpPr>
            <p:cNvPr id="53255" name="Freeform 4"/>
            <p:cNvSpPr/>
            <p:nvPr/>
          </p:nvSpPr>
          <p:spPr bwMode="auto">
            <a:xfrm>
              <a:off x="5054600" y="1347788"/>
              <a:ext cx="165100" cy="288925"/>
            </a:xfrm>
            <a:custGeom>
              <a:avLst/>
              <a:gdLst>
                <a:gd name="T0" fmla="*/ 93662 w 104"/>
                <a:gd name="T1" fmla="*/ 0 h 182"/>
                <a:gd name="T2" fmla="*/ 39688 w 104"/>
                <a:gd name="T3" fmla="*/ 179387 h 182"/>
                <a:gd name="T4" fmla="*/ 165100 w 104"/>
                <a:gd name="T5" fmla="*/ 288925 h 182"/>
                <a:gd name="T6" fmla="*/ 0 60000 65536"/>
                <a:gd name="T7" fmla="*/ 0 60000 65536"/>
                <a:gd name="T8" fmla="*/ 0 60000 65536"/>
                <a:gd name="T9" fmla="*/ 0 w 104"/>
                <a:gd name="T10" fmla="*/ 0 h 182"/>
                <a:gd name="T11" fmla="*/ 104 w 104"/>
                <a:gd name="T12" fmla="*/ 182 h 1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4" h="182">
                  <a:moveTo>
                    <a:pt x="59" y="0"/>
                  </a:moveTo>
                  <a:cubicBezTo>
                    <a:pt x="53" y="19"/>
                    <a:pt x="0" y="50"/>
                    <a:pt x="25" y="113"/>
                  </a:cubicBezTo>
                  <a:cubicBezTo>
                    <a:pt x="50" y="176"/>
                    <a:pt x="88" y="168"/>
                    <a:pt x="104" y="182"/>
                  </a:cubicBezTo>
                </a:path>
              </a:pathLst>
            </a:custGeom>
            <a:solidFill>
              <a:schemeClr val="bg1"/>
            </a:solidFill>
            <a:ln w="22225">
              <a:solidFill>
                <a:schemeClr val="tx1"/>
              </a:solidFill>
              <a:round/>
            </a:ln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56" name="Freeform 5"/>
            <p:cNvSpPr/>
            <p:nvPr/>
          </p:nvSpPr>
          <p:spPr bwMode="auto">
            <a:xfrm>
              <a:off x="5292725" y="1492250"/>
              <a:ext cx="142875" cy="144463"/>
            </a:xfrm>
            <a:custGeom>
              <a:avLst/>
              <a:gdLst>
                <a:gd name="T0" fmla="*/ 0 w 90"/>
                <a:gd name="T1" fmla="*/ 0 h 91"/>
                <a:gd name="T2" fmla="*/ 103188 w 90"/>
                <a:gd name="T3" fmla="*/ 55563 h 91"/>
                <a:gd name="T4" fmla="*/ 142875 w 90"/>
                <a:gd name="T5" fmla="*/ 144463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65" y="35"/>
                  </a:lnTo>
                  <a:lnTo>
                    <a:pt x="9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57" name="Freeform 6"/>
            <p:cNvSpPr/>
            <p:nvPr/>
          </p:nvSpPr>
          <p:spPr bwMode="auto">
            <a:xfrm>
              <a:off x="5148263" y="1565275"/>
              <a:ext cx="792162" cy="273050"/>
            </a:xfrm>
            <a:custGeom>
              <a:avLst/>
              <a:gdLst>
                <a:gd name="T0" fmla="*/ 0 w 499"/>
                <a:gd name="T1" fmla="*/ 217488 h 172"/>
                <a:gd name="T2" fmla="*/ 106362 w 499"/>
                <a:gd name="T3" fmla="*/ 254000 h 172"/>
                <a:gd name="T4" fmla="*/ 238125 w 499"/>
                <a:gd name="T5" fmla="*/ 273050 h 172"/>
                <a:gd name="T6" fmla="*/ 419100 w 499"/>
                <a:gd name="T7" fmla="*/ 254000 h 172"/>
                <a:gd name="T8" fmla="*/ 630237 w 499"/>
                <a:gd name="T9" fmla="*/ 142875 h 172"/>
                <a:gd name="T10" fmla="*/ 792162 w 499"/>
                <a:gd name="T11" fmla="*/ 0 h 1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9"/>
                <a:gd name="T19" fmla="*/ 0 h 172"/>
                <a:gd name="T20" fmla="*/ 499 w 499"/>
                <a:gd name="T21" fmla="*/ 172 h 1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9" h="172">
                  <a:moveTo>
                    <a:pt x="0" y="137"/>
                  </a:moveTo>
                  <a:lnTo>
                    <a:pt x="67" y="160"/>
                  </a:lnTo>
                  <a:lnTo>
                    <a:pt x="150" y="172"/>
                  </a:lnTo>
                  <a:lnTo>
                    <a:pt x="264" y="160"/>
                  </a:lnTo>
                  <a:lnTo>
                    <a:pt x="397" y="90"/>
                  </a:lnTo>
                  <a:lnTo>
                    <a:pt x="499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58" name="Freeform 7"/>
            <p:cNvSpPr/>
            <p:nvPr/>
          </p:nvSpPr>
          <p:spPr bwMode="auto">
            <a:xfrm>
              <a:off x="4883150" y="1735138"/>
              <a:ext cx="93663" cy="536575"/>
            </a:xfrm>
            <a:custGeom>
              <a:avLst/>
              <a:gdLst>
                <a:gd name="T0" fmla="*/ 93663 w 59"/>
                <a:gd name="T1" fmla="*/ 0 h 338"/>
                <a:gd name="T2" fmla="*/ 20638 w 59"/>
                <a:gd name="T3" fmla="*/ 125413 h 338"/>
                <a:gd name="T4" fmla="*/ 0 w 59"/>
                <a:gd name="T5" fmla="*/ 265113 h 338"/>
                <a:gd name="T6" fmla="*/ 20638 w 59"/>
                <a:gd name="T7" fmla="*/ 385762 h 338"/>
                <a:gd name="T8" fmla="*/ 90488 w 59"/>
                <a:gd name="T9" fmla="*/ 536575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338"/>
                <a:gd name="T17" fmla="*/ 59 w 59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338">
                  <a:moveTo>
                    <a:pt x="59" y="0"/>
                  </a:moveTo>
                  <a:lnTo>
                    <a:pt x="13" y="79"/>
                  </a:lnTo>
                  <a:lnTo>
                    <a:pt x="0" y="167"/>
                  </a:lnTo>
                  <a:lnTo>
                    <a:pt x="13" y="243"/>
                  </a:lnTo>
                  <a:lnTo>
                    <a:pt x="57" y="338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59" name="Freeform 8"/>
            <p:cNvSpPr/>
            <p:nvPr/>
          </p:nvSpPr>
          <p:spPr bwMode="auto">
            <a:xfrm>
              <a:off x="4502150" y="2284413"/>
              <a:ext cx="503238" cy="360362"/>
            </a:xfrm>
            <a:custGeom>
              <a:avLst/>
              <a:gdLst>
                <a:gd name="T0" fmla="*/ 503238 w 317"/>
                <a:gd name="T1" fmla="*/ 0 h 227"/>
                <a:gd name="T2" fmla="*/ 331788 w 317"/>
                <a:gd name="T3" fmla="*/ 127000 h 227"/>
                <a:gd name="T4" fmla="*/ 0 w 317"/>
                <a:gd name="T5" fmla="*/ 360362 h 227"/>
                <a:gd name="T6" fmla="*/ 0 60000 65536"/>
                <a:gd name="T7" fmla="*/ 0 60000 65536"/>
                <a:gd name="T8" fmla="*/ 0 60000 65536"/>
                <a:gd name="T9" fmla="*/ 0 w 317"/>
                <a:gd name="T10" fmla="*/ 0 h 227"/>
                <a:gd name="T11" fmla="*/ 317 w 317"/>
                <a:gd name="T12" fmla="*/ 227 h 2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227">
                  <a:moveTo>
                    <a:pt x="317" y="0"/>
                  </a:moveTo>
                  <a:cubicBezTo>
                    <a:pt x="299" y="13"/>
                    <a:pt x="262" y="42"/>
                    <a:pt x="209" y="80"/>
                  </a:cubicBezTo>
                  <a:cubicBezTo>
                    <a:pt x="156" y="118"/>
                    <a:pt x="44" y="197"/>
                    <a:pt x="0" y="227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60" name="Freeform 9"/>
            <p:cNvSpPr/>
            <p:nvPr/>
          </p:nvSpPr>
          <p:spPr bwMode="auto">
            <a:xfrm>
              <a:off x="4500563" y="2139950"/>
              <a:ext cx="1008062" cy="661988"/>
            </a:xfrm>
            <a:custGeom>
              <a:avLst/>
              <a:gdLst>
                <a:gd name="T0" fmla="*/ 0 w 635"/>
                <a:gd name="T1" fmla="*/ 504825 h 417"/>
                <a:gd name="T2" fmla="*/ 71437 w 635"/>
                <a:gd name="T3" fmla="*/ 576263 h 417"/>
                <a:gd name="T4" fmla="*/ 215900 w 635"/>
                <a:gd name="T5" fmla="*/ 649288 h 417"/>
                <a:gd name="T6" fmla="*/ 287337 w 635"/>
                <a:gd name="T7" fmla="*/ 576263 h 417"/>
                <a:gd name="T8" fmla="*/ 358775 w 635"/>
                <a:gd name="T9" fmla="*/ 649288 h 417"/>
                <a:gd name="T10" fmla="*/ 431800 w 635"/>
                <a:gd name="T11" fmla="*/ 649288 h 417"/>
                <a:gd name="T12" fmla="*/ 503237 w 635"/>
                <a:gd name="T13" fmla="*/ 576263 h 417"/>
                <a:gd name="T14" fmla="*/ 647700 w 635"/>
                <a:gd name="T15" fmla="*/ 649288 h 417"/>
                <a:gd name="T16" fmla="*/ 719137 w 635"/>
                <a:gd name="T17" fmla="*/ 504825 h 417"/>
                <a:gd name="T18" fmla="*/ 792162 w 635"/>
                <a:gd name="T19" fmla="*/ 504825 h 417"/>
                <a:gd name="T20" fmla="*/ 863600 w 635"/>
                <a:gd name="T21" fmla="*/ 360363 h 417"/>
                <a:gd name="T22" fmla="*/ 935037 w 635"/>
                <a:gd name="T23" fmla="*/ 360363 h 417"/>
                <a:gd name="T24" fmla="*/ 935037 w 635"/>
                <a:gd name="T25" fmla="*/ 215900 h 417"/>
                <a:gd name="T26" fmla="*/ 1008062 w 635"/>
                <a:gd name="T27" fmla="*/ 144463 h 417"/>
                <a:gd name="T28" fmla="*/ 935037 w 635"/>
                <a:gd name="T29" fmla="*/ 0 h 417"/>
                <a:gd name="T30" fmla="*/ 792162 w 635"/>
                <a:gd name="T31" fmla="*/ 144463 h 417"/>
                <a:gd name="T32" fmla="*/ 473075 w 635"/>
                <a:gd name="T33" fmla="*/ 150813 h 4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5"/>
                <a:gd name="T52" fmla="*/ 0 h 417"/>
                <a:gd name="T53" fmla="*/ 635 w 635"/>
                <a:gd name="T54" fmla="*/ 417 h 4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5" h="417">
                  <a:moveTo>
                    <a:pt x="0" y="318"/>
                  </a:moveTo>
                  <a:cubicBezTo>
                    <a:pt x="11" y="333"/>
                    <a:pt x="22" y="348"/>
                    <a:pt x="45" y="363"/>
                  </a:cubicBezTo>
                  <a:cubicBezTo>
                    <a:pt x="68" y="378"/>
                    <a:pt x="113" y="409"/>
                    <a:pt x="136" y="409"/>
                  </a:cubicBezTo>
                  <a:cubicBezTo>
                    <a:pt x="159" y="409"/>
                    <a:pt x="166" y="363"/>
                    <a:pt x="181" y="363"/>
                  </a:cubicBezTo>
                  <a:cubicBezTo>
                    <a:pt x="196" y="363"/>
                    <a:pt x="211" y="401"/>
                    <a:pt x="226" y="409"/>
                  </a:cubicBezTo>
                  <a:cubicBezTo>
                    <a:pt x="241" y="417"/>
                    <a:pt x="257" y="417"/>
                    <a:pt x="272" y="409"/>
                  </a:cubicBezTo>
                  <a:cubicBezTo>
                    <a:pt x="287" y="401"/>
                    <a:pt x="294" y="363"/>
                    <a:pt x="317" y="363"/>
                  </a:cubicBezTo>
                  <a:cubicBezTo>
                    <a:pt x="340" y="363"/>
                    <a:pt x="385" y="416"/>
                    <a:pt x="408" y="409"/>
                  </a:cubicBezTo>
                  <a:cubicBezTo>
                    <a:pt x="431" y="402"/>
                    <a:pt x="438" y="333"/>
                    <a:pt x="453" y="318"/>
                  </a:cubicBezTo>
                  <a:cubicBezTo>
                    <a:pt x="468" y="303"/>
                    <a:pt x="484" y="333"/>
                    <a:pt x="499" y="318"/>
                  </a:cubicBezTo>
                  <a:cubicBezTo>
                    <a:pt x="514" y="303"/>
                    <a:pt x="529" y="242"/>
                    <a:pt x="544" y="227"/>
                  </a:cubicBezTo>
                  <a:cubicBezTo>
                    <a:pt x="559" y="212"/>
                    <a:pt x="582" y="242"/>
                    <a:pt x="589" y="227"/>
                  </a:cubicBezTo>
                  <a:cubicBezTo>
                    <a:pt x="596" y="212"/>
                    <a:pt x="581" y="159"/>
                    <a:pt x="589" y="136"/>
                  </a:cubicBezTo>
                  <a:cubicBezTo>
                    <a:pt x="597" y="113"/>
                    <a:pt x="635" y="114"/>
                    <a:pt x="635" y="91"/>
                  </a:cubicBezTo>
                  <a:cubicBezTo>
                    <a:pt x="635" y="68"/>
                    <a:pt x="612" y="0"/>
                    <a:pt x="589" y="0"/>
                  </a:cubicBezTo>
                  <a:cubicBezTo>
                    <a:pt x="566" y="0"/>
                    <a:pt x="547" y="75"/>
                    <a:pt x="499" y="91"/>
                  </a:cubicBezTo>
                  <a:cubicBezTo>
                    <a:pt x="451" y="107"/>
                    <a:pt x="340" y="94"/>
                    <a:pt x="298" y="95"/>
                  </a:cubicBezTo>
                </a:path>
              </a:pathLst>
            </a:custGeom>
            <a:solidFill>
              <a:srgbClr val="FFFF00"/>
            </a:solidFill>
            <a:ln w="22225">
              <a:solidFill>
                <a:schemeClr val="tx1"/>
              </a:solidFill>
              <a:round/>
            </a:ln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61" name="Freeform 10"/>
            <p:cNvSpPr/>
            <p:nvPr/>
          </p:nvSpPr>
          <p:spPr bwMode="auto">
            <a:xfrm>
              <a:off x="4903788" y="2860675"/>
              <a:ext cx="173037" cy="1079500"/>
            </a:xfrm>
            <a:custGeom>
              <a:avLst/>
              <a:gdLst>
                <a:gd name="T0" fmla="*/ 28575 w 109"/>
                <a:gd name="T1" fmla="*/ 0 h 680"/>
                <a:gd name="T2" fmla="*/ 0 w 109"/>
                <a:gd name="T3" fmla="*/ 384175 h 680"/>
                <a:gd name="T4" fmla="*/ 173037 w 109"/>
                <a:gd name="T5" fmla="*/ 1079500 h 680"/>
                <a:gd name="T6" fmla="*/ 0 60000 65536"/>
                <a:gd name="T7" fmla="*/ 0 60000 65536"/>
                <a:gd name="T8" fmla="*/ 0 60000 65536"/>
                <a:gd name="T9" fmla="*/ 0 w 109"/>
                <a:gd name="T10" fmla="*/ 0 h 680"/>
                <a:gd name="T11" fmla="*/ 109 w 109"/>
                <a:gd name="T12" fmla="*/ 680 h 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680">
                  <a:moveTo>
                    <a:pt x="18" y="0"/>
                  </a:moveTo>
                  <a:lnTo>
                    <a:pt x="0" y="242"/>
                  </a:lnTo>
                  <a:lnTo>
                    <a:pt x="109" y="68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62" name="Freeform 11"/>
            <p:cNvSpPr/>
            <p:nvPr/>
          </p:nvSpPr>
          <p:spPr bwMode="auto">
            <a:xfrm>
              <a:off x="5435600" y="2068513"/>
              <a:ext cx="576263" cy="484187"/>
            </a:xfrm>
            <a:custGeom>
              <a:avLst/>
              <a:gdLst>
                <a:gd name="T0" fmla="*/ 0 w 363"/>
                <a:gd name="T1" fmla="*/ 431800 h 305"/>
                <a:gd name="T2" fmla="*/ 60325 w 363"/>
                <a:gd name="T3" fmla="*/ 463550 h 305"/>
                <a:gd name="T4" fmla="*/ 222250 w 363"/>
                <a:gd name="T5" fmla="*/ 484187 h 305"/>
                <a:gd name="T6" fmla="*/ 493713 w 363"/>
                <a:gd name="T7" fmla="*/ 152400 h 305"/>
                <a:gd name="T8" fmla="*/ 576263 w 363"/>
                <a:gd name="T9" fmla="*/ 0 h 3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3"/>
                <a:gd name="T16" fmla="*/ 0 h 305"/>
                <a:gd name="T17" fmla="*/ 363 w 363"/>
                <a:gd name="T18" fmla="*/ 305 h 3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3" h="305">
                  <a:moveTo>
                    <a:pt x="0" y="272"/>
                  </a:moveTo>
                  <a:lnTo>
                    <a:pt x="38" y="292"/>
                  </a:lnTo>
                  <a:lnTo>
                    <a:pt x="140" y="305"/>
                  </a:lnTo>
                  <a:lnTo>
                    <a:pt x="311" y="96"/>
                  </a:lnTo>
                  <a:lnTo>
                    <a:pt x="363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63" name="Freeform 12"/>
            <p:cNvSpPr/>
            <p:nvPr/>
          </p:nvSpPr>
          <p:spPr bwMode="auto">
            <a:xfrm>
              <a:off x="6011863" y="1925638"/>
              <a:ext cx="144462" cy="144462"/>
            </a:xfrm>
            <a:custGeom>
              <a:avLst/>
              <a:gdLst>
                <a:gd name="T0" fmla="*/ 0 w 91"/>
                <a:gd name="T1" fmla="*/ 144462 h 91"/>
                <a:gd name="T2" fmla="*/ 107950 w 91"/>
                <a:gd name="T3" fmla="*/ 58737 h 91"/>
                <a:gd name="T4" fmla="*/ 144462 w 91"/>
                <a:gd name="T5" fmla="*/ 0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0" y="91"/>
                  </a:moveTo>
                  <a:lnTo>
                    <a:pt x="68" y="37"/>
                  </a:lnTo>
                  <a:lnTo>
                    <a:pt x="91" y="0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64" name="Freeform 13"/>
            <p:cNvSpPr/>
            <p:nvPr/>
          </p:nvSpPr>
          <p:spPr bwMode="auto">
            <a:xfrm>
              <a:off x="4933950" y="3940175"/>
              <a:ext cx="144463" cy="144463"/>
            </a:xfrm>
            <a:custGeom>
              <a:avLst/>
              <a:gdLst>
                <a:gd name="T0" fmla="*/ 144463 w 91"/>
                <a:gd name="T1" fmla="*/ 0 h 91"/>
                <a:gd name="T2" fmla="*/ 95250 w 91"/>
                <a:gd name="T3" fmla="*/ 71438 h 91"/>
                <a:gd name="T4" fmla="*/ 0 w 91"/>
                <a:gd name="T5" fmla="*/ 144463 h 91"/>
                <a:gd name="T6" fmla="*/ 0 60000 65536"/>
                <a:gd name="T7" fmla="*/ 0 60000 65536"/>
                <a:gd name="T8" fmla="*/ 0 60000 65536"/>
                <a:gd name="T9" fmla="*/ 0 w 91"/>
                <a:gd name="T10" fmla="*/ 0 h 91"/>
                <a:gd name="T11" fmla="*/ 91 w 91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" h="91">
                  <a:moveTo>
                    <a:pt x="91" y="0"/>
                  </a:moveTo>
                  <a:lnTo>
                    <a:pt x="60" y="45"/>
                  </a:lnTo>
                  <a:lnTo>
                    <a:pt x="0" y="91"/>
                  </a:ln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  <p:sp>
          <p:nvSpPr>
            <p:cNvPr id="53265" name="Freeform 14"/>
            <p:cNvSpPr/>
            <p:nvPr/>
          </p:nvSpPr>
          <p:spPr bwMode="auto">
            <a:xfrm>
              <a:off x="5076825" y="3940175"/>
              <a:ext cx="114300" cy="119063"/>
            </a:xfrm>
            <a:custGeom>
              <a:avLst/>
              <a:gdLst>
                <a:gd name="T0" fmla="*/ 0 w 72"/>
                <a:gd name="T1" fmla="*/ 0 h 75"/>
                <a:gd name="T2" fmla="*/ 98425 w 72"/>
                <a:gd name="T3" fmla="*/ 9525 h 75"/>
                <a:gd name="T4" fmla="*/ 98425 w 72"/>
                <a:gd name="T5" fmla="*/ 119063 h 75"/>
                <a:gd name="T6" fmla="*/ 0 60000 65536"/>
                <a:gd name="T7" fmla="*/ 0 60000 65536"/>
                <a:gd name="T8" fmla="*/ 0 60000 65536"/>
                <a:gd name="T9" fmla="*/ 0 w 72"/>
                <a:gd name="T10" fmla="*/ 0 h 75"/>
                <a:gd name="T11" fmla="*/ 72 w 72"/>
                <a:gd name="T12" fmla="*/ 75 h 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" h="75">
                  <a:moveTo>
                    <a:pt x="0" y="0"/>
                  </a:moveTo>
                  <a:cubicBezTo>
                    <a:pt x="10" y="1"/>
                    <a:pt x="49" y="18"/>
                    <a:pt x="62" y="6"/>
                  </a:cubicBezTo>
                  <a:cubicBezTo>
                    <a:pt x="72" y="18"/>
                    <a:pt x="62" y="61"/>
                    <a:pt x="62" y="75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49" tIns="45724" rIns="91449" bIns="45724"/>
            <a:lstStyle/>
            <a:p>
              <a:endParaRPr lang="zh-CN" altLang="zh-CN"/>
            </a:p>
          </p:txBody>
        </p:sp>
      </p:grpSp>
      <p:sp>
        <p:nvSpPr>
          <p:cNvPr id="7" name="矩形 6"/>
          <p:cNvSpPr/>
          <p:nvPr/>
        </p:nvSpPr>
        <p:spPr>
          <a:xfrm>
            <a:off x="1367139" y="3008408"/>
            <a:ext cx="7778449" cy="1201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Good  bye!</a:t>
            </a:r>
            <a:endParaRPr lang="zh-CN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31187" cy="452755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6.  I am Tony Smith. Tony is my f____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     name and Smith is my l___ name.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zh-CN" sz="38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altLang="zh-CN" sz="38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zh-CN" sz="3800" b="1" dirty="0">
                <a:latin typeface="Times New Roman" panose="02020603050405020304" pitchFamily="18" charset="0"/>
                <a:ea typeface="黑体" panose="02010609060101010101" pitchFamily="2" charset="-122"/>
              </a:rPr>
              <a:t>7. We are a__ here today. </a:t>
            </a:r>
            <a:endParaRPr lang="zh-CN" altLang="en-US" sz="3800" b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7405688" y="1063625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irst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5942013" y="1808163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ast</a:t>
            </a:r>
            <a:endParaRPr lang="en-US" altLang="zh-CN" sz="3600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844800" y="4105275"/>
            <a:ext cx="449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ll</a:t>
            </a:r>
            <a:endParaRPr lang="en-US" altLang="zh-CN" sz="3600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044575" y="2309813"/>
            <a:ext cx="777716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first name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名字，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last name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姓，也可以说成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family name.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971550" y="4510088"/>
            <a:ext cx="777875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句中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all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为代词，意思“每个，全体”；作主语时，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动词用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are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ldLvl="0" autoUpdateAnimBg="0"/>
      <p:bldP spid="64516" grpId="0" bldLvl="0" autoUpdateAnimBg="0"/>
      <p:bldP spid="64517" grpId="0" bldLvl="0" autoUpdateAnimBg="0"/>
      <p:bldP spid="64518" grpId="0" bldLvl="0" autoUpdateAnimBg="0"/>
      <p:bldP spid="64519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396875" y="1628775"/>
            <a:ext cx="8112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1. Put the sentences in the correct  order.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539750" y="2276475"/>
            <a:ext cx="8448675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 marL="4445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17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589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18005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73300" indent="-4445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30500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187700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44900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02100" indent="-4445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lphaLcParenR"/>
            </a:pPr>
            <a:r>
              <a:rPr lang="en-US" altLang="zh-CN" sz="3400" b="1">
                <a:latin typeface="Times New Roman" panose="02020603050405020304" pitchFamily="18" charset="0"/>
              </a:rPr>
              <a:t>Nice to meet you too. Where are you 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    form</a:t>
            </a:r>
            <a:r>
              <a:rPr lang="zh-CN" altLang="en-US" sz="3400" b="1">
                <a:latin typeface="Times New Roman" panose="02020603050405020304" pitchFamily="18" charset="0"/>
              </a:rPr>
              <a:t>？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b) Hello, my name is ... What’s your name?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c) I’m from ... too.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d) Nice to meet you... My name is ...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e) I’m from...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 </a:t>
            </a:r>
            <a:endParaRPr lang="en-US" altLang="zh-CN" sz="3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211638" y="5735638"/>
            <a:ext cx="367188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B - D - A - E - C </a:t>
            </a:r>
          </a:p>
        </p:txBody>
      </p:sp>
      <p:sp>
        <p:nvSpPr>
          <p:cNvPr id="65541" name="WordArt 5"/>
          <p:cNvSpPr>
            <a:spLocks noChangeArrowheads="1" noChangeShapeType="1" noTextEdit="1"/>
          </p:cNvSpPr>
          <p:nvPr/>
        </p:nvSpPr>
        <p:spPr bwMode="auto">
          <a:xfrm>
            <a:off x="1477963" y="622300"/>
            <a:ext cx="61198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Monotype Corsiva" panose="03010101010201010101"/>
              </a:rPr>
              <a:t>Reading and vocabulary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Monotype Corsiva" panose="03010101010201010101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ldLvl="0"/>
      <p:bldP spid="65539" grpId="0" bldLvl="0" autoUpdateAnimBg="0"/>
      <p:bldP spid="65540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1-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663" y="4365625"/>
            <a:ext cx="1522412" cy="211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755650" y="1179513"/>
            <a:ext cx="7813675" cy="3044825"/>
          </a:xfrm>
          <a:prstGeom prst="wedgeRectCallout">
            <a:avLst>
              <a:gd name="adj1" fmla="val -33287"/>
              <a:gd name="adj2" fmla="val 62449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 anchor="ctr"/>
          <a:lstStyle/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Hello, 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everyone</a:t>
            </a:r>
            <a:r>
              <a:rPr lang="en-US" altLang="zh-CN" sz="3200" b="1">
                <a:latin typeface="Times New Roman" panose="02020603050405020304" pitchFamily="18" charset="0"/>
              </a:rPr>
              <a:t>. My name is Li Daming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and my English name is David. I’m twelve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years old and I’m from Beijing. Beijing is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capital</a:t>
            </a:r>
            <a:r>
              <a:rPr lang="en-US" altLang="zh-CN" sz="3200" b="1">
                <a:latin typeface="Times New Roman" panose="02020603050405020304" pitchFamily="18" charset="0"/>
              </a:rPr>
              <a:t> of China. This is Lingling and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her English name is Lucy. She is my friend.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She is from Beijing too.</a:t>
            </a:r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zh-CN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57163" y="369888"/>
            <a:ext cx="7991475" cy="641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3399"/>
                </a:solidFill>
                <a:latin typeface="Times New Roman" panose="02020603050405020304" pitchFamily="18" charset="0"/>
              </a:rPr>
              <a:t>2. Read and check the true sentences.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293938" y="4679950"/>
            <a:ext cx="6454775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Henry is Daming’s English name.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Lingling</a:t>
            </a:r>
            <a:r>
              <a:rPr lang="en-US" altLang="zh-CN" sz="3200" b="1">
                <a:solidFill>
                  <a:srgbClr val="CC0000"/>
                </a:solidFill>
                <a:latin typeface="Arial" panose="020B0604020202020204"/>
              </a:rPr>
              <a:t>’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s English name is Linda.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Daming is twelve years old.</a:t>
            </a:r>
          </a:p>
        </p:txBody>
      </p:sp>
      <p:pic>
        <p:nvPicPr>
          <p:cNvPr id="66566" name="Picture 6" descr="哭脸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24825" y="4870450"/>
            <a:ext cx="6477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67" name="Picture 7" descr="笑脸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237413" y="5878513"/>
            <a:ext cx="5016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68" name="Picture 8" descr="哭脸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124825" y="5373688"/>
            <a:ext cx="647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70" name="Picture 10" descr="喇叭">
            <a:hlinkClick r:id="rId8" action="ppaction://hlinkfile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29575" y="333375"/>
            <a:ext cx="650875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74" name="Module 1 Unit 2 Activity 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196975"/>
            <a:ext cx="720725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66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80330" fill="hold"/>
                                        <p:tgtEl>
                                          <p:spTgt spid="665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4"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74"/>
                </p:tgtEl>
              </p:cMediaNode>
            </p:audio>
          </p:childTnLst>
        </p:cTn>
      </p:par>
    </p:tnLst>
    <p:bldLst>
      <p:bldP spid="66563" grpId="0" bldLvl="0" animBg="1" autoUpdateAnimBg="0"/>
      <p:bldP spid="66564" grpId="0" animBg="1"/>
      <p:bldP spid="6656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349250" y="728663"/>
            <a:ext cx="8281988" cy="3024187"/>
          </a:xfrm>
          <a:prstGeom prst="wedgeRectCallout">
            <a:avLst>
              <a:gd name="adj1" fmla="val 33722"/>
              <a:gd name="adj2" fmla="val 58134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 anchor="ctr"/>
          <a:lstStyle/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Hello, I’m Wang Lingling and I’m thirteen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years old. Good to see you. Wang Hui is my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friend, 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he is not in my class. His English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name is Henry. He’s from Shanghai. </a:t>
            </a:r>
          </a:p>
          <a:p>
            <a:pPr>
              <a:lnSpc>
                <a:spcPct val="1100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Shanghai is a 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big 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65138" y="4583113"/>
            <a:ext cx="5259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Wang Hui is from Beijing.</a:t>
            </a: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67588" name="Picture 4" descr="哭脸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24525" y="4654550"/>
            <a:ext cx="663575" cy="663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7589" name="Picture 5" descr="1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21513" y="4149725"/>
            <a:ext cx="1335087" cy="206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ldLvl="0" animBg="1" autoUpdateAnimBg="0"/>
      <p:bldP spid="67587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971550" y="549275"/>
            <a:ext cx="7562850" cy="3098800"/>
          </a:xfrm>
          <a:prstGeom prst="wedgeRectCallout">
            <a:avLst>
              <a:gd name="adj1" fmla="val -29028"/>
              <a:gd name="adj2" fmla="val 645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4" rIns="91449" bIns="45724" anchor="ctr"/>
          <a:lstStyle/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Hi, my name is Tony Smith, I’m from 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Cambridge. It’s a </a:t>
            </a:r>
            <a:r>
              <a:rPr lang="en-US" altLang="zh-CN" sz="3400" b="1">
                <a:solidFill>
                  <a:srgbClr val="CC0000"/>
                </a:solidFill>
                <a:latin typeface="Times New Roman" panose="02020603050405020304" pitchFamily="18" charset="0"/>
              </a:rPr>
              <a:t>small</a:t>
            </a:r>
            <a:r>
              <a:rPr lang="en-US" altLang="zh-CN" sz="3400" b="1">
                <a:latin typeface="Times New Roman" panose="02020603050405020304" pitchFamily="18" charset="0"/>
              </a:rPr>
              <a:t> city in England.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Tony is my </a:t>
            </a:r>
            <a:r>
              <a:rPr lang="en-US" altLang="zh-CN" sz="3400" b="1">
                <a:solidFill>
                  <a:srgbClr val="CC0000"/>
                </a:solidFill>
                <a:latin typeface="Times New Roman" panose="02020603050405020304" pitchFamily="18" charset="0"/>
              </a:rPr>
              <a:t>first</a:t>
            </a:r>
            <a:r>
              <a:rPr lang="en-US" altLang="zh-CN" sz="3400" b="1">
                <a:latin typeface="Times New Roman" panose="02020603050405020304" pitchFamily="18" charset="0"/>
              </a:rPr>
              <a:t> name and Smith is my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solidFill>
                  <a:srgbClr val="CC0000"/>
                </a:solidFill>
                <a:latin typeface="Times New Roman" panose="02020603050405020304" pitchFamily="18" charset="0"/>
              </a:rPr>
              <a:t>last</a:t>
            </a:r>
            <a:r>
              <a:rPr lang="en-US" altLang="zh-CN" sz="3400" b="1">
                <a:latin typeface="Times New Roman" panose="02020603050405020304" pitchFamily="18" charset="0"/>
              </a:rPr>
              <a:t> name. I’m thirteen years old. It’s </a:t>
            </a:r>
          </a:p>
          <a:p>
            <a:pPr>
              <a:lnSpc>
                <a:spcPct val="110000"/>
              </a:lnSpc>
            </a:pPr>
            <a:r>
              <a:rPr lang="en-US" altLang="zh-CN" sz="3400" b="1">
                <a:latin typeface="Times New Roman" panose="02020603050405020304" pitchFamily="18" charset="0"/>
              </a:rPr>
              <a:t>nice to meet you </a:t>
            </a:r>
            <a:r>
              <a:rPr lang="en-US" altLang="zh-CN" sz="3400" b="1">
                <a:solidFill>
                  <a:srgbClr val="CC0000"/>
                </a:solidFill>
                <a:latin typeface="Times New Roman" panose="02020603050405020304" pitchFamily="18" charset="0"/>
              </a:rPr>
              <a:t>all</a:t>
            </a:r>
            <a:r>
              <a:rPr lang="en-US" altLang="zh-CN" sz="3400" b="1">
                <a:latin typeface="Times New Roman" panose="02020603050405020304" pitchFamily="18" charset="0"/>
              </a:rPr>
              <a:t>. </a:t>
            </a:r>
            <a:endParaRPr lang="en-US" altLang="zh-CN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2413000" y="4233863"/>
            <a:ext cx="6554788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48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4" rIns="91449" bIns="45724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35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Tony is twelve years old.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Tony is from the capital of England. </a:t>
            </a:r>
          </a:p>
        </p:txBody>
      </p:sp>
      <p:pic>
        <p:nvPicPr>
          <p:cNvPr id="68612" name="Picture 4" descr="哭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4538" y="4221163"/>
            <a:ext cx="661987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8613" name="Picture 5" descr="哭脸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7938" y="5359400"/>
            <a:ext cx="688975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8614" name="Picture 6" descr="1-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" y="3862388"/>
            <a:ext cx="167005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ldLvl="0" animBg="1" autoUpdateAnimBg="0"/>
      <p:bldP spid="68611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2043</Words>
  <Application>Microsoft Office PowerPoint</Application>
  <PresentationFormat>自定义</PresentationFormat>
  <Paragraphs>281</Paragraphs>
  <Slides>40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0" baseType="lpstr">
      <vt:lpstr>黑体</vt:lpstr>
      <vt:lpstr>宋体</vt:lpstr>
      <vt:lpstr>微软雅黑</vt:lpstr>
      <vt:lpstr>Arial</vt:lpstr>
      <vt:lpstr>Calibri</vt:lpstr>
      <vt:lpstr>Cambria</vt:lpstr>
      <vt:lpstr>Monotype Corsiva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6. Wang Hui is my friend, but he is not in my class. </vt:lpstr>
      <vt:lpstr>PowerPoint 演示文稿</vt:lpstr>
      <vt:lpstr>8. Beijing is the capital of China.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2009-04-29T03:09:00Z</dcterms:created>
  <dcterms:modified xsi:type="dcterms:W3CDTF">2023-01-16T15:06:57Z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36F955EC1A5E46A38714050AEA93D61B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