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87" r:id="rId2"/>
    <p:sldId id="488" r:id="rId3"/>
    <p:sldId id="489" r:id="rId4"/>
    <p:sldId id="490" r:id="rId5"/>
    <p:sldId id="491" r:id="rId6"/>
    <p:sldId id="501" r:id="rId7"/>
    <p:sldId id="502" r:id="rId8"/>
    <p:sldId id="503" r:id="rId9"/>
    <p:sldId id="504" r:id="rId10"/>
    <p:sldId id="505" r:id="rId11"/>
    <p:sldId id="509" r:id="rId12"/>
    <p:sldId id="506" r:id="rId13"/>
    <p:sldId id="507" r:id="rId14"/>
    <p:sldId id="508" r:id="rId15"/>
    <p:sldId id="499" r:id="rId16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3000" b="1" kern="1200">
        <a:solidFill>
          <a:srgbClr val="FF0000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3000" b="1" kern="1200">
        <a:solidFill>
          <a:srgbClr val="FF0000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3000" b="1" kern="1200">
        <a:solidFill>
          <a:srgbClr val="FF0000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3000" b="1" kern="1200">
        <a:solidFill>
          <a:srgbClr val="FF0000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3000" b="1" kern="1200">
        <a:solidFill>
          <a:srgbClr val="FF0000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3000" b="1" kern="1200">
        <a:solidFill>
          <a:srgbClr val="FF0000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sz="3000" b="1" kern="1200">
        <a:solidFill>
          <a:srgbClr val="FF0000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sz="3000" b="1" kern="1200">
        <a:solidFill>
          <a:srgbClr val="FF0000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sz="3000" b="1" kern="1200">
        <a:solidFill>
          <a:srgbClr val="FF0000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6600"/>
    <a:srgbClr val="CC6600"/>
    <a:srgbClr val="010004"/>
    <a:srgbClr val="003399"/>
    <a:srgbClr val="000000"/>
    <a:srgbClr val="FF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417" autoAdjust="0"/>
  </p:normalViewPr>
  <p:slideViewPr>
    <p:cSldViewPr>
      <p:cViewPr>
        <p:scale>
          <a:sx n="100" d="100"/>
          <a:sy n="100" d="100"/>
        </p:scale>
        <p:origin x="-1944" y="-288"/>
      </p:cViewPr>
      <p:guideLst>
        <p:guide orient="horz" pos="213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b="0">
                <a:solidFill>
                  <a:schemeClr val="tx1"/>
                </a:solidFill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solidFill>
                  <a:schemeClr val="tx1"/>
                </a:solidFill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b="0">
                <a:solidFill>
                  <a:schemeClr val="tx1"/>
                </a:solidFill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solidFill>
                  <a:schemeClr val="tx1"/>
                </a:solidFill>
                <a:ea typeface="宋体" panose="02010600030101010101" pitchFamily="2" charset="-122"/>
              </a:defRPr>
            </a:lvl1pPr>
          </a:lstStyle>
          <a:p>
            <a:fld id="{11494E67-533E-47D4-BDB0-0702E38E484F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89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 anchor="ctr"/>
          <a:lstStyle/>
          <a:p>
            <a:endParaRPr lang="zh-CN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94E67-533E-47D4-BDB0-0702E38E484F}" type="slidenum">
              <a:rPr lang="zh-CN" altLang="en-US" smtClean="0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37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 anchor="ctr"/>
          <a:lstStyle/>
          <a:p>
            <a:endParaRPr lang="zh-CN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94E67-533E-47D4-BDB0-0702E38E484F}" type="slidenum">
              <a:rPr lang="zh-CN" altLang="en-US" smtClean="0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94E67-533E-47D4-BDB0-0702E38E484F}" type="slidenum">
              <a:rPr lang="zh-CN" altLang="en-US" smtClean="0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94E67-533E-47D4-BDB0-0702E38E484F}" type="slidenum">
              <a:rPr lang="zh-CN" altLang="en-US" smtClean="0"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14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 anchor="ctr"/>
          <a:lstStyle/>
          <a:p>
            <a:endParaRPr lang="zh-CN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94E67-533E-47D4-BDB0-0702E38E484F}" type="slidenum">
              <a:rPr lang="zh-CN" altLang="en-US" smtClean="0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20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 anchor="ctr"/>
          <a:lstStyle/>
          <a:p>
            <a:endParaRPr lang="zh-CN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0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 anchor="ctr"/>
          <a:lstStyle/>
          <a:p>
            <a:endParaRPr lang="zh-CN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61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 anchor="ctr"/>
          <a:lstStyle/>
          <a:p>
            <a:endParaRPr lang="zh-CN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94E67-533E-47D4-BDB0-0702E38E484F}" type="slidenum">
              <a:rPr lang="zh-CN" altLang="en-US" smtClean="0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94E67-533E-47D4-BDB0-0702E38E484F}" type="slidenum">
              <a:rPr lang="zh-CN" altLang="en-US" smtClean="0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94E67-533E-47D4-BDB0-0702E38E484F}" type="slidenum">
              <a:rPr lang="zh-CN" altLang="en-US" smtClean="0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94E67-533E-47D4-BDB0-0702E38E484F}" type="slidenum">
              <a:rPr lang="zh-CN" altLang="en-US" smtClean="0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33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34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4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39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4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8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755576" y="1628800"/>
            <a:ext cx="7545579" cy="1325880"/>
          </a:xfrm>
        </p:spPr>
        <p:txBody>
          <a:bodyPr/>
          <a:lstStyle/>
          <a:p>
            <a:r>
              <a:rPr lang="zh-CN" altLang="en-US" sz="6600" dirty="0" smtClean="0"/>
              <a:t>立方根</a:t>
            </a:r>
            <a:endParaRPr lang="zh-CN" altLang="en-US" sz="6600" dirty="0"/>
          </a:p>
        </p:txBody>
      </p:sp>
      <p:sp>
        <p:nvSpPr>
          <p:cNvPr id="3" name="矩形 2"/>
          <p:cNvSpPr/>
          <p:nvPr/>
        </p:nvSpPr>
        <p:spPr>
          <a:xfrm>
            <a:off x="0" y="4797152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493732"/>
            <a:ext cx="8229600" cy="5792788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508000" indent="-508000">
              <a:buFont typeface="Wingdings" panose="05000000000000000000" pitchFamily="2" charset="2"/>
              <a:buNone/>
            </a:pPr>
            <a:r>
              <a:rPr lang="zh-CN" altLang="en-US" sz="2400" dirty="0"/>
              <a:t>三、问题交流：</a:t>
            </a:r>
          </a:p>
          <a:p>
            <a:pPr marL="508000" indent="-508000">
              <a:buFont typeface="Wingdings" panose="05000000000000000000" pitchFamily="2" charset="2"/>
              <a:buNone/>
            </a:pPr>
            <a:r>
              <a:rPr lang="zh-CN" altLang="en-US" sz="2400" dirty="0" smtClean="0"/>
              <a:t>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）交换</a:t>
            </a:r>
            <a:r>
              <a:rPr lang="zh-CN" altLang="en-US" sz="2400" dirty="0"/>
              <a:t>导学案看一看，欣赏他人作业之美，同时发现</a:t>
            </a:r>
            <a:r>
              <a:rPr lang="zh-CN" altLang="en-US" sz="2400" dirty="0" smtClean="0"/>
              <a:t>自己和他人</a:t>
            </a:r>
            <a:r>
              <a:rPr lang="zh-CN" altLang="en-US" sz="2400" dirty="0"/>
              <a:t>之不足。</a:t>
            </a:r>
          </a:p>
          <a:p>
            <a:pPr marL="508000" indent="-508000">
              <a:buFont typeface="Wingdings" panose="05000000000000000000" pitchFamily="2" charset="2"/>
              <a:buNone/>
            </a:pPr>
            <a:r>
              <a:rPr lang="zh-CN" altLang="en-US" sz="2400" dirty="0"/>
              <a:t> </a:t>
            </a:r>
          </a:p>
          <a:p>
            <a:pPr marL="508000" indent="-508000">
              <a:buFont typeface="Wingdings" panose="05000000000000000000" pitchFamily="2" charset="2"/>
              <a:buNone/>
            </a:pPr>
            <a:r>
              <a:rPr lang="zh-CN" altLang="en-US" sz="2400" dirty="0" smtClean="0"/>
              <a:t>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）组长</a:t>
            </a:r>
            <a:r>
              <a:rPr lang="zh-CN" altLang="en-US" sz="2400" dirty="0"/>
              <a:t>组织组内各位同学说一说自己出现的困惑，然后</a:t>
            </a:r>
            <a:r>
              <a:rPr lang="zh-CN" altLang="en-US" sz="2400" dirty="0" smtClean="0"/>
              <a:t>总结小组</a:t>
            </a:r>
            <a:r>
              <a:rPr lang="zh-CN" altLang="en-US" sz="2400" dirty="0"/>
              <a:t>内不能解决的问题和一些发现，</a:t>
            </a:r>
          </a:p>
          <a:p>
            <a:pPr marL="508000" indent="-508000">
              <a:buFont typeface="Wingdings" panose="05000000000000000000" pitchFamily="2" charset="2"/>
              <a:buNone/>
            </a:pPr>
            <a:endParaRPr lang="zh-CN" altLang="en-US" sz="2400" dirty="0"/>
          </a:p>
          <a:p>
            <a:pPr marL="508000" indent="-508000">
              <a:buFont typeface="Wingdings" panose="05000000000000000000" pitchFamily="2" charset="2"/>
              <a:buNone/>
            </a:pPr>
            <a:r>
              <a:rPr lang="zh-CN" altLang="en-US" sz="2400" dirty="0" smtClean="0"/>
              <a:t>展示</a:t>
            </a:r>
            <a:r>
              <a:rPr lang="zh-CN" altLang="en-US" sz="2400" dirty="0"/>
              <a:t>提升（展示不能解决的问题，接受任务，小组作好</a:t>
            </a:r>
            <a:r>
              <a:rPr lang="zh-CN" altLang="en-US" sz="2400" dirty="0" smtClean="0"/>
              <a:t>准备</a:t>
            </a:r>
            <a:endParaRPr lang="en-US" altLang="zh-CN" sz="2400" dirty="0" smtClean="0"/>
          </a:p>
          <a:p>
            <a:pPr marL="508000" indent="-508000">
              <a:buFont typeface="Wingdings" panose="05000000000000000000" pitchFamily="2" charset="2"/>
              <a:buNone/>
            </a:pPr>
            <a:r>
              <a:rPr lang="zh-CN" altLang="en-US" sz="2400" dirty="0" smtClean="0"/>
              <a:t>哦</a:t>
            </a:r>
            <a:r>
              <a:rPr lang="zh-CN" altLang="en-US" sz="2400" dirty="0"/>
              <a:t>！）</a:t>
            </a:r>
          </a:p>
          <a:p>
            <a:pPr marL="508000" indent="-508000">
              <a:buFont typeface="Wingdings" panose="05000000000000000000" pitchFamily="2" charset="2"/>
              <a:buNone/>
            </a:pPr>
            <a:endParaRPr lang="zh-CN" altLang="en-US" sz="2400" dirty="0"/>
          </a:p>
          <a:p>
            <a:pPr marL="508000" indent="-508000">
              <a:buFont typeface="Wingdings" panose="05000000000000000000" pitchFamily="2" charset="2"/>
              <a:buNone/>
            </a:pPr>
            <a:r>
              <a:rPr lang="zh-CN" altLang="en-US" sz="2400" dirty="0" smtClean="0"/>
              <a:t>（</a:t>
            </a:r>
            <a:r>
              <a:rPr lang="zh-CN" altLang="en-US" sz="2400" dirty="0"/>
              <a:t>你能说出数的平方根与数的立方根有什么不同吗？）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765298" y="1770063"/>
            <a:ext cx="60960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chemeClr val="tx1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①</a:t>
            </a:r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立方根的概念、</a:t>
            </a:r>
            <a:r>
              <a:rPr lang="zh-CN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性质。</a:t>
            </a:r>
            <a:endParaRPr lang="zh-CN" altLang="zh-CN" sz="3200" dirty="0">
              <a:solidFill>
                <a:schemeClr val="tx1"/>
              </a:solidFill>
              <a:latin typeface="宋体" panose="0201060003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714480" y="4005263"/>
            <a:ext cx="6019800" cy="15696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chemeClr val="tx1"/>
                </a:solidFill>
                <a:latin typeface="宋体" panose="02010600030101010101" pitchFamily="2" charset="-122"/>
                <a:ea typeface="方正舒体" panose="02010601030101010101" pitchFamily="2" charset="-122"/>
              </a:rPr>
              <a:t>方法</a:t>
            </a:r>
            <a:r>
              <a:rPr lang="zh-CN" altLang="en-US" sz="3200" dirty="0" smtClean="0">
                <a:solidFill>
                  <a:schemeClr val="tx1"/>
                </a:solidFill>
                <a:latin typeface="宋体" panose="02010600030101010101" pitchFamily="2" charset="-122"/>
                <a:ea typeface="方正舒体" panose="02010601030101010101" pitchFamily="2" charset="-122"/>
              </a:rPr>
              <a:t>归纳：</a:t>
            </a:r>
            <a:endParaRPr lang="zh-CN" altLang="en-US" sz="3200" dirty="0">
              <a:solidFill>
                <a:schemeClr val="tx1"/>
              </a:solidFill>
              <a:latin typeface="Times New Roman" panose="02020603050405020304" pitchFamily="18" charset="0"/>
              <a:ea typeface="方正舒体" panose="02010601030101010101" pitchFamily="2" charset="-122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方正舒体" panose="02010601030101010101" pitchFamily="2" charset="-122"/>
              </a:rPr>
              <a:t>         根据乘方与开方的互逆关系求一个数的立方根。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643042" y="2420938"/>
            <a:ext cx="6759575" cy="15696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400" b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zh-CN" sz="3200" b="0" dirty="0">
                <a:solidFill>
                  <a:schemeClr val="tx1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②</a:t>
            </a:r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立方根与平方根有什么异同</a:t>
            </a:r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？</a:t>
            </a:r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（从定义，根的个数，表示方法及被开方数的取值范围方面来考虑</a:t>
            </a:r>
            <a:r>
              <a:rPr lang="zh-CN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。）</a:t>
            </a:r>
            <a:endParaRPr lang="zh-CN" altLang="en-US" sz="3200" dirty="0">
              <a:solidFill>
                <a:schemeClr val="tx1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pic>
        <p:nvPicPr>
          <p:cNvPr id="202757" name="Picture 5" descr="图片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82930" y="714356"/>
            <a:ext cx="22034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autoUpdateAnimBg="0"/>
      <p:bldP spid="1946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28596" y="1357298"/>
            <a:ext cx="8286808" cy="4643470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000" dirty="0" smtClean="0"/>
              <a:t>1.</a:t>
            </a:r>
            <a:r>
              <a:rPr lang="zh-CN" altLang="en-US" sz="2000" dirty="0" smtClean="0"/>
              <a:t>判断正误：</a:t>
            </a:r>
            <a:endParaRPr lang="en-US" altLang="zh-CN" sz="2000" dirty="0"/>
          </a:p>
          <a:p>
            <a:r>
              <a:rPr lang="zh-CN" altLang="en-US" sz="2000" dirty="0"/>
              <a:t>（</a:t>
            </a:r>
            <a:r>
              <a:rPr lang="en-US" altLang="zh-CN" sz="2000" dirty="0"/>
              <a:t>1</a:t>
            </a:r>
            <a:r>
              <a:rPr lang="zh-CN" altLang="en-US" sz="2000" dirty="0" smtClean="0"/>
              <a:t>）</a:t>
            </a:r>
            <a:r>
              <a:rPr lang="en-US" altLang="zh-CN" sz="2000" dirty="0" smtClean="0"/>
              <a:t>25</a:t>
            </a:r>
            <a:r>
              <a:rPr lang="zh-CN" altLang="en-US" sz="2000" dirty="0"/>
              <a:t>的立方根是</a:t>
            </a:r>
            <a:r>
              <a:rPr lang="en-US" altLang="zh-CN" sz="2000" dirty="0" smtClean="0"/>
              <a:t>5</a:t>
            </a:r>
            <a:r>
              <a:rPr lang="zh-CN" altLang="en-US" sz="2000" dirty="0" smtClean="0"/>
              <a:t>（    </a:t>
            </a:r>
            <a:r>
              <a:rPr lang="zh-CN" altLang="en-US" sz="2000" dirty="0"/>
              <a:t>）</a:t>
            </a:r>
          </a:p>
          <a:p>
            <a:r>
              <a:rPr lang="zh-CN" altLang="en-US" sz="2000" dirty="0"/>
              <a:t>（</a:t>
            </a:r>
            <a:r>
              <a:rPr lang="en-US" altLang="zh-CN" sz="2000" dirty="0"/>
              <a:t>2</a:t>
            </a:r>
            <a:r>
              <a:rPr lang="zh-CN" altLang="en-US" sz="2000" dirty="0" smtClean="0"/>
              <a:t>）互</a:t>
            </a:r>
            <a:r>
              <a:rPr lang="zh-CN" altLang="en-US" sz="2000" dirty="0"/>
              <a:t>为相反数的两个数，它们的立方根也互为相反</a:t>
            </a:r>
            <a:r>
              <a:rPr lang="zh-CN" altLang="en-US" sz="2000" dirty="0" smtClean="0"/>
              <a:t>数（  </a:t>
            </a:r>
            <a:r>
              <a:rPr lang="zh-CN" altLang="en-US" sz="2000" dirty="0"/>
              <a:t>）</a:t>
            </a:r>
          </a:p>
          <a:p>
            <a:r>
              <a:rPr lang="zh-CN" altLang="en-US" sz="2000" dirty="0"/>
              <a:t>（</a:t>
            </a:r>
            <a:r>
              <a:rPr lang="en-US" altLang="zh-CN" sz="2000" dirty="0"/>
              <a:t>3</a:t>
            </a:r>
            <a:r>
              <a:rPr lang="zh-CN" altLang="en-US" sz="2000" dirty="0" smtClean="0"/>
              <a:t>）任何</a:t>
            </a:r>
            <a:r>
              <a:rPr lang="zh-CN" altLang="en-US" sz="2000" dirty="0"/>
              <a:t>数的立方根只有一</a:t>
            </a:r>
            <a:r>
              <a:rPr lang="zh-CN" altLang="en-US" sz="2000" dirty="0" smtClean="0"/>
              <a:t>个（   </a:t>
            </a:r>
            <a:r>
              <a:rPr lang="zh-CN" altLang="en-US" sz="2000" dirty="0"/>
              <a:t>）</a:t>
            </a:r>
          </a:p>
          <a:p>
            <a:r>
              <a:rPr lang="zh-CN" altLang="en-US" sz="2000" dirty="0"/>
              <a:t>（</a:t>
            </a:r>
            <a:r>
              <a:rPr lang="en-US" altLang="zh-CN" sz="2000" dirty="0"/>
              <a:t>4</a:t>
            </a:r>
            <a:r>
              <a:rPr lang="zh-CN" altLang="en-US" sz="2000" dirty="0" smtClean="0"/>
              <a:t>）如果</a:t>
            </a:r>
            <a:r>
              <a:rPr lang="zh-CN" altLang="en-US" sz="2000" dirty="0"/>
              <a:t>一个数的平方根与其立方根相同，则这个数是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（    </a:t>
            </a:r>
            <a:r>
              <a:rPr lang="zh-CN" altLang="en-US" sz="2000" dirty="0"/>
              <a:t>）</a:t>
            </a:r>
          </a:p>
          <a:p>
            <a:r>
              <a:rPr lang="zh-CN" altLang="en-US" sz="2000" dirty="0"/>
              <a:t>（</a:t>
            </a:r>
            <a:r>
              <a:rPr lang="en-US" altLang="zh-CN" sz="2000" dirty="0"/>
              <a:t>5</a:t>
            </a:r>
            <a:r>
              <a:rPr lang="zh-CN" altLang="en-US" sz="2000" dirty="0" smtClean="0"/>
              <a:t>）如果</a:t>
            </a:r>
            <a:r>
              <a:rPr lang="zh-CN" altLang="en-US" sz="2000" dirty="0"/>
              <a:t>一个数的立方根是这个数的本身，那么这个数一定是</a:t>
            </a:r>
            <a:r>
              <a:rPr lang="zh-CN" altLang="en-US" sz="2000" dirty="0" smtClean="0"/>
              <a:t>零（    </a:t>
            </a:r>
            <a:r>
              <a:rPr lang="zh-CN" altLang="en-US" sz="2000" dirty="0"/>
              <a:t>）</a:t>
            </a:r>
          </a:p>
          <a:p>
            <a:r>
              <a:rPr lang="zh-CN" altLang="en-US" sz="2000" dirty="0"/>
              <a:t>（</a:t>
            </a:r>
            <a:r>
              <a:rPr lang="en-US" altLang="zh-CN" sz="2000" dirty="0"/>
              <a:t>6</a:t>
            </a:r>
            <a:r>
              <a:rPr lang="zh-CN" altLang="en-US" sz="2000" dirty="0" smtClean="0"/>
              <a:t>）一</a:t>
            </a:r>
            <a:r>
              <a:rPr lang="zh-CN" altLang="en-US" sz="2000" dirty="0"/>
              <a:t>个数的立方根不是正数就是</a:t>
            </a:r>
            <a:r>
              <a:rPr lang="zh-CN" altLang="en-US" sz="2000" dirty="0" smtClean="0"/>
              <a:t>负数（    </a:t>
            </a:r>
            <a:r>
              <a:rPr lang="zh-CN" altLang="en-US" sz="2000" dirty="0"/>
              <a:t>）</a:t>
            </a:r>
          </a:p>
          <a:p>
            <a:r>
              <a:rPr lang="zh-CN" altLang="en-US" sz="2000" dirty="0"/>
              <a:t>（</a:t>
            </a:r>
            <a:r>
              <a:rPr lang="en-US" altLang="zh-CN" sz="2000" dirty="0"/>
              <a:t>7</a:t>
            </a:r>
            <a:r>
              <a:rPr lang="zh-CN" altLang="en-US" sz="2000" dirty="0" smtClean="0"/>
              <a:t>）</a:t>
            </a:r>
            <a:r>
              <a:rPr lang="en-US" altLang="zh-CN" sz="2000" dirty="0" smtClean="0"/>
              <a:t>–</a:t>
            </a:r>
            <a:r>
              <a:rPr lang="en-US" altLang="zh-CN" sz="2000" dirty="0"/>
              <a:t>64</a:t>
            </a:r>
            <a:r>
              <a:rPr lang="zh-CN" altLang="en-US" sz="2000" dirty="0"/>
              <a:t>没有</a:t>
            </a:r>
            <a:r>
              <a:rPr lang="zh-CN" altLang="en-US" sz="2000" dirty="0" smtClean="0"/>
              <a:t>立方根（</a:t>
            </a:r>
            <a:r>
              <a:rPr lang="en-US" altLang="zh-CN" sz="2000" dirty="0" smtClean="0"/>
              <a:t>      </a:t>
            </a:r>
            <a:r>
              <a:rPr lang="zh-CN" altLang="en-US" sz="2000" dirty="0" smtClean="0"/>
              <a:t>）</a:t>
            </a:r>
            <a:r>
              <a:rPr lang="en-US" altLang="zh-CN" sz="2000" dirty="0" smtClean="0"/>
              <a:t> </a:t>
            </a:r>
            <a:endParaRPr lang="en-US" altLang="zh-CN" sz="2000" dirty="0"/>
          </a:p>
          <a:p>
            <a:r>
              <a:rPr lang="en-US" altLang="zh-CN" sz="2000" dirty="0" smtClean="0"/>
              <a:t>2.</a:t>
            </a:r>
            <a:r>
              <a:rPr lang="zh-CN" altLang="en-US" sz="2000" dirty="0" smtClean="0"/>
              <a:t>填空题：</a:t>
            </a:r>
            <a:endParaRPr lang="zh-CN" altLang="en-US" sz="2000" dirty="0"/>
          </a:p>
          <a:p>
            <a:r>
              <a:rPr lang="zh-CN" altLang="en-US" sz="2000" dirty="0" smtClean="0"/>
              <a:t>（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）</a:t>
            </a:r>
            <a:r>
              <a:rPr lang="en-US" altLang="zh-CN" sz="2000" dirty="0" smtClean="0"/>
              <a:t>64</a:t>
            </a:r>
            <a:r>
              <a:rPr lang="zh-CN" altLang="en-US" sz="2000" dirty="0"/>
              <a:t>的平方根是</a:t>
            </a:r>
            <a:r>
              <a:rPr lang="en-US" altLang="zh-CN" sz="2000" dirty="0"/>
              <a:t>________</a:t>
            </a:r>
            <a:r>
              <a:rPr lang="zh-CN" altLang="en-US" sz="2000" dirty="0"/>
              <a:t>立方根是</a:t>
            </a:r>
            <a:r>
              <a:rPr lang="en-US" altLang="zh-CN" sz="2000" dirty="0" smtClean="0"/>
              <a:t>________</a:t>
            </a:r>
            <a:r>
              <a:rPr lang="zh-CN" altLang="en-US" sz="2000" dirty="0" smtClean="0"/>
              <a:t>。</a:t>
            </a:r>
            <a:endParaRPr lang="en-US" altLang="zh-CN" sz="2000" dirty="0"/>
          </a:p>
          <a:p>
            <a:r>
              <a:rPr lang="zh-CN" altLang="en-US" sz="2000" dirty="0" smtClean="0"/>
              <a:t>（</a:t>
            </a:r>
            <a:r>
              <a:rPr lang="en-US" altLang="zh-CN" sz="2000" dirty="0" smtClean="0"/>
              <a:t>2</a:t>
            </a:r>
            <a:r>
              <a:rPr lang="zh-CN" altLang="en-US" sz="2000" dirty="0" smtClean="0"/>
              <a:t>）</a:t>
            </a:r>
            <a:r>
              <a:rPr lang="en-US" altLang="zh-CN" sz="2000" dirty="0" smtClean="0"/>
              <a:t>    </a:t>
            </a:r>
            <a:r>
              <a:rPr lang="zh-CN" altLang="en-US" sz="2000" dirty="0"/>
              <a:t>的立方根是</a:t>
            </a:r>
            <a:r>
              <a:rPr lang="en-US" altLang="zh-CN" sz="2000" dirty="0"/>
              <a:t>________</a:t>
            </a:r>
            <a:r>
              <a:rPr lang="zh-CN" altLang="en-US" sz="2000" dirty="0"/>
              <a:t>；      </a:t>
            </a:r>
            <a:r>
              <a:rPr lang="zh-CN" altLang="en-US" sz="2000" dirty="0" smtClean="0"/>
              <a:t>是</a:t>
            </a:r>
            <a:r>
              <a:rPr lang="en-US" altLang="zh-CN" sz="2000" dirty="0"/>
              <a:t>_______</a:t>
            </a:r>
            <a:r>
              <a:rPr lang="zh-CN" altLang="en-US" sz="2000" dirty="0"/>
              <a:t>的</a:t>
            </a:r>
            <a:r>
              <a:rPr lang="zh-CN" altLang="en-US" sz="2000" dirty="0" smtClean="0"/>
              <a:t>立方根。</a:t>
            </a:r>
            <a:endParaRPr lang="zh-CN" altLang="en-US" sz="2000" dirty="0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28596" y="428604"/>
            <a:ext cx="4924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当堂达标</a:t>
            </a:r>
            <a:r>
              <a:rPr lang="zh-CN" altLang="zh-CN" sz="32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</a:p>
        </p:txBody>
      </p:sp>
      <p:sp>
        <p:nvSpPr>
          <p:cNvPr id="199687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99686" name="Object 6"/>
          <p:cNvGraphicFramePr>
            <a:graphicFrameLocks noChangeAspect="1"/>
          </p:cNvGraphicFramePr>
          <p:nvPr/>
        </p:nvGraphicFramePr>
        <p:xfrm>
          <a:off x="1071538" y="5214950"/>
          <a:ext cx="50323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97" name="公式" r:id="rId4" imgW="317500" imgH="228600" progId="Equation.3">
                  <p:embed/>
                </p:oleObj>
              </mc:Choice>
              <mc:Fallback>
                <p:oleObj name="公式" r:id="rId4" imgW="31750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5214950"/>
                        <a:ext cx="503237" cy="36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99688" name="Object 8"/>
          <p:cNvGraphicFramePr>
            <a:graphicFrameLocks noChangeAspect="1"/>
          </p:cNvGraphicFramePr>
          <p:nvPr/>
        </p:nvGraphicFramePr>
        <p:xfrm>
          <a:off x="4208465" y="5214950"/>
          <a:ext cx="7207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98" name="公式" r:id="rId6" imgW="444500" imgH="228600" progId="Equation.3">
                  <p:embed/>
                </p:oleObj>
              </mc:Choice>
              <mc:Fallback>
                <p:oleObj name="公式" r:id="rId6" imgW="4445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465" y="5214950"/>
                        <a:ext cx="720725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8313" y="1546243"/>
            <a:ext cx="8229600" cy="4525963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dirty="0"/>
              <a:t>1</a:t>
            </a:r>
            <a:r>
              <a:rPr lang="zh-CN" altLang="en-US" dirty="0"/>
              <a:t>．    </a:t>
            </a:r>
            <a:r>
              <a:rPr lang="zh-CN" altLang="en-US" dirty="0" smtClean="0"/>
              <a:t>的</a:t>
            </a:r>
            <a:r>
              <a:rPr lang="zh-CN" altLang="en-US" dirty="0"/>
              <a:t>平方根与－</a:t>
            </a:r>
            <a:r>
              <a:rPr lang="en-US" altLang="zh-CN" dirty="0"/>
              <a:t>8</a:t>
            </a:r>
            <a:r>
              <a:rPr lang="zh-CN" altLang="en-US" dirty="0"/>
              <a:t>的立方根之和是（     ）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/>
              <a:t>A</a:t>
            </a:r>
            <a:r>
              <a:rPr lang="zh-CN" altLang="en-US" dirty="0"/>
              <a:t>．</a:t>
            </a:r>
            <a:r>
              <a:rPr lang="en-US" altLang="zh-CN" dirty="0"/>
              <a:t>0     </a:t>
            </a:r>
            <a:r>
              <a:rPr lang="en-US" altLang="zh-CN" dirty="0" smtClean="0"/>
              <a:t>  </a:t>
            </a:r>
            <a:r>
              <a:rPr lang="en-US" altLang="zh-CN" dirty="0"/>
              <a:t>B</a:t>
            </a:r>
            <a:r>
              <a:rPr lang="zh-CN" altLang="en-US" dirty="0"/>
              <a:t>．－</a:t>
            </a:r>
            <a:r>
              <a:rPr lang="en-US" altLang="zh-CN" dirty="0"/>
              <a:t>4      </a:t>
            </a:r>
            <a:r>
              <a:rPr lang="en-US" altLang="zh-CN" dirty="0" smtClean="0"/>
              <a:t> </a:t>
            </a:r>
            <a:r>
              <a:rPr lang="en-US" altLang="zh-CN" dirty="0"/>
              <a:t>C</a:t>
            </a:r>
            <a:r>
              <a:rPr lang="zh-CN" altLang="en-US" dirty="0"/>
              <a:t>．</a:t>
            </a:r>
            <a:r>
              <a:rPr lang="en-US" altLang="zh-CN" dirty="0"/>
              <a:t>0</a:t>
            </a:r>
            <a:r>
              <a:rPr lang="zh-CN" altLang="en-US" dirty="0"/>
              <a:t>或－</a:t>
            </a:r>
            <a:r>
              <a:rPr lang="en-US" altLang="zh-CN" dirty="0"/>
              <a:t>4     </a:t>
            </a:r>
            <a:r>
              <a:rPr lang="en-US" altLang="zh-CN" dirty="0" smtClean="0"/>
              <a:t> </a:t>
            </a:r>
            <a:r>
              <a:rPr lang="en-US" altLang="zh-CN" dirty="0"/>
              <a:t>D</a:t>
            </a:r>
            <a:r>
              <a:rPr lang="zh-CN" altLang="en-US" dirty="0"/>
              <a:t>．</a:t>
            </a:r>
            <a:r>
              <a:rPr lang="en-US" altLang="zh-CN" dirty="0"/>
              <a:t>4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/>
              <a:t>2</a:t>
            </a:r>
            <a:r>
              <a:rPr lang="zh-CN" altLang="en-US" dirty="0"/>
              <a:t>．若             </a:t>
            </a:r>
            <a:r>
              <a:rPr lang="zh-CN" altLang="en-US" dirty="0" smtClean="0"/>
              <a:t>（      </a:t>
            </a:r>
            <a:r>
              <a:rPr lang="zh-CN" altLang="en-US" dirty="0"/>
              <a:t>）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/>
              <a:t>A</a:t>
            </a:r>
            <a:r>
              <a:rPr lang="zh-CN" altLang="en-US" dirty="0"/>
              <a:t>．－        </a:t>
            </a:r>
            <a:r>
              <a:rPr lang="en-US" altLang="zh-CN" dirty="0"/>
              <a:t>B</a:t>
            </a:r>
            <a:r>
              <a:rPr lang="zh-CN" altLang="en-US" dirty="0"/>
              <a:t>．       </a:t>
            </a:r>
            <a:r>
              <a:rPr lang="zh-CN" altLang="en-US" dirty="0" smtClean="0"/>
              <a:t> </a:t>
            </a:r>
            <a:r>
              <a:rPr lang="en-US" altLang="zh-CN" dirty="0"/>
              <a:t>C</a:t>
            </a:r>
            <a:r>
              <a:rPr lang="zh-CN" altLang="en-US" dirty="0"/>
              <a:t>．       </a:t>
            </a:r>
            <a:r>
              <a:rPr lang="zh-CN" altLang="en-US" dirty="0" smtClean="0"/>
              <a:t> </a:t>
            </a:r>
            <a:r>
              <a:rPr lang="en-US" altLang="zh-CN" dirty="0"/>
              <a:t>D</a:t>
            </a:r>
            <a:r>
              <a:rPr lang="zh-CN" altLang="en-US" dirty="0" smtClean="0"/>
              <a:t>．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None/>
            </a:pPr>
            <a:endParaRPr lang="en-US" altLang="zh-CN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/>
              <a:t>3</a:t>
            </a:r>
            <a:r>
              <a:rPr lang="zh-CN" altLang="en-US" dirty="0"/>
              <a:t>．如果       </a:t>
            </a:r>
            <a:r>
              <a:rPr lang="zh-CN" altLang="en-US" dirty="0" smtClean="0"/>
              <a:t>，</a:t>
            </a:r>
            <a:r>
              <a:rPr lang="zh-CN" altLang="en-US" dirty="0"/>
              <a:t>那么</a:t>
            </a:r>
            <a:r>
              <a:rPr lang="en-US" altLang="zh-CN" dirty="0"/>
              <a:t>a</a:t>
            </a:r>
            <a:r>
              <a:rPr lang="zh-CN" altLang="en-US" dirty="0"/>
              <a:t>是（     ）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 smtClean="0"/>
              <a:t>A</a:t>
            </a:r>
            <a:r>
              <a:rPr lang="zh-CN" altLang="en-US" dirty="0"/>
              <a:t>．</a:t>
            </a:r>
            <a:r>
              <a:rPr lang="en-US" altLang="zh-CN" dirty="0"/>
              <a:t>±1    </a:t>
            </a:r>
            <a:r>
              <a:rPr lang="en-US" altLang="zh-CN" dirty="0" smtClean="0"/>
              <a:t>  </a:t>
            </a:r>
            <a:r>
              <a:rPr lang="en-US" altLang="zh-CN" dirty="0"/>
              <a:t>B</a:t>
            </a:r>
            <a:r>
              <a:rPr lang="zh-CN" altLang="en-US" dirty="0"/>
              <a:t>．</a:t>
            </a:r>
            <a:r>
              <a:rPr lang="en-US" altLang="zh-CN" dirty="0"/>
              <a:t>1</a:t>
            </a:r>
            <a:r>
              <a:rPr lang="zh-CN" altLang="en-US" dirty="0"/>
              <a:t>，</a:t>
            </a:r>
            <a:r>
              <a:rPr lang="en-US" altLang="zh-CN" dirty="0"/>
              <a:t>0    </a:t>
            </a:r>
            <a:r>
              <a:rPr lang="en-US" altLang="zh-CN" dirty="0" smtClean="0"/>
              <a:t>  </a:t>
            </a:r>
            <a:r>
              <a:rPr lang="en-US" altLang="zh-CN" dirty="0"/>
              <a:t>C</a:t>
            </a:r>
            <a:r>
              <a:rPr lang="zh-CN" altLang="en-US" dirty="0"/>
              <a:t>．</a:t>
            </a:r>
            <a:r>
              <a:rPr lang="en-US" altLang="zh-CN" dirty="0"/>
              <a:t>±1</a:t>
            </a:r>
            <a:r>
              <a:rPr lang="zh-CN" altLang="en-US" dirty="0"/>
              <a:t>，</a:t>
            </a:r>
            <a:r>
              <a:rPr lang="en-US" altLang="zh-CN" dirty="0"/>
              <a:t>0   </a:t>
            </a:r>
            <a:r>
              <a:rPr lang="en-US" altLang="zh-CN" dirty="0" smtClean="0"/>
              <a:t>  </a:t>
            </a:r>
            <a:r>
              <a:rPr lang="en-US" altLang="zh-CN" dirty="0"/>
              <a:t>D</a:t>
            </a:r>
            <a:r>
              <a:rPr lang="zh-CN" altLang="en-US" dirty="0"/>
              <a:t>．以上都不对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/>
              <a:t>4</a:t>
            </a:r>
            <a:r>
              <a:rPr lang="zh-CN" altLang="en-US" dirty="0"/>
              <a:t>．    </a:t>
            </a:r>
            <a:r>
              <a:rPr lang="zh-CN" altLang="en-US" dirty="0" smtClean="0"/>
              <a:t>的</a:t>
            </a:r>
            <a:r>
              <a:rPr lang="zh-CN" altLang="en-US" dirty="0"/>
              <a:t>立方根是</a:t>
            </a:r>
            <a:r>
              <a:rPr lang="zh-CN" altLang="en-US" u="sng" dirty="0"/>
              <a:t>            </a:t>
            </a:r>
            <a:r>
              <a:rPr lang="zh-CN" altLang="en-US" dirty="0" smtClean="0"/>
              <a:t>平方根</a:t>
            </a:r>
            <a:r>
              <a:rPr lang="zh-CN" altLang="en-US" dirty="0"/>
              <a:t>是</a:t>
            </a:r>
            <a:r>
              <a:rPr lang="en-US" altLang="zh-CN" dirty="0"/>
              <a:t>_______</a:t>
            </a:r>
            <a:r>
              <a:rPr lang="zh-CN" altLang="en-US" dirty="0" smtClean="0"/>
              <a:t>。</a:t>
            </a:r>
            <a:endParaRPr lang="en-US" altLang="zh-CN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 smtClean="0"/>
              <a:t>5.</a:t>
            </a:r>
            <a:r>
              <a:rPr lang="zh-CN" altLang="en-US" dirty="0" smtClean="0"/>
              <a:t>若         </a:t>
            </a:r>
            <a:r>
              <a:rPr lang="zh-CN" altLang="en-US" dirty="0"/>
              <a:t>，则</a:t>
            </a:r>
            <a:r>
              <a:rPr lang="en-US" altLang="zh-CN" dirty="0"/>
              <a:t>x= </a:t>
            </a:r>
            <a:endParaRPr lang="zh-CN" altLang="en-US" dirty="0"/>
          </a:p>
        </p:txBody>
      </p:sp>
      <p:graphicFrame>
        <p:nvGraphicFramePr>
          <p:cNvPr id="200708" name="Object 4"/>
          <p:cNvGraphicFramePr>
            <a:graphicFrameLocks noChangeAspect="1"/>
          </p:cNvGraphicFramePr>
          <p:nvPr/>
        </p:nvGraphicFramePr>
        <p:xfrm>
          <a:off x="900113" y="1474806"/>
          <a:ext cx="6477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54" name="公式" r:id="rId4" imgW="305435" imgH="228600" progId="Equation.3">
                  <p:embed/>
                </p:oleObj>
              </mc:Choice>
              <mc:Fallback>
                <p:oleObj name="公式" r:id="rId4" imgW="305435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474806"/>
                        <a:ext cx="6477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10" name="Object 6"/>
          <p:cNvGraphicFramePr>
            <a:graphicFrameLocks noChangeAspect="1"/>
          </p:cNvGraphicFramePr>
          <p:nvPr/>
        </p:nvGraphicFramePr>
        <p:xfrm>
          <a:off x="1428728" y="2430476"/>
          <a:ext cx="1871663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55" name="公式" r:id="rId6" imgW="1193165" imgH="215900" progId="Equation.3">
                  <p:embed/>
                </p:oleObj>
              </mc:Choice>
              <mc:Fallback>
                <p:oleObj name="公式" r:id="rId6" imgW="1193165" imgH="2159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2430476"/>
                        <a:ext cx="1871663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12" name="Object 8"/>
          <p:cNvGraphicFramePr>
            <a:graphicFrameLocks noChangeAspect="1"/>
          </p:cNvGraphicFramePr>
          <p:nvPr/>
        </p:nvGraphicFramePr>
        <p:xfrm>
          <a:off x="1331913" y="2770206"/>
          <a:ext cx="25400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56" name="公式" r:id="rId8" imgW="152400" imgH="394335" progId="Equation.3">
                  <p:embed/>
                </p:oleObj>
              </mc:Choice>
              <mc:Fallback>
                <p:oleObj name="公式" r:id="rId8" imgW="152400" imgH="394335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770206"/>
                        <a:ext cx="254000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14" name="Object 10"/>
          <p:cNvGraphicFramePr>
            <a:graphicFrameLocks noChangeAspect="1"/>
          </p:cNvGraphicFramePr>
          <p:nvPr/>
        </p:nvGraphicFramePr>
        <p:xfrm>
          <a:off x="2857488" y="2841643"/>
          <a:ext cx="3937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57" name="公式" r:id="rId10" imgW="266700" imgH="393700" progId="Equation.3">
                  <p:embed/>
                </p:oleObj>
              </mc:Choice>
              <mc:Fallback>
                <p:oleObj name="公式" r:id="rId10" imgW="266700" imgH="3937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2841643"/>
                        <a:ext cx="39370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16" name="Object 12"/>
          <p:cNvGraphicFramePr>
            <a:graphicFrameLocks noChangeAspect="1"/>
          </p:cNvGraphicFramePr>
          <p:nvPr/>
        </p:nvGraphicFramePr>
        <p:xfrm>
          <a:off x="6334140" y="2697181"/>
          <a:ext cx="30956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58" name="公式" r:id="rId12" imgW="152400" imgH="394335" progId="Equation.3">
                  <p:embed/>
                </p:oleObj>
              </mc:Choice>
              <mc:Fallback>
                <p:oleObj name="公式" r:id="rId12" imgW="152400" imgH="394335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40" y="2697181"/>
                        <a:ext cx="309562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18" name="Object 14"/>
          <p:cNvGraphicFramePr>
            <a:graphicFrameLocks noChangeAspect="1"/>
          </p:cNvGraphicFramePr>
          <p:nvPr/>
        </p:nvGraphicFramePr>
        <p:xfrm>
          <a:off x="4643438" y="2768618"/>
          <a:ext cx="2540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59" name="公式" r:id="rId14" imgW="152400" imgH="394335" progId="Equation.3">
                  <p:embed/>
                </p:oleObj>
              </mc:Choice>
              <mc:Fallback>
                <p:oleObj name="公式" r:id="rId14" imgW="152400" imgH="394335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768618"/>
                        <a:ext cx="254000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20" name="Object 16"/>
          <p:cNvGraphicFramePr>
            <a:graphicFrameLocks noChangeAspect="1"/>
          </p:cNvGraphicFramePr>
          <p:nvPr/>
        </p:nvGraphicFramePr>
        <p:xfrm>
          <a:off x="1692275" y="3763987"/>
          <a:ext cx="935038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60" name="公式" r:id="rId16" imgW="483235" imgH="228600" progId="Equation.3">
                  <p:embed/>
                </p:oleObj>
              </mc:Choice>
              <mc:Fallback>
                <p:oleObj name="公式" r:id="rId16" imgW="483235" imgH="2286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763987"/>
                        <a:ext cx="935038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22" name="Object 18"/>
          <p:cNvGraphicFramePr>
            <a:graphicFrameLocks noChangeAspect="1"/>
          </p:cNvGraphicFramePr>
          <p:nvPr/>
        </p:nvGraphicFramePr>
        <p:xfrm>
          <a:off x="928662" y="4641880"/>
          <a:ext cx="57626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61" name="公式" r:id="rId18" imgW="318135" imgH="228600" progId="Equation.3">
                  <p:embed/>
                </p:oleObj>
              </mc:Choice>
              <mc:Fallback>
                <p:oleObj name="公式" r:id="rId18" imgW="318135" imgH="2286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4641880"/>
                        <a:ext cx="576262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24" name="Object 20"/>
          <p:cNvGraphicFramePr>
            <a:graphicFrameLocks noChangeAspect="1"/>
          </p:cNvGraphicFramePr>
          <p:nvPr/>
        </p:nvGraphicFramePr>
        <p:xfrm>
          <a:off x="1214414" y="5176852"/>
          <a:ext cx="11525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62" name="公式" r:id="rId20" imgW="851535" imgH="241300" progId="Equation.3">
                  <p:embed/>
                </p:oleObj>
              </mc:Choice>
              <mc:Fallback>
                <p:oleObj name="公式" r:id="rId20" imgW="851535" imgH="2413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5176852"/>
                        <a:ext cx="1152525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57158" y="695328"/>
            <a:ext cx="4924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课后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巩固</a:t>
            </a:r>
            <a:r>
              <a:rPr lang="zh-CN" altLang="en-US" sz="32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endParaRPr lang="zh-CN" altLang="zh-CN" sz="32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8313" y="1036661"/>
            <a:ext cx="8229600" cy="5821363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dirty="0" smtClean="0"/>
              <a:t>6.</a:t>
            </a:r>
            <a:r>
              <a:rPr lang="zh-CN" altLang="en-US" dirty="0" smtClean="0"/>
              <a:t>求</a:t>
            </a:r>
            <a:r>
              <a:rPr lang="zh-CN" altLang="en-US" dirty="0"/>
              <a:t>下列各数的</a:t>
            </a:r>
            <a:r>
              <a:rPr lang="zh-CN" altLang="en-US" dirty="0" smtClean="0"/>
              <a:t>立方根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             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             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 smtClean="0"/>
              <a:t>7.</a:t>
            </a:r>
            <a:r>
              <a:rPr lang="zh-CN" altLang="en-US" dirty="0" smtClean="0"/>
              <a:t>求</a:t>
            </a:r>
            <a:r>
              <a:rPr lang="zh-CN" altLang="en-US" dirty="0"/>
              <a:t>下列各式中的的</a:t>
            </a:r>
            <a:r>
              <a:rPr lang="zh-CN" altLang="en-US" dirty="0" smtClean="0"/>
              <a:t>值</a:t>
            </a:r>
            <a:endParaRPr lang="zh-CN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                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             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</a:t>
            </a:r>
            <a:endParaRPr lang="zh-CN" altLang="en-US" dirty="0"/>
          </a:p>
          <a:p>
            <a:pPr>
              <a:buFont typeface="Wingdings" panose="05000000000000000000" pitchFamily="2" charset="2"/>
              <a:buNone/>
            </a:pPr>
            <a:endParaRPr lang="en-US" altLang="zh-CN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 smtClean="0"/>
              <a:t>8.</a:t>
            </a:r>
            <a:r>
              <a:rPr lang="zh-CN" altLang="en-US" dirty="0" smtClean="0"/>
              <a:t>将</a:t>
            </a:r>
            <a:r>
              <a:rPr lang="zh-CN" altLang="en-US" dirty="0"/>
              <a:t>一个体积为</a:t>
            </a:r>
            <a:r>
              <a:rPr lang="en-US" altLang="zh-CN" dirty="0" smtClean="0"/>
              <a:t>216cm³</a:t>
            </a:r>
            <a:r>
              <a:rPr lang="zh-CN" altLang="en-US" dirty="0" smtClean="0"/>
              <a:t>的</a:t>
            </a:r>
            <a:r>
              <a:rPr lang="zh-CN" altLang="en-US" dirty="0"/>
              <a:t>正方体分成等大的</a:t>
            </a:r>
            <a:r>
              <a:rPr lang="en-US" altLang="zh-CN" dirty="0"/>
              <a:t>8</a:t>
            </a:r>
            <a:r>
              <a:rPr lang="zh-CN" altLang="en-US" dirty="0"/>
              <a:t>个小正方体</a:t>
            </a:r>
            <a:r>
              <a:rPr lang="zh-CN" altLang="en-US" dirty="0" smtClean="0"/>
              <a:t>，求</a:t>
            </a:r>
            <a:r>
              <a:rPr lang="zh-CN" altLang="en-US" dirty="0"/>
              <a:t>每个小</a:t>
            </a:r>
            <a:r>
              <a:rPr lang="zh-CN" altLang="en-US" dirty="0" smtClean="0"/>
              <a:t>正方体的</a:t>
            </a:r>
            <a:r>
              <a:rPr lang="zh-CN" altLang="en-US" dirty="0"/>
              <a:t>表面积。</a:t>
            </a:r>
          </a:p>
        </p:txBody>
      </p:sp>
      <p:graphicFrame>
        <p:nvGraphicFramePr>
          <p:cNvPr id="201732" name="Object 4"/>
          <p:cNvGraphicFramePr>
            <a:graphicFrameLocks noChangeAspect="1"/>
          </p:cNvGraphicFramePr>
          <p:nvPr/>
        </p:nvGraphicFramePr>
        <p:xfrm>
          <a:off x="1276335" y="1489080"/>
          <a:ext cx="1081087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3" name="公式" r:id="rId4" imgW="495300" imgH="177800" progId="Equation.3">
                  <p:embed/>
                </p:oleObj>
              </mc:Choice>
              <mc:Fallback>
                <p:oleObj name="公式" r:id="rId4" imgW="495300" imgH="177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35" y="1489080"/>
                        <a:ext cx="1081087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34" name="Object 6"/>
          <p:cNvGraphicFramePr>
            <a:graphicFrameLocks noChangeAspect="1"/>
          </p:cNvGraphicFramePr>
          <p:nvPr/>
        </p:nvGraphicFramePr>
        <p:xfrm>
          <a:off x="6715140" y="1214422"/>
          <a:ext cx="59055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4" name="公式" r:id="rId6" imgW="228600" imgH="394335" progId="Equation.3">
                  <p:embed/>
                </p:oleObj>
              </mc:Choice>
              <mc:Fallback>
                <p:oleObj name="公式" r:id="rId6" imgW="228600" imgH="394335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40" y="1214422"/>
                        <a:ext cx="590550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36" name="Object 8"/>
          <p:cNvGraphicFramePr>
            <a:graphicFrameLocks noChangeAspect="1"/>
          </p:cNvGraphicFramePr>
          <p:nvPr/>
        </p:nvGraphicFramePr>
        <p:xfrm>
          <a:off x="4000496" y="1357298"/>
          <a:ext cx="9366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5" name="公式" r:id="rId8" imgW="368935" imgH="229235" progId="Equation.3">
                  <p:embed/>
                </p:oleObj>
              </mc:Choice>
              <mc:Fallback>
                <p:oleObj name="公式" r:id="rId8" imgW="368935" imgH="229235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1357298"/>
                        <a:ext cx="936625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38" name="Object 10"/>
          <p:cNvGraphicFramePr>
            <a:graphicFrameLocks noChangeAspect="1"/>
          </p:cNvGraphicFramePr>
          <p:nvPr/>
        </p:nvGraphicFramePr>
        <p:xfrm>
          <a:off x="1196966" y="2703526"/>
          <a:ext cx="20891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6" name="公式" r:id="rId10" imgW="800100" imgH="203200" progId="Equation.3">
                  <p:embed/>
                </p:oleObj>
              </mc:Choice>
              <mc:Fallback>
                <p:oleObj name="公式" r:id="rId10" imgW="800100" imgH="203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66" y="2703526"/>
                        <a:ext cx="2089150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40" name="Object 12"/>
          <p:cNvGraphicFramePr>
            <a:graphicFrameLocks noChangeAspect="1"/>
          </p:cNvGraphicFramePr>
          <p:nvPr/>
        </p:nvGraphicFramePr>
        <p:xfrm>
          <a:off x="4416435" y="2714620"/>
          <a:ext cx="15128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7" name="公式" r:id="rId12" imgW="826135" imgH="228600" progId="Equation.3">
                  <p:embed/>
                </p:oleObj>
              </mc:Choice>
              <mc:Fallback>
                <p:oleObj name="公式" r:id="rId12" imgW="826135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435" y="2714620"/>
                        <a:ext cx="151288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42" name="Object 14"/>
          <p:cNvGraphicFramePr>
            <a:graphicFrameLocks noChangeAspect="1"/>
          </p:cNvGraphicFramePr>
          <p:nvPr/>
        </p:nvGraphicFramePr>
        <p:xfrm>
          <a:off x="7202518" y="2571744"/>
          <a:ext cx="17272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8" name="公式" r:id="rId14" imgW="838835" imgH="393700" progId="Equation.3">
                  <p:embed/>
                </p:oleObj>
              </mc:Choice>
              <mc:Fallback>
                <p:oleObj name="公式" r:id="rId14" imgW="838835" imgH="3937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518" y="2571744"/>
                        <a:ext cx="1727200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Text Box 3"/>
          <p:cNvSpPr txBox="1">
            <a:spLocks noChangeArrowheads="1"/>
          </p:cNvSpPr>
          <p:nvPr/>
        </p:nvSpPr>
        <p:spPr bwMode="auto">
          <a:xfrm>
            <a:off x="1981200" y="2124100"/>
            <a:ext cx="40386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sz="3600" b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3556" name="Group 4"/>
          <p:cNvGrpSpPr/>
          <p:nvPr/>
        </p:nvGrpSpPr>
        <p:grpSpPr bwMode="auto">
          <a:xfrm>
            <a:off x="2057424" y="2147902"/>
            <a:ext cx="5943600" cy="3352800"/>
            <a:chOff x="0" y="0"/>
            <a:chExt cx="3744" cy="2112"/>
          </a:xfrm>
        </p:grpSpPr>
        <p:sp>
          <p:nvSpPr>
            <p:cNvPr id="190469" name="Text Box 5"/>
            <p:cNvSpPr txBox="1">
              <a:spLocks noChangeArrowheads="1"/>
            </p:cNvSpPr>
            <p:nvPr/>
          </p:nvSpPr>
          <p:spPr bwMode="auto">
            <a:xfrm>
              <a:off x="0" y="0"/>
              <a:ext cx="3744" cy="211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l">
                <a:buFont typeface="Arial" panose="020B0604020202020204" pitchFamily="34" charset="0"/>
                <a:buNone/>
              </a:pPr>
              <a:r>
                <a:rPr lang="zh-CN" altLang="en-US" sz="32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下列各题错在何处？</a:t>
              </a:r>
            </a:p>
            <a:p>
              <a:pPr algn="l">
                <a:buFont typeface="Arial" panose="020B0604020202020204" pitchFamily="34" charset="0"/>
                <a:buNone/>
              </a:pPr>
              <a:endParaRPr lang="zh-CN" altLang="zh-CN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l">
                <a:buFont typeface="Arial" panose="020B0604020202020204" pitchFamily="34" charset="0"/>
                <a:buNone/>
              </a:pPr>
              <a:r>
                <a:rPr lang="zh-CN" altLang="en-US" sz="32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lang="zh-CN" altLang="zh-CN" sz="32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zh-CN" altLang="en-US" sz="32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）       的立方根是</a:t>
              </a:r>
              <a:r>
                <a:rPr lang="zh-CN" altLang="zh-CN" sz="32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zh-CN" altLang="en-US" sz="32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；</a:t>
              </a:r>
            </a:p>
            <a:p>
              <a:pPr algn="l">
                <a:buFont typeface="Arial" panose="020B0604020202020204" pitchFamily="34" charset="0"/>
                <a:buNone/>
              </a:pPr>
              <a:endParaRPr lang="zh-CN" altLang="zh-CN" sz="3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l">
                <a:buFont typeface="Arial" panose="020B0604020202020204" pitchFamily="34" charset="0"/>
                <a:buNone/>
              </a:pPr>
              <a:r>
                <a:rPr lang="zh-CN" altLang="en-US" sz="32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lang="zh-CN" altLang="zh-CN" sz="32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en-US" sz="32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）       的立方根是</a:t>
              </a:r>
              <a:r>
                <a:rPr lang="zh-CN" altLang="zh-CN" sz="32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±3</a:t>
              </a:r>
              <a:r>
                <a:rPr lang="zh-CN" altLang="en-US" sz="32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。 </a:t>
              </a:r>
            </a:p>
            <a:p>
              <a:pPr algn="l"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zh-CN" altLang="zh-CN" sz="3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190470" name="Group 6"/>
            <p:cNvGrpSpPr>
              <a:grpSpLocks noChangeAspect="1"/>
            </p:cNvGrpSpPr>
            <p:nvPr/>
          </p:nvGrpSpPr>
          <p:grpSpPr bwMode="auto">
            <a:xfrm>
              <a:off x="576" y="672"/>
              <a:ext cx="534" cy="961"/>
              <a:chOff x="0" y="0"/>
              <a:chExt cx="534" cy="961"/>
            </a:xfrm>
          </p:grpSpPr>
          <p:graphicFrame>
            <p:nvGraphicFramePr>
              <p:cNvPr id="190471" name="Object 7"/>
              <p:cNvGraphicFramePr>
                <a:graphicFrameLocks noChangeAspect="1"/>
              </p:cNvGraphicFramePr>
              <p:nvPr/>
            </p:nvGraphicFramePr>
            <p:xfrm>
              <a:off x="0" y="0"/>
              <a:ext cx="534" cy="2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0481" r:id="rId4" imgW="318135" imgH="177800" progId="Equation.3">
                      <p:embed/>
                    </p:oleObj>
                  </mc:Choice>
                  <mc:Fallback>
                    <p:oleObj r:id="rId4" imgW="318135" imgH="177800" progId="Equation.3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0"/>
                            <a:ext cx="534" cy="29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0472" name="Object 8"/>
              <p:cNvGraphicFramePr>
                <a:graphicFrameLocks noChangeAspect="1"/>
              </p:cNvGraphicFramePr>
              <p:nvPr/>
            </p:nvGraphicFramePr>
            <p:xfrm>
              <a:off x="0" y="576"/>
              <a:ext cx="534" cy="38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0482" r:id="rId6" imgW="318135" imgH="229235" progId="Equation.3">
                      <p:embed/>
                    </p:oleObj>
                  </mc:Choice>
                  <mc:Fallback>
                    <p:oleObj r:id="rId6" imgW="318135" imgH="229235" progId="Equation.3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576"/>
                            <a:ext cx="534" cy="38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3132138" y="911250"/>
            <a:ext cx="2087562" cy="8239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800" dirty="0">
                <a:latin typeface="Times New Roman" panose="02020603050405020304" pitchFamily="18" charset="0"/>
                <a:ea typeface="隶书" panose="02010509060101010101" pitchFamily="49" charset="-122"/>
                <a:sym typeface="Wingdings" panose="05000000000000000000" pitchFamily="2" charset="2"/>
              </a:rPr>
              <a:t>补充题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28596" y="738211"/>
            <a:ext cx="8358246" cy="6048375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2800" b="1" dirty="0"/>
              <a:t>【</a:t>
            </a:r>
            <a:r>
              <a:rPr lang="zh-CN" altLang="en-US" sz="2800" b="1" dirty="0">
                <a:ea typeface="黑体" panose="02010609060101010101" pitchFamily="2" charset="-122"/>
              </a:rPr>
              <a:t>学习目标</a:t>
            </a:r>
            <a:r>
              <a:rPr lang="en-US" altLang="zh-CN" sz="2800" b="1" dirty="0"/>
              <a:t>】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800" b="1" dirty="0" smtClean="0"/>
              <a:t>1</a:t>
            </a:r>
            <a:r>
              <a:rPr lang="zh-CN" altLang="en-US" sz="2800" b="1" dirty="0"/>
              <a:t>．了解立方根的概念，能够用根号表示一个数的</a:t>
            </a:r>
            <a:r>
              <a:rPr lang="zh-CN" altLang="en-US" sz="2800" b="1" dirty="0" smtClean="0"/>
              <a:t>立方根。</a:t>
            </a:r>
            <a:endParaRPr lang="zh-CN" altLang="en-US" sz="2800" b="1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800" b="1" dirty="0" smtClean="0"/>
              <a:t>2</a:t>
            </a:r>
            <a:r>
              <a:rPr lang="zh-CN" altLang="en-US" sz="2800" b="1" dirty="0"/>
              <a:t>．能用类比平方根的方法学习立方根及开立方运算，并区分立方根与平方根的</a:t>
            </a:r>
            <a:r>
              <a:rPr lang="zh-CN" altLang="en-US" sz="2800" b="1" dirty="0" smtClean="0"/>
              <a:t>不同。</a:t>
            </a:r>
            <a:endParaRPr lang="en-US" altLang="zh-CN" sz="2800" b="1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【</a:t>
            </a:r>
            <a:r>
              <a:rPr lang="zh-CN" altLang="en-US" sz="28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重点</a:t>
            </a:r>
            <a:r>
              <a:rPr lang="en-US" altLang="zh-CN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】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800" b="1" dirty="0" smtClean="0"/>
              <a:t>立方根</a:t>
            </a:r>
            <a:r>
              <a:rPr lang="zh-CN" altLang="en-US" sz="2800" b="1" dirty="0"/>
              <a:t>的概念和求法。  </a:t>
            </a:r>
            <a:endParaRPr lang="en-US" altLang="zh-CN" sz="2800" b="1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【</a:t>
            </a:r>
            <a:r>
              <a:rPr lang="zh-CN" altLang="en-US" sz="28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难点</a:t>
            </a:r>
            <a:r>
              <a:rPr lang="en-US" altLang="zh-CN" sz="28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】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800" b="1" dirty="0" smtClean="0"/>
              <a:t>立方根</a:t>
            </a:r>
            <a:r>
              <a:rPr lang="zh-CN" altLang="en-US" sz="2800" b="1" dirty="0"/>
              <a:t>与平方根的</a:t>
            </a:r>
            <a:r>
              <a:rPr lang="zh-CN" altLang="en-US" sz="2800" b="1" dirty="0" smtClean="0"/>
              <a:t>区别。</a:t>
            </a:r>
            <a:endParaRPr lang="zh-CN" altLang="en-US" sz="2800" b="1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041401" y="571480"/>
            <a:ext cx="2622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测一测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：</a:t>
            </a:r>
            <a:endParaRPr lang="zh-CN" altLang="zh-CN" sz="32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1011" name="Text Box 3"/>
          <p:cNvSpPr txBox="1">
            <a:spLocks noChangeArrowheads="1"/>
          </p:cNvSpPr>
          <p:nvPr/>
        </p:nvSpPr>
        <p:spPr bwMode="auto">
          <a:xfrm>
            <a:off x="928662" y="1285860"/>
            <a:ext cx="7848600" cy="42386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altLang="zh-CN" sz="3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64</a:t>
            </a:r>
            <a:r>
              <a:rPr lang="zh-CN" altLang="en-US" sz="3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的算术平方根是</a:t>
            </a:r>
            <a:r>
              <a:rPr lang="zh-CN" altLang="en-US" sz="3200" b="0" i="1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sz="3200" b="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 </a:t>
            </a:r>
            <a:r>
              <a:rPr lang="zh-CN" altLang="en-US" sz="3200" b="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</a:t>
            </a:r>
            <a:r>
              <a:rPr lang="zh-CN" altLang="en-US" sz="3200" b="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lang="zh-CN" altLang="en-US" sz="3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</a:t>
            </a:r>
          </a:p>
          <a:p>
            <a:pPr marL="457200" indent="-457200" algn="l">
              <a:spcBef>
                <a:spcPct val="50000"/>
              </a:spcBef>
              <a:buFont typeface="Arial" panose="020B0604020202020204" pitchFamily="34" charset="0"/>
              <a:buAutoNum type="arabicPeriod" startAt="2"/>
            </a:pPr>
            <a:r>
              <a:rPr lang="zh-CN" altLang="en-US" sz="3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</a:t>
            </a:r>
            <a:r>
              <a:rPr lang="zh-CN" altLang="en-US" sz="3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</a:t>
            </a:r>
            <a:r>
              <a:rPr lang="zh-CN" altLang="en-US" sz="3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的平方根</a:t>
            </a:r>
            <a:r>
              <a:rPr lang="zh-CN" altLang="en-US" sz="3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是（        ）</a:t>
            </a:r>
            <a:endParaRPr lang="zh-CN" altLang="en-US" sz="3200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457200" indent="-457200"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zh-CN" sz="3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.</a:t>
            </a:r>
            <a:r>
              <a:rPr lang="zh-CN" altLang="en-US" sz="3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若</a:t>
            </a:r>
            <a:r>
              <a:rPr lang="zh-CN" altLang="zh-CN" sz="3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a</a:t>
            </a:r>
            <a:r>
              <a:rPr lang="zh-CN" altLang="en-US" sz="3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的平方根只有一个，那么</a:t>
            </a:r>
            <a:r>
              <a:rPr lang="zh-CN" altLang="zh-CN" sz="3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a</a:t>
            </a:r>
            <a:r>
              <a:rPr lang="zh-CN" altLang="zh-CN" sz="3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</a:t>
            </a:r>
            <a:r>
              <a:rPr lang="zh-CN" altLang="en-US" sz="3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zh-CN" altLang="zh-CN" sz="3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</a:t>
            </a:r>
            <a:r>
              <a:rPr lang="zh-CN" altLang="en-US" sz="3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endParaRPr lang="zh-CN" altLang="zh-CN" sz="3200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457200" indent="-457200" algn="l">
              <a:spcBef>
                <a:spcPct val="50000"/>
              </a:spcBef>
              <a:buFont typeface="Arial" panose="020B0604020202020204" pitchFamily="34" charset="0"/>
              <a:buAutoNum type="arabicPeriod" startAt="4"/>
            </a:pPr>
            <a:r>
              <a:rPr lang="zh-CN" altLang="en-US" sz="3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若数</a:t>
            </a:r>
            <a:r>
              <a:rPr lang="zh-CN" altLang="zh-CN" sz="3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b </a:t>
            </a:r>
            <a:r>
              <a:rPr lang="zh-CN" altLang="en-US" sz="3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的一个平方根是</a:t>
            </a:r>
            <a:r>
              <a:rPr lang="zh-CN" altLang="zh-CN" sz="3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1.2</a:t>
            </a:r>
            <a:r>
              <a:rPr lang="zh-CN" altLang="en-US" sz="3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，那么</a:t>
            </a:r>
            <a:r>
              <a:rPr lang="zh-CN" altLang="zh-CN" sz="3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b     </a:t>
            </a:r>
          </a:p>
          <a:p>
            <a:pPr marL="457200" indent="-457200"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的</a:t>
            </a:r>
            <a:r>
              <a:rPr lang="zh-CN" altLang="en-US" sz="3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另一个平方根是 （         ）                   </a:t>
            </a:r>
          </a:p>
          <a:p>
            <a:pPr marL="457200" indent="-457200"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5.     </a:t>
            </a:r>
            <a:r>
              <a:rPr lang="en-US" altLang="zh-CN" sz="3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</a:t>
            </a:r>
            <a:r>
              <a:rPr lang="zh-CN" altLang="zh-CN" sz="3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的算术平方根（      </a:t>
            </a:r>
            <a:r>
              <a:rPr lang="zh-CN" altLang="en-US" sz="3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endParaRPr lang="zh-CN" altLang="en-US" sz="3200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aphicFrame>
        <p:nvGraphicFramePr>
          <p:cNvPr id="171012" name="Object 4"/>
          <p:cNvGraphicFramePr>
            <a:graphicFrameLocks noChangeAspect="1"/>
          </p:cNvGraphicFramePr>
          <p:nvPr/>
        </p:nvGraphicFramePr>
        <p:xfrm>
          <a:off x="1584355" y="1981200"/>
          <a:ext cx="1049337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0" r:id="rId4" imgW="369570" imgH="229235" progId="Equation.3">
                  <p:embed/>
                </p:oleObj>
              </mc:Choice>
              <mc:Fallback>
                <p:oleObj r:id="rId4" imgW="369570" imgH="22923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355" y="1981200"/>
                        <a:ext cx="1049337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3" name="Object 5"/>
          <p:cNvGraphicFramePr>
            <a:graphicFrameLocks noChangeAspect="1"/>
          </p:cNvGraphicFramePr>
          <p:nvPr/>
        </p:nvGraphicFramePr>
        <p:xfrm>
          <a:off x="1500166" y="4857760"/>
          <a:ext cx="8985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1" r:id="rId6" imgW="292735" imgH="229235" progId="Equation.3">
                  <p:embed/>
                </p:oleObj>
              </mc:Choice>
              <mc:Fallback>
                <p:oleObj r:id="rId6" imgW="292735" imgH="22923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4857760"/>
                        <a:ext cx="898525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395922" y="1285860"/>
            <a:ext cx="5334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462862" y="2714620"/>
            <a:ext cx="6096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857752" y="4191000"/>
            <a:ext cx="10668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-1.2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219712" y="4930790"/>
            <a:ext cx="10668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3</a:t>
            </a:r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5184805" y="2000240"/>
          <a:ext cx="8382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2" r:id="rId8" imgW="280035" imgH="203835" progId="Equation.3">
                  <p:embed/>
                </p:oleObj>
              </mc:Choice>
              <mc:Fallback>
                <p:oleObj r:id="rId8" imgW="280035" imgH="20383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4805" y="2000240"/>
                        <a:ext cx="838200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utoUpdateAnimBg="0"/>
      <p:bldP spid="5127" grpId="0" autoUpdateAnimBg="0"/>
      <p:bldP spid="5128" grpId="0" autoUpdateAnimBg="0"/>
      <p:bldP spid="512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38494" y="741377"/>
            <a:ext cx="4248150" cy="28352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zh-CN" altLang="en-US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zh-CN" altLang="zh-CN" sz="4000" b="0" baseline="300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zh-CN" sz="40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=8           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zh-CN" altLang="zh-CN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zh-CN" altLang="en-US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zh-CN" altLang="zh-CN" sz="4000" b="0" baseline="300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zh-CN" sz="40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=27       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zh-CN" altLang="zh-CN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zh-CN" altLang="en-US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zh-CN" altLang="zh-CN" sz="4000" b="0" baseline="300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zh-CN" sz="40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=1000   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614756" y="985831"/>
            <a:ext cx="719138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614756" y="1920868"/>
            <a:ext cx="71913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200" b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500430" y="2849563"/>
            <a:ext cx="719137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</a:p>
        </p:txBody>
      </p:sp>
      <p:grpSp>
        <p:nvGrpSpPr>
          <p:cNvPr id="7174" name="Group 6"/>
          <p:cNvGrpSpPr/>
          <p:nvPr/>
        </p:nvGrpSpPr>
        <p:grpSpPr bwMode="auto">
          <a:xfrm>
            <a:off x="3398857" y="3811571"/>
            <a:ext cx="1006475" cy="1727200"/>
            <a:chOff x="0" y="0"/>
            <a:chExt cx="634" cy="1088"/>
          </a:xfrm>
        </p:grpSpPr>
        <p:graphicFrame>
          <p:nvGraphicFramePr>
            <p:cNvPr id="173063" name="Object 7"/>
            <p:cNvGraphicFramePr>
              <a:graphicFrameLocks noChangeAspect="1"/>
            </p:cNvGraphicFramePr>
            <p:nvPr/>
          </p:nvGraphicFramePr>
          <p:xfrm>
            <a:off x="0" y="544"/>
            <a:ext cx="589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075" r:id="rId4" imgW="254635" imgH="394335" progId="Equation.3">
                    <p:embed/>
                  </p:oleObj>
                </mc:Choice>
                <mc:Fallback>
                  <p:oleObj r:id="rId4" imgW="254635" imgH="394335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544"/>
                          <a:ext cx="589" cy="5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3064" name="Text Box 8"/>
            <p:cNvSpPr txBox="1">
              <a:spLocks noChangeArrowheads="1"/>
            </p:cNvSpPr>
            <p:nvPr/>
          </p:nvSpPr>
          <p:spPr bwMode="auto">
            <a:xfrm>
              <a:off x="181" y="0"/>
              <a:ext cx="453" cy="44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zh-CN" sz="4000" b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</a:p>
          </p:txBody>
        </p:sp>
      </p:grpSp>
      <p:grpSp>
        <p:nvGrpSpPr>
          <p:cNvPr id="7177" name="Group 9"/>
          <p:cNvGrpSpPr/>
          <p:nvPr/>
        </p:nvGrpSpPr>
        <p:grpSpPr bwMode="auto">
          <a:xfrm>
            <a:off x="3038494" y="3838590"/>
            <a:ext cx="3711984" cy="1804988"/>
            <a:chOff x="0" y="0"/>
            <a:chExt cx="2134" cy="1137"/>
          </a:xfrm>
        </p:grpSpPr>
        <p:graphicFrame>
          <p:nvGraphicFramePr>
            <p:cNvPr id="173066" name="Object 10"/>
            <p:cNvGraphicFramePr>
              <a:graphicFrameLocks noChangeAspect="1"/>
            </p:cNvGraphicFramePr>
            <p:nvPr/>
          </p:nvGraphicFramePr>
          <p:xfrm>
            <a:off x="1210" y="453"/>
            <a:ext cx="924" cy="6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076" r:id="rId6" imgW="343535" imgH="394335" progId="Equation.3">
                    <p:embed/>
                  </p:oleObj>
                </mc:Choice>
                <mc:Fallback>
                  <p:oleObj r:id="rId6" imgW="343535" imgH="394335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0" y="453"/>
                          <a:ext cx="924" cy="6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 Box 11"/>
            <p:cNvSpPr txBox="1">
              <a:spLocks noChangeArrowheads="1"/>
            </p:cNvSpPr>
            <p:nvPr/>
          </p:nvSpPr>
          <p:spPr bwMode="auto">
            <a:xfrm>
              <a:off x="45" y="0"/>
              <a:ext cx="1588" cy="40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36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lang="zh-CN" altLang="zh-CN" sz="36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</a:t>
              </a:r>
              <a:r>
                <a:rPr lang="zh-CN" altLang="en-US" sz="36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）</a:t>
              </a:r>
              <a:r>
                <a:rPr lang="zh-CN" altLang="zh-CN" sz="3600" b="0" baseline="300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zh-CN" altLang="zh-CN" sz="3600" b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= 0</a:t>
              </a:r>
            </a:p>
          </p:txBody>
        </p:sp>
        <p:sp>
          <p:nvSpPr>
            <p:cNvPr id="3" name="Text Box 12"/>
            <p:cNvSpPr txBox="1">
              <a:spLocks noChangeArrowheads="1"/>
            </p:cNvSpPr>
            <p:nvPr/>
          </p:nvSpPr>
          <p:spPr bwMode="auto">
            <a:xfrm>
              <a:off x="0" y="589"/>
              <a:ext cx="1451" cy="40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36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lang="zh-CN" altLang="zh-CN" sz="36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</a:t>
              </a:r>
              <a:r>
                <a:rPr lang="zh-CN" altLang="en-US" sz="36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）</a:t>
              </a:r>
              <a:r>
                <a:rPr lang="zh-CN" altLang="zh-CN" sz="3600" b="0" baseline="300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zh-CN" altLang="zh-CN" sz="3600" b="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=</a:t>
              </a:r>
            </a:p>
          </p:txBody>
        </p:sp>
      </p:grp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285852" y="992174"/>
            <a:ext cx="2622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测一测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：</a:t>
            </a:r>
            <a:endParaRPr lang="zh-CN" altLang="zh-CN" sz="32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2" grpId="0" autoUpdateAnimBg="0"/>
      <p:bldP spid="717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071678"/>
            <a:ext cx="8501090" cy="2752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85720" y="920736"/>
            <a:ext cx="4924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学案导学，问题</a:t>
            </a: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生成：</a:t>
            </a:r>
            <a:endParaRPr lang="zh-CN" altLang="zh-CN" sz="32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14366" y="1025548"/>
            <a:ext cx="8229600" cy="5761038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b="1" dirty="0"/>
              <a:t>探究活动任务一</a:t>
            </a:r>
            <a:r>
              <a:rPr lang="zh-CN" altLang="en-US" b="1" dirty="0" smtClean="0"/>
              <a:t>：了解</a:t>
            </a:r>
            <a:r>
              <a:rPr lang="zh-CN" altLang="en-US" b="1" dirty="0"/>
              <a:t>立方根的概念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sz="2800" b="1" dirty="0"/>
              <a:t>阅读</a:t>
            </a:r>
            <a:r>
              <a:rPr lang="zh-CN" altLang="en-US" sz="2800" b="1" dirty="0" smtClean="0"/>
              <a:t>课本，</a:t>
            </a:r>
            <a:r>
              <a:rPr lang="zh-CN" altLang="en-US" sz="2800" b="1" dirty="0"/>
              <a:t>解决下列</a:t>
            </a:r>
            <a:r>
              <a:rPr lang="zh-CN" altLang="en-US" sz="2800" b="1" dirty="0" smtClean="0"/>
              <a:t>问题。</a:t>
            </a:r>
            <a:endParaRPr lang="zh-CN" altLang="en-US" sz="2800" b="1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CN" sz="2800" b="1" dirty="0"/>
              <a:t>1.</a:t>
            </a:r>
            <a:r>
              <a:rPr lang="zh-CN" altLang="en-US" sz="2800" b="1" dirty="0"/>
              <a:t>什么叫做</a:t>
            </a:r>
            <a:r>
              <a:rPr lang="en-US" altLang="zh-CN" sz="2800" b="1" i="1" dirty="0"/>
              <a:t>a</a:t>
            </a:r>
            <a:r>
              <a:rPr lang="zh-CN" altLang="en-US" sz="2800" b="1" dirty="0"/>
              <a:t>的立方根？用式子如何描述</a:t>
            </a:r>
            <a:r>
              <a:rPr lang="en-US" altLang="zh-CN" sz="2800" b="1" i="1" dirty="0"/>
              <a:t>a</a:t>
            </a:r>
            <a:r>
              <a:rPr lang="zh-CN" altLang="en-US" sz="2800" b="1" dirty="0"/>
              <a:t>的立方根？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sz="2800" b="1" dirty="0" smtClean="0">
                <a:solidFill>
                  <a:srgbClr val="003399"/>
                </a:solidFill>
              </a:rPr>
              <a:t>如果</a:t>
            </a:r>
            <a:r>
              <a:rPr lang="zh-CN" altLang="en-US" sz="2800" b="1" dirty="0">
                <a:solidFill>
                  <a:srgbClr val="003399"/>
                </a:solidFill>
              </a:rPr>
              <a:t>一个数的立方等于</a:t>
            </a:r>
            <a:r>
              <a:rPr lang="en-US" altLang="zh-CN" sz="2800" b="1" dirty="0">
                <a:solidFill>
                  <a:srgbClr val="003399"/>
                </a:solidFill>
              </a:rPr>
              <a:t>a</a:t>
            </a:r>
            <a:r>
              <a:rPr lang="zh-CN" altLang="en-US" sz="2800" b="1" dirty="0">
                <a:solidFill>
                  <a:srgbClr val="003399"/>
                </a:solidFill>
              </a:rPr>
              <a:t>，这个数就</a:t>
            </a:r>
            <a:r>
              <a:rPr lang="zh-CN" altLang="en-US" sz="2800" b="1" dirty="0" smtClean="0">
                <a:solidFill>
                  <a:srgbClr val="003399"/>
                </a:solidFill>
              </a:rPr>
              <a:t>叫做</a:t>
            </a:r>
            <a:r>
              <a:rPr lang="en-US" altLang="zh-CN" sz="2800" b="1" dirty="0" smtClean="0">
                <a:solidFill>
                  <a:srgbClr val="003399"/>
                </a:solidFill>
              </a:rPr>
              <a:t>a</a:t>
            </a:r>
            <a:r>
              <a:rPr lang="zh-CN" altLang="en-US" sz="2800" b="1" dirty="0" smtClean="0">
                <a:solidFill>
                  <a:srgbClr val="003399"/>
                </a:solidFill>
              </a:rPr>
              <a:t>的</a:t>
            </a:r>
            <a:r>
              <a:rPr lang="zh-CN" altLang="en-US" sz="2800" b="1" u="sng" dirty="0" smtClean="0">
                <a:solidFill>
                  <a:srgbClr val="003399"/>
                </a:solidFill>
              </a:rPr>
              <a:t>          。</a:t>
            </a:r>
            <a:r>
              <a:rPr lang="zh-CN" altLang="en-US" sz="2800" b="1" dirty="0" smtClean="0">
                <a:solidFill>
                  <a:srgbClr val="003399"/>
                </a:solidFill>
              </a:rPr>
              <a:t>（</a:t>
            </a:r>
            <a:r>
              <a:rPr lang="zh-CN" altLang="en-US" sz="2800" b="1" dirty="0">
                <a:solidFill>
                  <a:srgbClr val="003399"/>
                </a:solidFill>
              </a:rPr>
              <a:t>或</a:t>
            </a:r>
            <a:r>
              <a:rPr lang="zh-CN" altLang="en-US" sz="2800" b="1" u="sng" dirty="0">
                <a:solidFill>
                  <a:srgbClr val="003399"/>
                </a:solidFill>
              </a:rPr>
              <a:t>       </a:t>
            </a:r>
            <a:r>
              <a:rPr lang="en-US" altLang="zh-CN" sz="2800" b="1" u="sng" dirty="0">
                <a:solidFill>
                  <a:srgbClr val="003399"/>
                </a:solidFill>
              </a:rPr>
              <a:t>___  </a:t>
            </a:r>
            <a:r>
              <a:rPr lang="zh-CN" altLang="en-US" sz="2800" b="1" dirty="0" smtClean="0">
                <a:solidFill>
                  <a:srgbClr val="003399"/>
                </a:solidFill>
              </a:rPr>
              <a:t>）。换句话说，如果</a:t>
            </a:r>
            <a:r>
              <a:rPr lang="zh-CN" altLang="en-US" sz="2800" b="1" u="sng" dirty="0" smtClean="0">
                <a:solidFill>
                  <a:srgbClr val="003399"/>
                </a:solidFill>
              </a:rPr>
              <a:t>        ，</a:t>
            </a:r>
            <a:r>
              <a:rPr lang="zh-CN" altLang="en-US" sz="2800" b="1" dirty="0" smtClean="0">
                <a:solidFill>
                  <a:srgbClr val="003399"/>
                </a:solidFill>
              </a:rPr>
              <a:t>那么</a:t>
            </a:r>
            <a:r>
              <a:rPr lang="en-US" altLang="zh-CN" sz="2800" b="1" dirty="0">
                <a:solidFill>
                  <a:srgbClr val="003399"/>
                </a:solidFill>
              </a:rPr>
              <a:t>x</a:t>
            </a:r>
            <a:r>
              <a:rPr lang="zh-CN" altLang="en-US" sz="2800" b="1" dirty="0">
                <a:solidFill>
                  <a:srgbClr val="003399"/>
                </a:solidFill>
              </a:rPr>
              <a:t>叫做</a:t>
            </a:r>
            <a:r>
              <a:rPr lang="en-US" altLang="zh-CN" sz="2800" b="1" dirty="0">
                <a:solidFill>
                  <a:srgbClr val="003399"/>
                </a:solidFill>
              </a:rPr>
              <a:t>a</a:t>
            </a:r>
            <a:r>
              <a:rPr lang="zh-CN" altLang="en-US" sz="2800" b="1" dirty="0">
                <a:solidFill>
                  <a:srgbClr val="003399"/>
                </a:solidFill>
              </a:rPr>
              <a:t>的立方根或三次</a:t>
            </a:r>
            <a:r>
              <a:rPr lang="zh-CN" altLang="en-US" sz="2800" b="1" dirty="0" smtClean="0">
                <a:solidFill>
                  <a:srgbClr val="003399"/>
                </a:solidFill>
              </a:rPr>
              <a:t>方根。</a:t>
            </a:r>
            <a:endParaRPr lang="en-US" altLang="zh-CN" sz="2800" b="1" dirty="0">
              <a:solidFill>
                <a:srgbClr val="003399"/>
              </a:solidFill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sz="2800" b="1" dirty="0" smtClean="0">
                <a:solidFill>
                  <a:srgbClr val="003399"/>
                </a:solidFill>
              </a:rPr>
              <a:t>记</a:t>
            </a:r>
            <a:r>
              <a:rPr lang="zh-CN" altLang="en-US" sz="2800" b="1" dirty="0">
                <a:solidFill>
                  <a:srgbClr val="003399"/>
                </a:solidFill>
              </a:rPr>
              <a:t>作：</a:t>
            </a:r>
            <a:r>
              <a:rPr lang="zh-CN" altLang="en-US" sz="2800" b="1" u="sng" dirty="0">
                <a:solidFill>
                  <a:srgbClr val="003399"/>
                </a:solidFill>
              </a:rPr>
              <a:t>        </a:t>
            </a:r>
            <a:r>
              <a:rPr lang="zh-CN" altLang="en-US" sz="2800" b="1" u="sng" dirty="0" smtClean="0">
                <a:solidFill>
                  <a:srgbClr val="003399"/>
                </a:solidFill>
              </a:rPr>
              <a:t>。</a:t>
            </a:r>
            <a:r>
              <a:rPr lang="zh-CN" altLang="en-US" sz="2800" b="1" dirty="0" smtClean="0">
                <a:solidFill>
                  <a:srgbClr val="003399"/>
                </a:solidFill>
              </a:rPr>
              <a:t>读</a:t>
            </a:r>
            <a:r>
              <a:rPr lang="zh-CN" altLang="en-US" sz="2800" b="1" dirty="0">
                <a:solidFill>
                  <a:srgbClr val="003399"/>
                </a:solidFill>
              </a:rPr>
              <a:t>作“</a:t>
            </a:r>
            <a:r>
              <a:rPr lang="zh-CN" altLang="en-US" sz="2800" b="1" u="sng" dirty="0">
                <a:solidFill>
                  <a:srgbClr val="003399"/>
                </a:solidFill>
              </a:rPr>
              <a:t>              </a:t>
            </a:r>
            <a:r>
              <a:rPr lang="zh-CN" altLang="en-US" sz="2800" b="1" dirty="0">
                <a:solidFill>
                  <a:srgbClr val="003399"/>
                </a:solidFill>
              </a:rPr>
              <a:t>”，其中</a:t>
            </a:r>
            <a:r>
              <a:rPr lang="en-US" altLang="zh-CN" sz="2800" b="1" dirty="0">
                <a:solidFill>
                  <a:srgbClr val="003399"/>
                </a:solidFill>
              </a:rPr>
              <a:t>a</a:t>
            </a:r>
            <a:r>
              <a:rPr lang="zh-CN" altLang="en-US" sz="2800" b="1" dirty="0">
                <a:solidFill>
                  <a:srgbClr val="003399"/>
                </a:solidFill>
              </a:rPr>
              <a:t>是</a:t>
            </a:r>
            <a:r>
              <a:rPr lang="zh-CN" altLang="en-US" sz="2800" b="1" u="sng" dirty="0">
                <a:solidFill>
                  <a:srgbClr val="003399"/>
                </a:solidFill>
              </a:rPr>
              <a:t>         </a:t>
            </a:r>
            <a:r>
              <a:rPr lang="zh-CN" altLang="en-US" sz="2800" b="1" dirty="0">
                <a:solidFill>
                  <a:srgbClr val="003399"/>
                </a:solidFill>
              </a:rPr>
              <a:t>，</a:t>
            </a:r>
            <a:r>
              <a:rPr lang="en-US" altLang="zh-CN" sz="2800" b="1" dirty="0">
                <a:solidFill>
                  <a:srgbClr val="003399"/>
                </a:solidFill>
              </a:rPr>
              <a:t>3</a:t>
            </a:r>
            <a:r>
              <a:rPr lang="zh-CN" altLang="en-US" sz="2800" b="1" dirty="0">
                <a:solidFill>
                  <a:srgbClr val="003399"/>
                </a:solidFill>
              </a:rPr>
              <a:t>是</a:t>
            </a:r>
            <a:r>
              <a:rPr lang="zh-CN" altLang="en-US" sz="2800" b="1" u="sng" dirty="0">
                <a:solidFill>
                  <a:srgbClr val="003399"/>
                </a:solidFill>
              </a:rPr>
              <a:t>        </a:t>
            </a:r>
            <a:r>
              <a:rPr lang="zh-CN" altLang="en-US" sz="2800" b="1" dirty="0">
                <a:solidFill>
                  <a:srgbClr val="003399"/>
                </a:solidFill>
              </a:rPr>
              <a:t>，且根指数</a:t>
            </a:r>
            <a:r>
              <a:rPr lang="en-US" altLang="zh-CN" sz="2800" b="1" dirty="0" smtClean="0">
                <a:solidFill>
                  <a:srgbClr val="003399"/>
                </a:solidFill>
              </a:rPr>
              <a:t>3</a:t>
            </a:r>
            <a:r>
              <a:rPr lang="zh-CN" altLang="en-US" sz="2800" b="1" dirty="0" smtClean="0">
                <a:solidFill>
                  <a:srgbClr val="003399"/>
                </a:solidFill>
              </a:rPr>
              <a:t>省略</a:t>
            </a:r>
            <a:r>
              <a:rPr lang="zh-CN" altLang="en-US" sz="2800" b="1" dirty="0">
                <a:solidFill>
                  <a:srgbClr val="003399"/>
                </a:solidFill>
              </a:rPr>
              <a:t>（填能或不能），否则与平方根</a:t>
            </a:r>
            <a:r>
              <a:rPr lang="zh-CN" altLang="en-US" sz="2800" b="1" dirty="0" smtClean="0">
                <a:solidFill>
                  <a:srgbClr val="003399"/>
                </a:solidFill>
              </a:rPr>
              <a:t>混淆。</a:t>
            </a:r>
            <a:endParaRPr lang="en-US" altLang="zh-CN" sz="2800" b="1" dirty="0">
              <a:solidFill>
                <a:srgbClr val="003399"/>
              </a:solidFill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CN" sz="2800" b="1" dirty="0"/>
              <a:t>2.</a:t>
            </a:r>
            <a:r>
              <a:rPr lang="zh-CN" altLang="en-US" sz="2800" b="1" dirty="0"/>
              <a:t>什么叫开立方？它与立方有何关系？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81058" y="306411"/>
            <a:ext cx="492442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b="0" dirty="0">
                <a:solidFill>
                  <a:schemeClr val="tx1"/>
                </a:solidFill>
              </a:rPr>
              <a:t>合作探究，展示</a:t>
            </a:r>
            <a:r>
              <a:rPr lang="zh-CN" altLang="en-US" b="0" dirty="0" smtClean="0">
                <a:solidFill>
                  <a:schemeClr val="tx1"/>
                </a:solidFill>
              </a:rPr>
              <a:t>交流：</a:t>
            </a:r>
            <a:endParaRPr lang="zh-CN" altLang="zh-CN" sz="32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96909" y="779484"/>
            <a:ext cx="7604149" cy="5792788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10000"/>
              </a:lnSpc>
            </a:pPr>
            <a:r>
              <a:rPr lang="zh-CN" altLang="en-US" dirty="0"/>
              <a:t>任务二：根据立方根的意义填空，看看正数、</a:t>
            </a:r>
            <a:r>
              <a:rPr lang="en-US" altLang="zh-CN" dirty="0"/>
              <a:t>0</a:t>
            </a:r>
            <a:r>
              <a:rPr lang="zh-CN" altLang="en-US" dirty="0"/>
              <a:t>、负数的立方根各有什么特点？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dirty="0" smtClean="0"/>
              <a:t>因为       ，</a:t>
            </a:r>
            <a:r>
              <a:rPr lang="zh-CN" altLang="en-US" dirty="0"/>
              <a:t>所以</a:t>
            </a:r>
            <a:r>
              <a:rPr lang="en-US" altLang="zh-CN" dirty="0"/>
              <a:t>8</a:t>
            </a:r>
            <a:r>
              <a:rPr lang="zh-CN" altLang="en-US" dirty="0"/>
              <a:t>的立方根是（    ）；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dirty="0" smtClean="0"/>
              <a:t>因为    </a:t>
            </a:r>
            <a:r>
              <a:rPr lang="en-US" altLang="zh-CN" dirty="0" smtClean="0"/>
              <a:t>=0.125</a:t>
            </a:r>
            <a:r>
              <a:rPr lang="zh-CN" altLang="en-US" dirty="0" smtClean="0"/>
              <a:t>，所以</a:t>
            </a:r>
            <a:r>
              <a:rPr lang="en-US" altLang="zh-CN" dirty="0" smtClean="0"/>
              <a:t>0.125</a:t>
            </a:r>
            <a:r>
              <a:rPr lang="zh-CN" altLang="en-US" dirty="0" smtClean="0"/>
              <a:t>的立方根是（   ）；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dirty="0" smtClean="0"/>
              <a:t>因为    </a:t>
            </a:r>
            <a:r>
              <a:rPr lang="en-US" altLang="zh-CN" dirty="0" smtClean="0"/>
              <a:t>=</a:t>
            </a:r>
            <a:r>
              <a:rPr lang="en-US" altLang="zh-CN" dirty="0"/>
              <a:t>0</a:t>
            </a:r>
            <a:r>
              <a:rPr lang="zh-CN" altLang="en-US" dirty="0"/>
              <a:t>，所以</a:t>
            </a:r>
            <a:r>
              <a:rPr lang="en-US" altLang="zh-CN" dirty="0"/>
              <a:t>0</a:t>
            </a:r>
            <a:r>
              <a:rPr lang="zh-CN" altLang="en-US" dirty="0"/>
              <a:t>的立方根是（    ）；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dirty="0" smtClean="0"/>
              <a:t>因为    </a:t>
            </a:r>
            <a:r>
              <a:rPr lang="en-US" altLang="zh-CN" dirty="0" smtClean="0"/>
              <a:t>=</a:t>
            </a:r>
            <a:r>
              <a:rPr lang="zh-CN" altLang="en-US" dirty="0"/>
              <a:t>－</a:t>
            </a:r>
            <a:r>
              <a:rPr lang="en-US" altLang="zh-CN" dirty="0"/>
              <a:t>8</a:t>
            </a:r>
            <a:r>
              <a:rPr lang="zh-CN" altLang="en-US" dirty="0"/>
              <a:t>，所以－</a:t>
            </a:r>
            <a:r>
              <a:rPr lang="en-US" altLang="zh-CN" dirty="0"/>
              <a:t>8</a:t>
            </a:r>
            <a:r>
              <a:rPr lang="zh-CN" altLang="en-US" dirty="0"/>
              <a:t>的立方根是（    ）；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dirty="0" smtClean="0"/>
              <a:t>因为    </a:t>
            </a:r>
            <a:r>
              <a:rPr lang="en-US" altLang="zh-CN" dirty="0" smtClean="0"/>
              <a:t>=</a:t>
            </a:r>
            <a:r>
              <a:rPr lang="zh-CN" altLang="en-US" dirty="0"/>
              <a:t>－   </a:t>
            </a:r>
            <a:r>
              <a:rPr lang="zh-CN" altLang="en-US" dirty="0" smtClean="0"/>
              <a:t>，</a:t>
            </a:r>
            <a:r>
              <a:rPr lang="zh-CN" altLang="en-US" dirty="0"/>
              <a:t>所以－  </a:t>
            </a:r>
            <a:r>
              <a:rPr lang="zh-CN" altLang="en-US" dirty="0" smtClean="0"/>
              <a:t>的</a:t>
            </a:r>
            <a:r>
              <a:rPr lang="zh-CN" altLang="en-US" dirty="0"/>
              <a:t>立方根是（    </a:t>
            </a:r>
            <a:r>
              <a:rPr lang="zh-CN" altLang="en-US" dirty="0" smtClean="0"/>
              <a:t>）。</a:t>
            </a:r>
            <a:endParaRPr lang="zh-CN" altLang="en-US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dirty="0"/>
              <a:t>思考：（</a:t>
            </a:r>
            <a:r>
              <a:rPr lang="en-US" altLang="zh-CN" dirty="0"/>
              <a:t>1</a:t>
            </a:r>
            <a:r>
              <a:rPr lang="zh-CN" altLang="en-US" dirty="0"/>
              <a:t>）正数的立方根是</a:t>
            </a:r>
            <a:r>
              <a:rPr lang="en-US" altLang="zh-CN" dirty="0"/>
              <a:t>_____</a:t>
            </a:r>
            <a:r>
              <a:rPr lang="zh-CN" altLang="en-US" dirty="0"/>
              <a:t>数，负数的立方根是</a:t>
            </a:r>
            <a:r>
              <a:rPr lang="en-US" altLang="zh-CN" dirty="0"/>
              <a:t>_____</a:t>
            </a:r>
            <a:r>
              <a:rPr lang="zh-CN" altLang="en-US" dirty="0"/>
              <a:t>数，</a:t>
            </a:r>
            <a:r>
              <a:rPr lang="en-US" altLang="zh-CN" dirty="0"/>
              <a:t>0</a:t>
            </a:r>
            <a:r>
              <a:rPr lang="zh-CN" altLang="en-US" dirty="0"/>
              <a:t>的立方根是</a:t>
            </a:r>
            <a:r>
              <a:rPr lang="en-US" altLang="zh-CN" dirty="0" smtClean="0"/>
              <a:t>_______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graphicFrame>
        <p:nvGraphicFramePr>
          <p:cNvPr id="195588" name="Object 4"/>
          <p:cNvGraphicFramePr>
            <a:graphicFrameLocks noChangeAspect="1"/>
          </p:cNvGraphicFramePr>
          <p:nvPr/>
        </p:nvGraphicFramePr>
        <p:xfrm>
          <a:off x="1643010" y="1668472"/>
          <a:ext cx="100806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26" r:id="rId4" imgW="407035" imgH="203200" progId="">
                  <p:embed/>
                </p:oleObj>
              </mc:Choice>
              <mc:Fallback>
                <p:oleObj r:id="rId4" imgW="407035" imgH="2032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10" y="1668472"/>
                        <a:ext cx="1008062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2" name="Object 8"/>
          <p:cNvGraphicFramePr>
            <a:graphicFrameLocks noChangeAspect="1"/>
          </p:cNvGraphicFramePr>
          <p:nvPr/>
        </p:nvGraphicFramePr>
        <p:xfrm>
          <a:off x="1643063" y="2170113"/>
          <a:ext cx="503237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27" name="公式" r:id="rId6" imgW="254000" imgH="266700" progId="Equation.3">
                  <p:embed/>
                </p:oleObj>
              </mc:Choice>
              <mc:Fallback>
                <p:oleObj name="公式" r:id="rId6" imgW="254000" imgH="2667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2170113"/>
                        <a:ext cx="503237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4" name="Object 10"/>
          <p:cNvGraphicFramePr>
            <a:graphicFrameLocks noChangeAspect="1"/>
          </p:cNvGraphicFramePr>
          <p:nvPr/>
        </p:nvGraphicFramePr>
        <p:xfrm>
          <a:off x="1638251" y="2660663"/>
          <a:ext cx="5762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28" name="公式" r:id="rId8" imgW="254000" imgH="241300" progId="Equation.3">
                  <p:embed/>
                </p:oleObj>
              </mc:Choice>
              <mc:Fallback>
                <p:oleObj name="公式" r:id="rId8" imgW="254000" imgH="2413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251" y="2660663"/>
                        <a:ext cx="57626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6" name="Object 12"/>
          <p:cNvGraphicFramePr>
            <a:graphicFrameLocks noChangeAspect="1"/>
          </p:cNvGraphicFramePr>
          <p:nvPr/>
        </p:nvGraphicFramePr>
        <p:xfrm>
          <a:off x="1571572" y="3160729"/>
          <a:ext cx="5762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29" name="公式" r:id="rId10" imgW="254000" imgH="241300" progId="Equation.3">
                  <p:embed/>
                </p:oleObj>
              </mc:Choice>
              <mc:Fallback>
                <p:oleObj name="公式" r:id="rId10" imgW="254000" imgH="2413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572" y="3160729"/>
                        <a:ext cx="57626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8" name="Object 14"/>
          <p:cNvGraphicFramePr>
            <a:graphicFrameLocks noChangeAspect="1"/>
          </p:cNvGraphicFramePr>
          <p:nvPr/>
        </p:nvGraphicFramePr>
        <p:xfrm>
          <a:off x="1571572" y="3698899"/>
          <a:ext cx="5762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30" name="公式" r:id="rId11" imgW="254000" imgH="241300" progId="Equation.3">
                  <p:embed/>
                </p:oleObj>
              </mc:Choice>
              <mc:Fallback>
                <p:oleObj name="公式" r:id="rId11" imgW="254000" imgH="2413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572" y="3698899"/>
                        <a:ext cx="57626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00" name="Object 16"/>
          <p:cNvGraphicFramePr>
            <a:graphicFrameLocks noChangeAspect="1"/>
          </p:cNvGraphicFramePr>
          <p:nvPr/>
        </p:nvGraphicFramePr>
        <p:xfrm>
          <a:off x="2714580" y="3660795"/>
          <a:ext cx="3556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31" name="公式" r:id="rId12" imgW="228600" imgH="394335" progId="Equation.3">
                  <p:embed/>
                </p:oleObj>
              </mc:Choice>
              <mc:Fallback>
                <p:oleObj name="公式" r:id="rId12" imgW="228600" imgH="394335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580" y="3660795"/>
                        <a:ext cx="355600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02" name="Object 18"/>
          <p:cNvGraphicFramePr>
            <a:graphicFrameLocks noChangeAspect="1"/>
          </p:cNvGraphicFramePr>
          <p:nvPr/>
        </p:nvGraphicFramePr>
        <p:xfrm>
          <a:off x="4357654" y="3732233"/>
          <a:ext cx="3365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32" name="公式" r:id="rId14" imgW="228600" imgH="394335" progId="Equation.3">
                  <p:embed/>
                </p:oleObj>
              </mc:Choice>
              <mc:Fallback>
                <p:oleObj name="公式" r:id="rId14" imgW="228600" imgH="394335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54" y="3732233"/>
                        <a:ext cx="336550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171612" y="420707"/>
            <a:ext cx="6900882" cy="5865813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dirty="0"/>
              <a:t>任务</a:t>
            </a:r>
            <a:r>
              <a:rPr lang="zh-CN" altLang="en-US" dirty="0" smtClean="0"/>
              <a:t>三：阅读课本的</a:t>
            </a:r>
            <a:r>
              <a:rPr lang="zh-CN" altLang="en-US" dirty="0"/>
              <a:t>例题解法，完成</a:t>
            </a:r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en-US" altLang="zh-CN" dirty="0"/>
              <a:t>2</a:t>
            </a:r>
            <a:r>
              <a:rPr lang="zh-CN" altLang="en-US" dirty="0"/>
              <a:t>题，自主完成，组内交流</a:t>
            </a:r>
            <a:r>
              <a:rPr lang="zh-CN" altLang="en-US" dirty="0" smtClean="0"/>
              <a:t>。</a:t>
            </a:r>
            <a:endParaRPr lang="en-US" altLang="zh-CN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CN" dirty="0" smtClean="0"/>
              <a:t>1.</a:t>
            </a:r>
            <a:r>
              <a:rPr lang="zh-CN" altLang="en-US" dirty="0" smtClean="0"/>
              <a:t>求</a:t>
            </a:r>
            <a:r>
              <a:rPr lang="zh-CN" altLang="en-US" dirty="0"/>
              <a:t>出下列各数的立方根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           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r>
              <a:rPr lang="en-US" altLang="zh-CN" dirty="0" smtClean="0"/>
              <a:t>0.216 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endParaRPr lang="zh-CN" altLang="en-US" dirty="0" smtClean="0"/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</a:t>
            </a:r>
            <a:r>
              <a:rPr lang="en-US" altLang="zh-CN" dirty="0" smtClean="0"/>
              <a:t>0         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</a:t>
            </a:r>
            <a:r>
              <a:rPr lang="en-US" altLang="zh-CN" dirty="0" smtClean="0"/>
              <a:t>    </a:t>
            </a:r>
            <a:endParaRPr lang="en-US" altLang="zh-CN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endParaRPr lang="en-US" altLang="zh-CN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CN" dirty="0" smtClean="0"/>
              <a:t>2.</a:t>
            </a:r>
            <a:r>
              <a:rPr lang="zh-CN" altLang="en-US" dirty="0" smtClean="0"/>
              <a:t>求</a:t>
            </a:r>
            <a:r>
              <a:rPr lang="zh-CN" altLang="en-US" dirty="0"/>
              <a:t>下列各式的值</a:t>
            </a:r>
            <a:r>
              <a:rPr lang="zh-CN" altLang="en-US" dirty="0" smtClean="0"/>
              <a:t>：</a:t>
            </a:r>
            <a:endParaRPr lang="zh-CN" altLang="en-US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    </a:t>
            </a:r>
            <a:r>
              <a:rPr lang="zh-CN" altLang="en-US" dirty="0" smtClean="0"/>
              <a:t>   </a:t>
            </a: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                   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dirty="0"/>
              <a:t>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</a:p>
        </p:txBody>
      </p:sp>
      <p:graphicFrame>
        <p:nvGraphicFramePr>
          <p:cNvPr id="196612" name="Object 4"/>
          <p:cNvGraphicFramePr>
            <a:graphicFrameLocks noChangeAspect="1"/>
          </p:cNvGraphicFramePr>
          <p:nvPr/>
        </p:nvGraphicFramePr>
        <p:xfrm>
          <a:off x="1922450" y="1785926"/>
          <a:ext cx="7921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41" name="公式" r:id="rId4" imgW="584200" imgH="444500" progId="Equation.3">
                  <p:embed/>
                </p:oleObj>
              </mc:Choice>
              <mc:Fallback>
                <p:oleObj name="公式" r:id="rId4" imgW="584200" imgH="4445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450" y="1785926"/>
                        <a:ext cx="7921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17" name="Object 9"/>
          <p:cNvGraphicFramePr>
            <a:graphicFrameLocks noChangeAspect="1"/>
          </p:cNvGraphicFramePr>
          <p:nvPr/>
        </p:nvGraphicFramePr>
        <p:xfrm>
          <a:off x="4351341" y="2874977"/>
          <a:ext cx="7207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42" name="公式" r:id="rId6" imgW="355600" imgH="228600" progId="Equation.3">
                  <p:embed/>
                </p:oleObj>
              </mc:Choice>
              <mc:Fallback>
                <p:oleObj name="公式" r:id="rId6" imgW="35560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1341" y="2874977"/>
                        <a:ext cx="72072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19" name="Object 11"/>
          <p:cNvGraphicFramePr>
            <a:graphicFrameLocks noChangeAspect="1"/>
          </p:cNvGraphicFramePr>
          <p:nvPr/>
        </p:nvGraphicFramePr>
        <p:xfrm>
          <a:off x="1928826" y="4446613"/>
          <a:ext cx="6477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43" name="公式" r:id="rId8" imgW="318135" imgH="228600" progId="Equation.3">
                  <p:embed/>
                </p:oleObj>
              </mc:Choice>
              <mc:Fallback>
                <p:oleObj name="公式" r:id="rId8" imgW="318135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26" y="4446613"/>
                        <a:ext cx="647700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21" name="Object 13"/>
          <p:cNvGraphicFramePr>
            <a:graphicFrameLocks noChangeAspect="1"/>
          </p:cNvGraphicFramePr>
          <p:nvPr/>
        </p:nvGraphicFramePr>
        <p:xfrm>
          <a:off x="3929090" y="4375175"/>
          <a:ext cx="122396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44" name="公式" r:id="rId10" imgW="483235" imgH="228600" progId="Equation.3">
                  <p:embed/>
                </p:oleObj>
              </mc:Choice>
              <mc:Fallback>
                <p:oleObj name="公式" r:id="rId10" imgW="483235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90" y="4375175"/>
                        <a:ext cx="1223963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23" name="Object 15"/>
          <p:cNvGraphicFramePr>
            <a:graphicFrameLocks noChangeAspect="1"/>
          </p:cNvGraphicFramePr>
          <p:nvPr/>
        </p:nvGraphicFramePr>
        <p:xfrm>
          <a:off x="1928826" y="5232431"/>
          <a:ext cx="720725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45" name="公式" r:id="rId12" imgW="457835" imgH="445135" progId="Equation.3">
                  <p:embed/>
                </p:oleObj>
              </mc:Choice>
              <mc:Fallback>
                <p:oleObj name="公式" r:id="rId12" imgW="457835" imgH="445135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26" y="5232431"/>
                        <a:ext cx="720725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850922"/>
            <a:ext cx="8229600" cy="5792788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dirty="0"/>
              <a:t>任务四：知识</a:t>
            </a:r>
            <a:r>
              <a:rPr lang="zh-CN" altLang="en-US" dirty="0" smtClean="0"/>
              <a:t>延伸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．</a:t>
            </a:r>
            <a:endParaRPr lang="zh-CN" altLang="en-US" dirty="0"/>
          </a:p>
          <a:p>
            <a:pPr>
              <a:buFont typeface="Wingdings" panose="05000000000000000000" pitchFamily="2" charset="2"/>
              <a:buNone/>
            </a:pPr>
            <a:endParaRPr lang="zh-CN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zh-CN" altLang="en-US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dirty="0"/>
              <a:t>思考：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dirty="0" smtClean="0"/>
              <a:t>    针对</a:t>
            </a:r>
            <a:r>
              <a:rPr lang="zh-CN" altLang="en-US" dirty="0"/>
              <a:t>上面题目的特点，你能用一个式子来表示其中的规律吗？小组讨论</a:t>
            </a:r>
            <a:r>
              <a:rPr lang="zh-CN" altLang="en-US" dirty="0" smtClean="0"/>
              <a:t>交流。</a:t>
            </a:r>
            <a:endParaRPr lang="zh-CN" altLang="en-US" dirty="0"/>
          </a:p>
        </p:txBody>
      </p:sp>
      <p:graphicFrame>
        <p:nvGraphicFramePr>
          <p:cNvPr id="197636" name="Object 4"/>
          <p:cNvGraphicFramePr>
            <a:graphicFrameLocks noChangeAspect="1"/>
          </p:cNvGraphicFramePr>
          <p:nvPr/>
        </p:nvGraphicFramePr>
        <p:xfrm>
          <a:off x="928662" y="1738303"/>
          <a:ext cx="27368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67" r:id="rId4" imgW="1612900" imgH="241300" progId="">
                  <p:embed/>
                </p:oleObj>
              </mc:Choice>
              <mc:Fallback>
                <p:oleObj r:id="rId4" imgW="1612900" imgH="2413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1738303"/>
                        <a:ext cx="273685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38" name="Object 6"/>
          <p:cNvGraphicFramePr>
            <a:graphicFrameLocks noChangeAspect="1"/>
          </p:cNvGraphicFramePr>
          <p:nvPr/>
        </p:nvGraphicFramePr>
        <p:xfrm>
          <a:off x="3000364" y="1715945"/>
          <a:ext cx="500066" cy="363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68" r:id="rId6" imgW="318135" imgH="228600" progId="">
                  <p:embed/>
                </p:oleObj>
              </mc:Choice>
              <mc:Fallback>
                <p:oleObj r:id="rId6" imgW="318135" imgH="2286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1715945"/>
                        <a:ext cx="500066" cy="3636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40" name="Object 8"/>
          <p:cNvGraphicFramePr>
            <a:graphicFrameLocks noChangeAspect="1"/>
          </p:cNvGraphicFramePr>
          <p:nvPr/>
        </p:nvGraphicFramePr>
        <p:xfrm>
          <a:off x="1643043" y="1714488"/>
          <a:ext cx="561442" cy="374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69" r:id="rId8" imgW="343535" imgH="229235" progId="">
                  <p:embed/>
                </p:oleObj>
              </mc:Choice>
              <mc:Fallback>
                <p:oleObj r:id="rId8" imgW="343535" imgH="229235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3" y="1714488"/>
                        <a:ext cx="561442" cy="3746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42" name="Object 10"/>
          <p:cNvGraphicFramePr>
            <a:graphicFrameLocks noChangeAspect="1"/>
          </p:cNvGraphicFramePr>
          <p:nvPr/>
        </p:nvGraphicFramePr>
        <p:xfrm>
          <a:off x="904870" y="2589225"/>
          <a:ext cx="3024188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70" r:id="rId10" imgW="1752600" imgH="241300" progId="">
                  <p:embed/>
                </p:oleObj>
              </mc:Choice>
              <mc:Fallback>
                <p:oleObj r:id="rId10" imgW="1752600" imgH="2413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0" y="2589225"/>
                        <a:ext cx="3024188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44" name="Object 12"/>
          <p:cNvGraphicFramePr>
            <a:graphicFrameLocks noChangeAspect="1"/>
          </p:cNvGraphicFramePr>
          <p:nvPr/>
        </p:nvGraphicFramePr>
        <p:xfrm>
          <a:off x="3286117" y="2571744"/>
          <a:ext cx="642942" cy="359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71" r:id="rId12" imgW="407035" imgH="228600" progId="">
                  <p:embed/>
                </p:oleObj>
              </mc:Choice>
              <mc:Fallback>
                <p:oleObj r:id="rId12" imgW="407035" imgH="2286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7" y="2571744"/>
                        <a:ext cx="642942" cy="3592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46" name="Object 14"/>
          <p:cNvGraphicFramePr>
            <a:graphicFrameLocks noChangeAspect="1"/>
          </p:cNvGraphicFramePr>
          <p:nvPr/>
        </p:nvGraphicFramePr>
        <p:xfrm>
          <a:off x="1785919" y="2627934"/>
          <a:ext cx="571504" cy="318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72" r:id="rId14" imgW="407035" imgH="228600" progId="">
                  <p:embed/>
                </p:oleObj>
              </mc:Choice>
              <mc:Fallback>
                <p:oleObj r:id="rId14" imgW="407035" imgH="2286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9" y="2627934"/>
                        <a:ext cx="571504" cy="3184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-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中文母版（无彩条）</Template>
  <TotalTime>0</TotalTime>
  <Words>966</Words>
  <Application>Microsoft Office PowerPoint</Application>
  <PresentationFormat>全屏显示(4:3)</PresentationFormat>
  <Paragraphs>119</Paragraphs>
  <Slides>15</Slides>
  <Notes>15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30" baseType="lpstr">
      <vt:lpstr>方正舒体</vt:lpstr>
      <vt:lpstr>黑体</vt:lpstr>
      <vt:lpstr>华文行楷</vt:lpstr>
      <vt:lpstr>华文中宋</vt:lpstr>
      <vt:lpstr>楷体</vt:lpstr>
      <vt:lpstr>隶书</vt:lpstr>
      <vt:lpstr>宋体</vt:lpstr>
      <vt:lpstr>微软雅黑</vt:lpstr>
      <vt:lpstr>Arial</vt:lpstr>
      <vt:lpstr>Calibri Light</vt:lpstr>
      <vt:lpstr>Times New Roman</vt:lpstr>
      <vt:lpstr>Wingdings</vt:lpstr>
      <vt:lpstr>-WWW.2PPT.COM</vt:lpstr>
      <vt:lpstr>Equation.3</vt:lpstr>
      <vt:lpstr>公式</vt:lpstr>
      <vt:lpstr>立方根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2017-09-06T01:02:00Z</dcterms:created>
  <dcterms:modified xsi:type="dcterms:W3CDTF">2023-01-16T15:07:36Z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3D3DAB1295CA4E239622B4D20B1DD53F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