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2" r:id="rId4"/>
    <p:sldId id="264" r:id="rId5"/>
    <p:sldId id="265" r:id="rId6"/>
    <p:sldId id="266" r:id="rId7"/>
    <p:sldId id="267" r:id="rId8"/>
    <p:sldId id="268" r:id="rId9"/>
    <p:sldId id="257" r:id="rId10"/>
    <p:sldId id="272" r:id="rId11"/>
    <p:sldId id="271" r:id="rId12"/>
    <p:sldId id="270" r:id="rId13"/>
    <p:sldId id="274" r:id="rId14"/>
    <p:sldId id="275" r:id="rId15"/>
    <p:sldId id="280" r:id="rId16"/>
    <p:sldId id="277" r:id="rId17"/>
    <p:sldId id="269" r:id="rId18"/>
    <p:sldId id="281" r:id="rId19"/>
    <p:sldId id="282" r:id="rId20"/>
    <p:sldId id="283" r:id="rId21"/>
    <p:sldId id="28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00"/>
    <a:srgbClr val="EB6913"/>
    <a:srgbClr val="EF5E0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 spd="med" advTm="3000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ebdings" panose="05030102010509060703" pitchFamily="18" charset="2"/>
        <a:buChar char=""/>
        <a:defRPr lang="zh-CN" altLang="en-US" sz="24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575945" indent="-230505" algn="just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976695948,1614080909&amp;fm=206&amp;gp=0[1]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77475" y="405341"/>
            <a:ext cx="2649855" cy="16282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" y="1310106"/>
            <a:ext cx="9127334" cy="273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4000" b="1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Unit </a:t>
            </a:r>
            <a:r>
              <a:rPr lang="en-US" altLang="zh-CN" sz="4000" b="1" dirty="0" smtClean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000" b="1" dirty="0" smtClean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I 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think that mooncakes are delicious!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dirty="0" smtClean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Section A  (第</a:t>
            </a:r>
            <a:r>
              <a:rPr lang="en-US" altLang="zh-CN" sz="3200" b="1" dirty="0" smtClean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rgbClr val="C00000"/>
                </a:solidFill>
                <a:uFillTx/>
                <a:latin typeface="Times New Roman" panose="02020603050405020304" pitchFamily="18" charset="0"/>
              </a:rPr>
              <a:t>课时)</a:t>
            </a:r>
            <a:endParaRPr lang="zh-CN" altLang="en-US" sz="3200" b="1" dirty="0">
              <a:solidFill>
                <a:srgbClr val="C00000"/>
              </a:solidFill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8264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79705" y="1913255"/>
            <a:ext cx="84321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1.Bill thinks that the races were not that interesting to watch.                                               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T      F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2.Mary thinks that the teams were fantastic.                                                                                 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T      F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3.Bill wonders whether they'll have </a:t>
            </a:r>
            <a:r>
              <a:rPr lang="en-US" altLang="zh-CN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zongzi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again next year.                                                              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T      F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4.Bill and Mary believe that they'll be back next year to watch the races.                                                                              </a:t>
            </a:r>
          </a:p>
          <a:p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sym typeface="+mn-ea"/>
              </a:rPr>
              <a:t>T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sym typeface="+mn-ea"/>
              </a:rPr>
              <a:t>F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15" name="椭圆 14"/>
          <p:cNvSpPr/>
          <p:nvPr/>
        </p:nvSpPr>
        <p:spPr>
          <a:xfrm>
            <a:off x="8118316" y="2333308"/>
            <a:ext cx="325755" cy="354806"/>
          </a:xfrm>
          <a:prstGeom prst="ellipse">
            <a:avLst/>
          </a:prstGeom>
          <a:noFill/>
          <a:ln w="31750"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18634" y="3769678"/>
            <a:ext cx="325755" cy="354806"/>
          </a:xfrm>
          <a:prstGeom prst="ellipse">
            <a:avLst/>
          </a:prstGeom>
          <a:noFill/>
          <a:ln w="3175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31405" y="4864735"/>
            <a:ext cx="325755" cy="354965"/>
          </a:xfrm>
          <a:prstGeom prst="ellipse">
            <a:avLst/>
          </a:prstGeom>
          <a:noFill/>
          <a:ln w="3175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09010" y="796290"/>
            <a:ext cx="993140" cy="340360"/>
          </a:xfrm>
          <a:prstGeom prst="ellipse">
            <a:avLst/>
          </a:prstGeom>
          <a:ln w="158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1814" y="725329"/>
            <a:ext cx="7376160" cy="483394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Listen and circle </a:t>
            </a:r>
            <a:r>
              <a:rPr lang="en-US" altLang="zh-CN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for true or </a:t>
            </a:r>
            <a:r>
              <a:rPr lang="en-US" altLang="zh-CN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for false.</a:t>
            </a:r>
          </a:p>
        </p:txBody>
      </p:sp>
      <p:sp>
        <p:nvSpPr>
          <p:cNvPr id="16" name="椭圆 15"/>
          <p:cNvSpPr/>
          <p:nvPr/>
        </p:nvSpPr>
        <p:spPr>
          <a:xfrm>
            <a:off x="7431246" y="3055779"/>
            <a:ext cx="325755" cy="354806"/>
          </a:xfrm>
          <a:prstGeom prst="ellipse">
            <a:avLst/>
          </a:prstGeom>
          <a:noFill/>
          <a:ln w="3175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7" name=" 227"/>
          <p:cNvSpPr/>
          <p:nvPr/>
        </p:nvSpPr>
        <p:spPr>
          <a:xfrm>
            <a:off x="900430" y="72517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1b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bldLvl="0" animBg="1"/>
      <p:bldP spid="17" grpId="0" bldLvl="0" animBg="1"/>
      <p:bldP spid="18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839470"/>
            <a:ext cx="5287010" cy="483235"/>
          </a:xfrm>
        </p:spPr>
        <p:txBody>
          <a:bodyPr/>
          <a:lstStyle/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Talk about the festivals in 1a.</a:t>
            </a:r>
          </a:p>
        </p:txBody>
      </p:sp>
      <p:pic>
        <p:nvPicPr>
          <p:cNvPr id="3" name="图片 2" descr="34fae6cd7b899e5146e4962f41a7d933c8950da6[1]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125" y="2769870"/>
            <a:ext cx="1915001" cy="2922270"/>
          </a:xfrm>
          <a:prstGeom prst="rect">
            <a:avLst/>
          </a:prstGeom>
        </p:spPr>
      </p:pic>
      <p:pic>
        <p:nvPicPr>
          <p:cNvPr id="4" name="图片 3" descr="5024ed86bc0ac_600x[1]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88819" y="3083719"/>
            <a:ext cx="2262664" cy="2523173"/>
          </a:xfrm>
          <a:prstGeom prst="rect">
            <a:avLst/>
          </a:prstGeom>
        </p:spPr>
      </p:pic>
      <p:sp>
        <p:nvSpPr>
          <p:cNvPr id="14" name="矩形标注 13"/>
          <p:cNvSpPr/>
          <p:nvPr/>
        </p:nvSpPr>
        <p:spPr>
          <a:xfrm>
            <a:off x="1854994" y="2115979"/>
            <a:ext cx="2540794" cy="941070"/>
          </a:xfrm>
          <a:prstGeom prst="wedgeRectCallout">
            <a:avLst>
              <a:gd name="adj1" fmla="val -43083"/>
              <a:gd name="adj2" fmla="val 82793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88808" y="2116931"/>
            <a:ext cx="263556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EB6913"/>
                </a:solidFill>
                <a:latin typeface="Times New Roman" panose="02020603050405020304" pitchFamily="18" charset="0"/>
              </a:rPr>
              <a:t>What do you like best about the Dragon Boat Festival?</a:t>
            </a:r>
          </a:p>
        </p:txBody>
      </p:sp>
      <p:sp>
        <p:nvSpPr>
          <p:cNvPr id="17" name="矩形标注 16"/>
          <p:cNvSpPr/>
          <p:nvPr/>
        </p:nvSpPr>
        <p:spPr>
          <a:xfrm>
            <a:off x="4668679" y="2129790"/>
            <a:ext cx="2193608" cy="919639"/>
          </a:xfrm>
          <a:prstGeom prst="wedgeRectCallout">
            <a:avLst>
              <a:gd name="adj1" fmla="val 36582"/>
              <a:gd name="adj2" fmla="val 77291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3914" y="2083118"/>
            <a:ext cx="229600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EB6913"/>
                </a:solidFill>
                <a:latin typeface="Times New Roman" panose="02020603050405020304" pitchFamily="18" charset="0"/>
              </a:rPr>
              <a:t>I love the races.I think that they're fun to watch.</a:t>
            </a:r>
          </a:p>
        </p:txBody>
      </p:sp>
      <p:sp>
        <p:nvSpPr>
          <p:cNvPr id="227" name=" 227"/>
          <p:cNvSpPr/>
          <p:nvPr/>
        </p:nvSpPr>
        <p:spPr>
          <a:xfrm>
            <a:off x="1160780" y="83947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1c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7270115" y="1506220"/>
            <a:ext cx="958215" cy="404495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22720" y="4058285"/>
            <a:ext cx="1609725" cy="497840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00505" y="4460240"/>
            <a:ext cx="1831340" cy="461010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03386" y="2203291"/>
            <a:ext cx="1469708" cy="511969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7520" y="490855"/>
            <a:ext cx="7177405" cy="790575"/>
          </a:xfrm>
        </p:spPr>
        <p:txBody>
          <a:bodyPr>
            <a:normAutofit fontScale="90000"/>
          </a:bodyPr>
          <a:lstStyle/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Listen to the conversation between Wu Ming and Harry and circle the correct words in the sentences.</a:t>
            </a:r>
          </a:p>
        </p:txBody>
      </p:sp>
      <p:sp>
        <p:nvSpPr>
          <p:cNvPr id="8" name="椭圆 7"/>
          <p:cNvSpPr/>
          <p:nvPr/>
        </p:nvSpPr>
        <p:spPr>
          <a:xfrm>
            <a:off x="4393406" y="3348355"/>
            <a:ext cx="1027271" cy="404336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7" name=" 227"/>
          <p:cNvSpPr/>
          <p:nvPr/>
        </p:nvSpPr>
        <p:spPr>
          <a:xfrm>
            <a:off x="861060" y="62611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1299" y="1506061"/>
            <a:ext cx="6812756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1.Wu Ming and Harry are cousins / strangers / friends.</a:t>
            </a:r>
          </a:p>
          <a:p>
            <a:endParaRPr lang="en-US" altLang="zh-CN" sz="2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2.Wu Ming went to Singapore / Hong Kong / Macao for his vacation.</a:t>
            </a:r>
          </a:p>
          <a:p>
            <a:endParaRPr lang="en-US" altLang="zh-CN" sz="2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3.Wu Ming visited his relatives / friends / classmates.</a:t>
            </a:r>
          </a:p>
          <a:p>
            <a:endParaRPr lang="en-US" altLang="zh-CN" sz="2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4.Wu Ming liked eating out / shopping / the Dragon Boat  Festival best.</a:t>
            </a:r>
          </a:p>
        </p:txBody>
      </p:sp>
      <p:sp>
        <p:nvSpPr>
          <p:cNvPr id="10" name="椭圆 9"/>
          <p:cNvSpPr/>
          <p:nvPr/>
        </p:nvSpPr>
        <p:spPr>
          <a:xfrm>
            <a:off x="3301365" y="879475"/>
            <a:ext cx="813435" cy="34734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16" grpId="0" bldLvl="0" animBg="1"/>
      <p:bldP spid="15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0865" y="516890"/>
            <a:ext cx="6767830" cy="1109980"/>
          </a:xfrm>
        </p:spPr>
        <p:txBody>
          <a:bodyPr>
            <a:normAutofit fontScale="90000"/>
          </a:bodyPr>
          <a:lstStyle/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Wu Ming did a lot of fun activities,but there were also downsides. Listen again and fill in the chart.</a:t>
            </a:r>
          </a:p>
        </p:txBody>
      </p:sp>
      <p:sp>
        <p:nvSpPr>
          <p:cNvPr id="227" name=" 227"/>
          <p:cNvSpPr/>
          <p:nvPr/>
        </p:nvSpPr>
        <p:spPr>
          <a:xfrm>
            <a:off x="934085" y="67691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2b</a:t>
            </a:r>
          </a:p>
        </p:txBody>
      </p:sp>
      <p:graphicFrame>
        <p:nvGraphicFramePr>
          <p:cNvPr id="15" name="表格 14"/>
          <p:cNvGraphicFramePr/>
          <p:nvPr/>
        </p:nvGraphicFramePr>
        <p:xfrm>
          <a:off x="1063625" y="2667000"/>
          <a:ext cx="63995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Fun activities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Downsides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Eating out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Shopping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Dragon Boat Festival in June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464050" y="3134360"/>
            <a:ext cx="250444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He put on five pounds.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11040" y="3545205"/>
            <a:ext cx="27990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He spent so much money.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77715" y="4188460"/>
            <a:ext cx="150558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It's quite hot.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4185" y="516890"/>
            <a:ext cx="6767830" cy="117729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Role-play conversations between Wu Ming and </a:t>
            </a:r>
            <a:r>
              <a:rPr lang="en-US" altLang="zh-CN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Harry.Use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the information in 2a and 2b or make your own conversations.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3926" y="2113915"/>
            <a:ext cx="7196138" cy="2030095"/>
          </a:xfrm>
          <a:prstGeom prst="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A:What did you do on your vacation?</a:t>
            </a:r>
          </a:p>
          <a:p>
            <a:endParaRPr lang="en-US" altLang="zh-CN" sz="2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B:I visited my </a:t>
            </a:r>
            <a:r>
              <a:rPr lang="en-US" altLang="zh-CN" sz="2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cousins.I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think that we ate five meals a day!     </a:t>
            </a:r>
          </a:p>
          <a:p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I've put on five pounds!</a:t>
            </a:r>
          </a:p>
          <a:p>
            <a:endParaRPr lang="en-US" altLang="zh-CN" sz="2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A:I guess the food was </a:t>
            </a:r>
            <a:r>
              <a:rPr lang="en-US" altLang="zh-CN" sz="2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delicious,right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?    </a:t>
            </a:r>
          </a:p>
        </p:txBody>
      </p:sp>
      <p:sp>
        <p:nvSpPr>
          <p:cNvPr id="227" name=" 227"/>
          <p:cNvSpPr/>
          <p:nvPr/>
        </p:nvSpPr>
        <p:spPr>
          <a:xfrm>
            <a:off x="934085" y="67691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4344" y="676593"/>
            <a:ext cx="6767989" cy="483394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Role-play the conversation.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1786" y="1904345"/>
            <a:ext cx="8306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Clara:Guess what? I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 going to Chiang Mai in two weeks.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Ben:Wow,sounds like fun! But I believe that April is the hottest month of the year there.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Clara:Yes,that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 true.But there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 a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w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ater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estival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there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from April 13th to 15th.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Ben:I wonder if it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 similar to the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W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ater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estival of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the Dai people in Yunnan Province.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93" y="4582001"/>
            <a:ext cx="2135505" cy="1455896"/>
          </a:xfrm>
          <a:prstGeom prst="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934085" y="67691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7079" y="1375368"/>
            <a:ext cx="7974987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Clara:Yes,I think so.This is the time of the Thai New Year.People go on the streets to throw water  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at each other. 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Ben:Cool!But why do they do that? 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Clara:Because the new year is a time for cleaning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and washing away bad things.Then you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ll have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good luck in the new year. 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4225" y="1310005"/>
            <a:ext cx="7575550" cy="459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7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1.I've put on five pounds! 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我胖了五磅！（教材第10页）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(1)put on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此处意为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增加（体重）；发胖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。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e.g.:She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can eat what she wants but she never puts on weight.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【拓展】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put on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的其他含义：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①穿上；戴上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My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mother put on her coat and went out.</a:t>
            </a:r>
          </a:p>
          <a:p>
            <a:pPr fontAlgn="auto">
              <a:lnSpc>
                <a:spcPts val="27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②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上演；举办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One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summer our children put on a play.</a:t>
            </a:r>
          </a:p>
          <a:p>
            <a:pPr fontAlgn="auto">
              <a:lnSpc>
                <a:spcPts val="27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(2)pound</a:t>
            </a:r>
          </a:p>
          <a:p>
            <a:pPr fontAlgn="auto">
              <a:lnSpc>
                <a:spcPts val="27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apples cost one dollar a pound.</a:t>
            </a:r>
          </a:p>
          <a:p>
            <a:pPr fontAlgn="auto">
              <a:lnSpc>
                <a:spcPts val="27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【拓展】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pound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还可译为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英镑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，是英国标准货币单位，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英镑等于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100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便士。</a:t>
            </a:r>
          </a:p>
          <a:p>
            <a:pPr fontAlgn="auto">
              <a:lnSpc>
                <a:spcPts val="27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spent a thousand pounds.</a:t>
            </a:r>
          </a:p>
        </p:txBody>
      </p:sp>
      <p:sp>
        <p:nvSpPr>
          <p:cNvPr id="8" name="矩形 7"/>
          <p:cNvSpPr/>
          <p:nvPr/>
        </p:nvSpPr>
        <p:spPr>
          <a:xfrm>
            <a:off x="2049855" y="460221"/>
            <a:ext cx="4581703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7424" y="332264"/>
            <a:ext cx="7189470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2.I wonder if it's similar to the Water Festival of the Dai people in Yunnan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Province.我想知道它是否和云南省傣族的泼水节相似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。（教材第10页） 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(1)I wonder if...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是一个表示请求允许的交际用语，常用来询问对方是否允许自己做某事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。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wonder if you would mind helping me.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【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】①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对I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wonder if...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做肯定回答可用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Sure,go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ahead.    Of course./Sure.   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②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对I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wonder if...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做否定回答可用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I'm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sorry,but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...      I'm afraid not.   You'd better not.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(2)be similar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to意为“与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相似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”。其中similar为形容词，意为“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相似的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”，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无比较级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。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cat is similar to a tiger in many ways.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9916" y="1906429"/>
            <a:ext cx="7521416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根据所给汉语提示填空。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1.Can you see the_________(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灯笼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)  over </a:t>
            </a:r>
            <a:r>
              <a:rPr lang="en-US" altLang="zh-CN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there?How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  beautiful they are!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2.Parents often tell their children not to speak to _________ 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陌生人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3.I got a lot of gifts from my_________(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亲戚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)  on my birthday.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4.Don't eat too </a:t>
            </a:r>
            <a:r>
              <a:rPr lang="en-US" altLang="zh-CN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much,or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you'll_________(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增加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)  your weight.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5.The car cost him 2,000_________(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英镑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12294" y="2253139"/>
            <a:ext cx="1483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lante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ns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81470" y="2963704"/>
            <a:ext cx="1346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strangers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91013" y="3757771"/>
            <a:ext cx="13101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relatives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02468" y="4453414"/>
            <a:ext cx="13173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put 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6984" y="5148421"/>
            <a:ext cx="11077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pounds</a:t>
            </a:r>
          </a:p>
        </p:txBody>
      </p:sp>
      <p:sp>
        <p:nvSpPr>
          <p:cNvPr id="12" name="矩形 11"/>
          <p:cNvSpPr/>
          <p:nvPr/>
        </p:nvSpPr>
        <p:spPr>
          <a:xfrm>
            <a:off x="3112135" y="694690"/>
            <a:ext cx="29197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blipFill>
                  <a:blip r:embed="rId3">
                    <a:alphaModFix amt="63000"/>
                  </a:blip>
                  <a:tile ty="-38100" sx="7000" flip="xy" algn="tl"/>
                </a:blip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Times New Roman" panose="02020603050405020304" pitchFamily="18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9173" y="1145381"/>
            <a:ext cx="6767989" cy="483394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Warming up: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2031" y="2468880"/>
            <a:ext cx="712565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—What do you like best about...?</a:t>
            </a:r>
          </a:p>
          <a:p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—I love...</a:t>
            </a:r>
          </a:p>
        </p:txBody>
      </p:sp>
    </p:spTree>
    <p:custDataLst>
      <p:tags r:id="rId1"/>
    </p:custDataLst>
  </p:cSld>
  <p:clrMapOvr>
    <a:masterClrMapping/>
  </p:clrMapOvr>
  <p:transition spd="med" advTm="3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16806" y="2849662"/>
            <a:ext cx="716756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1.Listen and read after the tape at home.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2.Read and recite 2d.</a:t>
            </a:r>
          </a:p>
        </p:txBody>
      </p:sp>
      <p:sp>
        <p:nvSpPr>
          <p:cNvPr id="4" name="矩形 3"/>
          <p:cNvSpPr/>
          <p:nvPr/>
        </p:nvSpPr>
        <p:spPr>
          <a:xfrm>
            <a:off x="2076926" y="1144429"/>
            <a:ext cx="418719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89050" y="2205990"/>
            <a:ext cx="7327265" cy="1442085"/>
          </a:xfrm>
          <a:prstGeom prst="rect">
            <a:avLst/>
          </a:prstGeom>
          <a:noFill/>
          <a:effectLst>
            <a:glow rad="190500">
              <a:srgbClr val="FF99FF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8775" b="1">
                <a:ln w="12700">
                  <a:noFill/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新魏" panose="02010800040101010101" charset="-122"/>
              </a:rPr>
              <a:t>Thank you</a:t>
            </a:r>
            <a:r>
              <a:rPr lang="zh-CN" altLang="en-US" sz="8775" b="1">
                <a:ln w="12700">
                  <a:noFill/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1645377855,2611389947&amp;fm=21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78" y="1922621"/>
            <a:ext cx="5774055" cy="27855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8273" y="5039678"/>
            <a:ext cx="6356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Water Festival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8273" y="5039678"/>
            <a:ext cx="6356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Dragon Boat Festival</a:t>
            </a:r>
          </a:p>
        </p:txBody>
      </p:sp>
      <p:pic>
        <p:nvPicPr>
          <p:cNvPr id="4" name="图片 3" descr="3ee48bba7072a133766293b23ba_p1_mk1_wm3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1819275"/>
            <a:ext cx="5676900" cy="292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8273" y="5039678"/>
            <a:ext cx="6356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Chinese Spring Festival</a:t>
            </a:r>
          </a:p>
        </p:txBody>
      </p:sp>
      <p:pic>
        <p:nvPicPr>
          <p:cNvPr id="4" name="图片 3" descr="1FGW520-0[1]"/>
          <p:cNvPicPr>
            <a:picLocks noChangeAspect="1"/>
          </p:cNvPicPr>
          <p:nvPr/>
        </p:nvPicPr>
        <p:blipFill>
          <a:blip r:embed="rId3" cstate="email"/>
          <a:srcRect l="-358" t="-9907"/>
          <a:stretch>
            <a:fillRect/>
          </a:stretch>
        </p:blipFill>
        <p:spPr>
          <a:xfrm>
            <a:off x="1633538" y="1549718"/>
            <a:ext cx="5922169" cy="323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8273" y="5039678"/>
            <a:ext cx="6356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Lantern Festival</a:t>
            </a:r>
          </a:p>
        </p:txBody>
      </p:sp>
      <p:pic>
        <p:nvPicPr>
          <p:cNvPr id="3" name="图片 2" descr="6647776_153656294154_2[1]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47336" y="1889284"/>
            <a:ext cx="6021229" cy="29408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8273" y="5039678"/>
            <a:ext cx="6356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Christmas</a:t>
            </a:r>
          </a:p>
        </p:txBody>
      </p:sp>
      <p:pic>
        <p:nvPicPr>
          <p:cNvPr id="3" name="图片 2" descr="1483102_230153305000_2[1]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84960" y="1846898"/>
            <a:ext cx="6009323" cy="30032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8273" y="5039678"/>
            <a:ext cx="6356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Halloween</a:t>
            </a:r>
          </a:p>
        </p:txBody>
      </p:sp>
      <p:pic>
        <p:nvPicPr>
          <p:cNvPr id="4" name="图片 3" descr="e89a8ffb139317a120bb4f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05" y="1926431"/>
            <a:ext cx="5815965" cy="2867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1499" y="305753"/>
            <a:ext cx="6767989" cy="483394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Match the pictures with the descriptions.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46446" y="1100296"/>
            <a:ext cx="6219349" cy="1383665"/>
          </a:xfrm>
          <a:prstGeom prst="rect">
            <a:avLst/>
          </a:prstGeom>
          <a:ln w="66675">
            <a:solidFill>
              <a:schemeClr val="accent5">
                <a:lumMod val="9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1.______ The Water Festival in Thailand</a:t>
            </a:r>
          </a:p>
          <a:p>
            <a:r>
              <a:rPr lang="en-US" altLang="zh-CN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2.______ The Dragon Boat Festival in Hong Kong</a:t>
            </a:r>
          </a:p>
          <a:p>
            <a:r>
              <a:rPr lang="en-US" altLang="zh-CN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3.______ The Chinese Spring Festival in Beijing</a:t>
            </a:r>
          </a:p>
          <a:p>
            <a:r>
              <a:rPr lang="en-US" altLang="zh-CN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4.______ The Lantern Festival in Jiangxi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984" y="2850978"/>
            <a:ext cx="7354570" cy="3301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32234" y="1100614"/>
            <a:ext cx="5353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32234" y="1419225"/>
            <a:ext cx="3981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39854" y="1745456"/>
            <a:ext cx="25336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39378" y="2070259"/>
            <a:ext cx="34718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7" name=" 227"/>
          <p:cNvSpPr/>
          <p:nvPr/>
        </p:nvSpPr>
        <p:spPr>
          <a:xfrm>
            <a:off x="900430" y="306070"/>
            <a:ext cx="800100" cy="52070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1a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0"/>
</p:tagLst>
</file>

<file path=ppt/theme/theme1.xml><?xml version="1.0" encoding="utf-8"?>
<a:theme xmlns:a="http://schemas.openxmlformats.org/drawingml/2006/main" name="WWW.2PPT.COM">
  <a:themeElements>
    <a:clrScheme name="自定义 39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37621"/>
      </a:accent1>
      <a:accent2>
        <a:srgbClr val="9FBE3C"/>
      </a:accent2>
      <a:accent3>
        <a:srgbClr val="DCAB48"/>
      </a:accent3>
      <a:accent4>
        <a:srgbClr val="8F2578"/>
      </a:accent4>
      <a:accent5>
        <a:srgbClr val="82653D"/>
      </a:accent5>
      <a:accent6>
        <a:srgbClr val="A15547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全屏显示(4:3)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华文新魏</vt:lpstr>
      <vt:lpstr>宋体</vt:lpstr>
      <vt:lpstr>微软雅黑</vt:lpstr>
      <vt:lpstr>Arial</vt:lpstr>
      <vt:lpstr>Calibri</vt:lpstr>
      <vt:lpstr>Times New Roman</vt:lpstr>
      <vt:lpstr>Webdings</vt:lpstr>
      <vt:lpstr>WWW.2PPT.COM</vt:lpstr>
      <vt:lpstr>PowerPoint 演示文稿</vt:lpstr>
      <vt:lpstr>Warming up: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Match the pictures with the descriptions.</vt:lpstr>
      <vt:lpstr>Listen and circle T for true or F for false.</vt:lpstr>
      <vt:lpstr>Talk about the festivals in 1a.</vt:lpstr>
      <vt:lpstr>Listen to the conversation between Wu Ming and Harry and circle the correct words in the sentences.</vt:lpstr>
      <vt:lpstr>Wu Ming did a lot of fun activities,but there were also downsides. Listen again and fill in the chart.</vt:lpstr>
      <vt:lpstr>Role-play conversations between Wu Ming and Harry.Use the information in 2a and 2b or make your own conversations.</vt:lpstr>
      <vt:lpstr>Role-play the conversation.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2016-02-19T08:14:00Z</dcterms:created>
  <dcterms:modified xsi:type="dcterms:W3CDTF">2023-01-16T15:07:49Z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63BB84689E304513AA330CEDC9E97E4F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