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507" r:id="rId3"/>
    <p:sldId id="511" r:id="rId4"/>
    <p:sldId id="512" r:id="rId5"/>
    <p:sldId id="513" r:id="rId6"/>
    <p:sldId id="477" r:id="rId7"/>
    <p:sldId id="514" r:id="rId8"/>
    <p:sldId id="515" r:id="rId9"/>
    <p:sldId id="478" r:id="rId10"/>
    <p:sldId id="516" r:id="rId11"/>
    <p:sldId id="517" r:id="rId12"/>
    <p:sldId id="518" r:id="rId13"/>
    <p:sldId id="519" r:id="rId14"/>
    <p:sldId id="326" r:id="rId15"/>
    <p:sldId id="34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FF0066"/>
    <a:srgbClr val="F8ADC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99876" autoAdjust="0"/>
  </p:normalViewPr>
  <p:slideViewPr>
    <p:cSldViewPr>
      <p:cViewPr>
        <p:scale>
          <a:sx n="100" d="100"/>
          <a:sy n="100" d="100"/>
        </p:scale>
        <p:origin x="-132" y="-264"/>
      </p:cViewPr>
      <p:guideLst>
        <p:guide orient="horz" pos="2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2C315F4-488A-4FA6-BCFC-4BEE17E45BF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C86A8DF-0724-4B47-88D4-5B579E64CB5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280AC63-B16A-4DCD-B7D8-E2DE90867824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942B792-ED82-4326-9AE4-D4F92981E939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089E5A1-3358-412C-924D-EF1661040CB0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7CD19F5-CCDF-4992-BF3B-99CCA5A4890E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1569703-6895-41F4-8DA6-9018B243D361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B75CEC1-4ACD-41AD-AFA4-4CB2CD762E39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C093E7A-E747-48D3-983A-2A2370B9A258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39693CE-B7B8-4018-83DC-9AB4C8032AAA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62DE71A-4362-4360-A2FF-F4ED3BC2B268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E2659DF-E7D7-4835-A8D5-E8712256AB5D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7FF5107-22CB-4DB3-9C4F-CF32F2BDC42D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9713195-9856-4F2D-BCFD-59144A898AF6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69D7EF1-D3B1-489A-A5DD-932BBE9BD22D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423332C-261C-42E0-8B65-641D25951BE6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2">
              <a:alpha val="39999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 bwMode="gray">
          <a:xfrm>
            <a:off x="0" y="2994025"/>
            <a:ext cx="9153525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2409 w 9164371"/>
              <a:gd name="T1" fmla="*/ 3 h 1402412"/>
              <a:gd name="T2" fmla="*/ 9171947 w 9164371"/>
              <a:gd name="T3" fmla="*/ 71 h 1402412"/>
              <a:gd name="T4" fmla="*/ 9156618 w 9164371"/>
              <a:gd name="T5" fmla="*/ 69 h 1402412"/>
              <a:gd name="T6" fmla="*/ 6510020 w 9164371"/>
              <a:gd name="T7" fmla="*/ 67 h 1402412"/>
              <a:gd name="T8" fmla="*/ 3119071 w 9164371"/>
              <a:gd name="T9" fmla="*/ 54 h 1402412"/>
              <a:gd name="T10" fmla="*/ 8750 w 9164371"/>
              <a:gd name="T11" fmla="*/ 75 h 1402412"/>
              <a:gd name="T12" fmla="*/ 0 w 9164371"/>
              <a:gd name="T13" fmla="*/ 75 h 1402412"/>
              <a:gd name="T14" fmla="*/ 0 w 9164371"/>
              <a:gd name="T15" fmla="*/ 6 h 1402412"/>
              <a:gd name="T16" fmla="*/ 6435 w 9164371"/>
              <a:gd name="T17" fmla="*/ 10 h 1402412"/>
              <a:gd name="T18" fmla="*/ 2211406 w 9164371"/>
              <a:gd name="T19" fmla="*/ 3 h 1402412"/>
              <a:gd name="T20" fmla="*/ 6456256 w 9164371"/>
              <a:gd name="T21" fmla="*/ 17 h 1402412"/>
              <a:gd name="T22" fmla="*/ 9182798 w 9164371"/>
              <a:gd name="T23" fmla="*/ 0 h 1402412"/>
              <a:gd name="T24" fmla="*/ 9162409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2">
              <a:alpha val="40784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&#21160;&#30011;&#27468;&#26354;&#65306;my__family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3&#35838;&#26102;&#25945;&#23398;&#35838;&#20214;\Unit2PartBLetslearnmore&#35838;&#25991;&#24405;&#38899;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3&#35838;&#26102;&#25945;&#23398;&#35838;&#20214;\Unit2PartBLetslearnmore&#35838;&#25991;&#24405;&#38899;_128k.mp3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3" name="标题 6"/>
          <p:cNvSpPr>
            <a:spLocks noGrp="1"/>
          </p:cNvSpPr>
          <p:nvPr>
            <p:ph type="title" idx="4294967295"/>
          </p:nvPr>
        </p:nvSpPr>
        <p:spPr bwMode="auto">
          <a:xfrm>
            <a:off x="179512" y="3703045"/>
            <a:ext cx="5102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My Family</a:t>
            </a:r>
            <a:endParaRPr lang="zh-CN" altLang="en-US" sz="4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TextBox 10"/>
          <p:cNvSpPr>
            <a:spLocks noChangeArrowheads="1"/>
          </p:cNvSpPr>
          <p:nvPr/>
        </p:nvSpPr>
        <p:spPr bwMode="auto">
          <a:xfrm>
            <a:off x="4594225" y="4694042"/>
            <a:ext cx="3990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0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第三课时</a:t>
            </a:r>
            <a:endParaRPr lang="zh-CN" altLang="en-US" sz="40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539750" y="620713"/>
            <a:ext cx="33115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三年级下册</a:t>
            </a:r>
          </a:p>
        </p:txBody>
      </p:sp>
      <p:pic>
        <p:nvPicPr>
          <p:cNvPr id="512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56088" y="528638"/>
            <a:ext cx="31686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089" y="5838483"/>
            <a:ext cx="912991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036638"/>
            <a:ext cx="24479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58888" y="1187450"/>
            <a:ext cx="10048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59188" y="1182688"/>
            <a:ext cx="18256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kern="1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家谱展示</a:t>
            </a:r>
            <a:endParaRPr lang="zh-CN" altLang="zh-CN" sz="3200" kern="100" dirty="0">
              <a:solidFill>
                <a:schemeClr val="tx2">
                  <a:lumMod val="50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338" y="2133600"/>
            <a:ext cx="753427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标题 2"/>
          <p:cNvSpPr txBox="1"/>
          <p:nvPr/>
        </p:nvSpPr>
        <p:spPr bwMode="auto">
          <a:xfrm>
            <a:off x="482600" y="231775"/>
            <a:ext cx="2073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559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2850" y="3068638"/>
            <a:ext cx="10969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00338" y="3206750"/>
            <a:ext cx="14398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3195638"/>
            <a:ext cx="12239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70650" y="3079750"/>
            <a:ext cx="10747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482600" y="231775"/>
            <a:ext cx="2073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27438" y="1028700"/>
            <a:ext cx="1825625" cy="4921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句子接龙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5575" y="1628775"/>
            <a:ext cx="3671888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A: Who is he/she?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B: He / She is …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540250" y="1622425"/>
            <a:ext cx="4722813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A: Is he/she …?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B: Yes, he/she is./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  No, he/she isn’t.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6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7075" y="3419475"/>
            <a:ext cx="42687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877888"/>
            <a:ext cx="8715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482600" y="231775"/>
            <a:ext cx="2073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563" y="1916113"/>
            <a:ext cx="85248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2"/>
          <p:cNvSpPr txBox="1"/>
          <p:nvPr/>
        </p:nvSpPr>
        <p:spPr bwMode="auto">
          <a:xfrm>
            <a:off x="611188" y="882650"/>
            <a:ext cx="30972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55650" y="1484313"/>
            <a:ext cx="23018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482600" y="231775"/>
            <a:ext cx="2073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82650"/>
            <a:ext cx="30972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43038"/>
            <a:ext cx="29511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850" y="1582738"/>
            <a:ext cx="3671888" cy="1322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A: Who is he/she?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B: He / She is …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1565275"/>
            <a:ext cx="4722813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A: Is he/she …?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B: Yes, he/she is./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  No, he/she isn’t.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9703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3765550"/>
            <a:ext cx="6310312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0738" y="1978025"/>
            <a:ext cx="74882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42975" y="2668588"/>
            <a:ext cx="77676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Who is he/she? He/ She is …</a:t>
            </a:r>
          </a:p>
        </p:txBody>
      </p:sp>
      <p:sp>
        <p:nvSpPr>
          <p:cNvPr id="18" name="矩形 17"/>
          <p:cNvSpPr/>
          <p:nvPr/>
        </p:nvSpPr>
        <p:spPr>
          <a:xfrm>
            <a:off x="1576388" y="2046288"/>
            <a:ext cx="43402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如何询问某人是谁？</a:t>
            </a:r>
          </a:p>
        </p:txBody>
      </p:sp>
      <p:sp>
        <p:nvSpPr>
          <p:cNvPr id="25" name="五角星 24"/>
          <p:cNvSpPr/>
          <p:nvPr/>
        </p:nvSpPr>
        <p:spPr>
          <a:xfrm>
            <a:off x="1000125" y="2089150"/>
            <a:ext cx="576263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117600" y="3894138"/>
            <a:ext cx="4895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—Is this your …?</a:t>
            </a:r>
          </a:p>
        </p:txBody>
      </p:sp>
      <p:sp>
        <p:nvSpPr>
          <p:cNvPr id="10" name="矩形 9"/>
          <p:cNvSpPr/>
          <p:nvPr/>
        </p:nvSpPr>
        <p:spPr>
          <a:xfrm>
            <a:off x="1358900" y="3363913"/>
            <a:ext cx="71104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如何用一般疑问句询问别人是谁？</a:t>
            </a:r>
          </a:p>
        </p:txBody>
      </p:sp>
      <p:sp>
        <p:nvSpPr>
          <p:cNvPr id="11" name="五角星 10"/>
          <p:cNvSpPr/>
          <p:nvPr/>
        </p:nvSpPr>
        <p:spPr>
          <a:xfrm>
            <a:off x="862013" y="3419475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28713" y="4538663"/>
            <a:ext cx="462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—Yes, he/she is. </a:t>
            </a:r>
          </a:p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  No, he/she isn’t.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5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66850" y="2060575"/>
            <a:ext cx="69977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learn more,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并会背诵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 Read a story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65225" y="237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90600" y="38481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09688" y="3848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5408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9063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0775" y="48212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2136775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sp>
        <p:nvSpPr>
          <p:cNvPr id="9" name="文本占位符 2"/>
          <p:cNvSpPr txBox="1"/>
          <p:nvPr/>
        </p:nvSpPr>
        <p:spPr bwMode="auto">
          <a:xfrm>
            <a:off x="611188" y="909638"/>
            <a:ext cx="31321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19100" y="1519238"/>
            <a:ext cx="684053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C: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Miss White, this is my father.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     And this is my mother.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19100" y="2543175"/>
            <a:ext cx="6432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B: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Good afternoon, Wu Chen.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06400" y="3265488"/>
            <a:ext cx="62912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A: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Good afternoon, Miss White.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19100" y="3986213"/>
            <a:ext cx="4979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E: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Hello! Nice to meet you.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30213" y="4706938"/>
            <a:ext cx="74152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D: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Nice to meet you, too, Miss White.</a:t>
            </a:r>
          </a:p>
        </p:txBody>
      </p:sp>
      <p:sp>
        <p:nvSpPr>
          <p:cNvPr id="7177" name="文本框 20"/>
          <p:cNvSpPr txBox="1">
            <a:spLocks noChangeArrowheads="1"/>
          </p:cNvSpPr>
          <p:nvPr/>
        </p:nvSpPr>
        <p:spPr bwMode="auto">
          <a:xfrm>
            <a:off x="2262188" y="852488"/>
            <a:ext cx="490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CC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Make the right order</a:t>
            </a:r>
            <a:endParaRPr lang="zh-CN" altLang="en-US" sz="3600" dirty="0">
              <a:solidFill>
                <a:srgbClr val="CC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文本框 20"/>
          <p:cNvSpPr txBox="1">
            <a:spLocks noChangeArrowheads="1"/>
          </p:cNvSpPr>
          <p:nvPr/>
        </p:nvSpPr>
        <p:spPr bwMode="auto">
          <a:xfrm>
            <a:off x="1185863" y="5721350"/>
            <a:ext cx="4899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ABCED</a:t>
            </a:r>
            <a:endParaRPr lang="zh-CN" altLang="en-US" sz="48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2"/>
          <p:cNvSpPr txBox="1"/>
          <p:nvPr/>
        </p:nvSpPr>
        <p:spPr bwMode="auto">
          <a:xfrm>
            <a:off x="419100" y="260350"/>
            <a:ext cx="2136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354263" y="958850"/>
            <a:ext cx="4900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Make New Dialogue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220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4188" y="2220913"/>
            <a:ext cx="2419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8275" y="1844675"/>
            <a:ext cx="35274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5003800" y="1714500"/>
            <a:ext cx="3600450" cy="561975"/>
          </a:xfrm>
          <a:prstGeom prst="wedgeRoundRectCallout">
            <a:avLst>
              <a:gd name="adj1" fmla="val -13379"/>
              <a:gd name="adj2" fmla="val 17494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Hi, Good morning.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19100" y="5362575"/>
            <a:ext cx="4170363" cy="615950"/>
          </a:xfrm>
          <a:prstGeom prst="wedgeRoundRectCallout">
            <a:avLst>
              <a:gd name="adj1" fmla="val 332"/>
              <a:gd name="adj2" fmla="val -193557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Hello, Good morning.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224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78175" y="2384425"/>
            <a:ext cx="2286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 txBox="1"/>
          <p:nvPr/>
        </p:nvSpPr>
        <p:spPr bwMode="auto">
          <a:xfrm>
            <a:off x="419100" y="260350"/>
            <a:ext cx="2136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6466" y="1731206"/>
            <a:ext cx="7011068" cy="512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5949950"/>
            <a:ext cx="920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"/>
          <p:cNvSpPr txBox="1"/>
          <p:nvPr/>
        </p:nvSpPr>
        <p:spPr bwMode="auto">
          <a:xfrm>
            <a:off x="611188" y="882650"/>
            <a:ext cx="30972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Sing a song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9138" y="1484313"/>
            <a:ext cx="21240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25450" y="195263"/>
            <a:ext cx="82915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425450" y="895350"/>
            <a:ext cx="3311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and guess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39750" y="1463675"/>
            <a:ext cx="2879725" cy="2063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64399"/>
            <a:ext cx="728020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611188" y="882650"/>
            <a:ext cx="30972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25450" y="2587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719138" y="1484313"/>
            <a:ext cx="28448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" y="1625600"/>
            <a:ext cx="135096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4024313"/>
            <a:ext cx="172878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05013" y="2076450"/>
            <a:ext cx="280987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Who is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72000" y="2114550"/>
            <a:ext cx="2809875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is …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95488" y="4676775"/>
            <a:ext cx="280987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Who is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598988" y="4676775"/>
            <a:ext cx="280987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is …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25450" y="258763"/>
            <a:ext cx="82915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82650"/>
            <a:ext cx="30972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43038"/>
            <a:ext cx="23749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7704" y="1443430"/>
            <a:ext cx="5112568" cy="535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425450" y="258763"/>
            <a:ext cx="82915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82650"/>
            <a:ext cx="30972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43038"/>
            <a:ext cx="29511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8788" y="1582738"/>
            <a:ext cx="8316912" cy="5016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Alice: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Look at my family.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 Nan: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Who is he?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Alice: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He is my father. This is my mother.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 Nan: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Who is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boy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Alice: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is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my brother.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 Nan: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this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your grandma?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Alice: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Yes, she is.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And this is my grandpa.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Unit2PartBLetslearn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950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82600" y="231775"/>
            <a:ext cx="2073275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&gt;&gt;Practice</a:t>
            </a:r>
            <a:endParaRPr lang="zh-CN" altLang="en-US" sz="2400" i="1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025" y="1011238"/>
            <a:ext cx="32670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30350" y="1168400"/>
            <a:ext cx="22685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0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Show time</a:t>
            </a:r>
            <a:endParaRPr lang="en-US" altLang="zh-CN" sz="30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65213" y="2063750"/>
            <a:ext cx="6210300" cy="1200150"/>
          </a:xfrm>
          <a:prstGeom prst="rect">
            <a:avLst/>
          </a:prstGeom>
          <a:noFill/>
          <a:ln w="63500">
            <a:solidFill>
              <a:schemeClr val="folHlink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Work in two, choose a way you like to read or act the story.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（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人一组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选择你喜欢的方式去读或者表演故事。）</a:t>
            </a:r>
          </a:p>
        </p:txBody>
      </p:sp>
      <p:grpSp>
        <p:nvGrpSpPr>
          <p:cNvPr id="21510" name="Group 20"/>
          <p:cNvGrpSpPr/>
          <p:nvPr/>
        </p:nvGrpSpPr>
        <p:grpSpPr bwMode="auto">
          <a:xfrm>
            <a:off x="1055688" y="3046413"/>
            <a:ext cx="6704012" cy="2692400"/>
            <a:chOff x="243" y="1623"/>
            <a:chExt cx="5631" cy="2261"/>
          </a:xfrm>
        </p:grpSpPr>
        <p:sp>
          <p:nvSpPr>
            <p:cNvPr id="21512" name="AutoShape 7"/>
            <p:cNvSpPr>
              <a:spLocks noChangeArrowheads="1"/>
            </p:cNvSpPr>
            <p:nvPr/>
          </p:nvSpPr>
          <p:spPr bwMode="auto">
            <a:xfrm>
              <a:off x="243" y="2206"/>
              <a:ext cx="5177" cy="167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FF99CC"/>
              </a:solidFill>
              <a:prstDash val="dash"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48" y="2206"/>
              <a:ext cx="4231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Act out the story.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（表演对话）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95" y="2796"/>
              <a:ext cx="423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Read in roles.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（分角色朗读）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248" y="3340"/>
              <a:ext cx="4231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Read together.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（齐读）</a:t>
              </a:r>
            </a:p>
          </p:txBody>
        </p:sp>
        <p:pic>
          <p:nvPicPr>
            <p:cNvPr id="21516" name="Picture 11" descr="10276358_224703039309_2_conew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79" y="1623"/>
              <a:ext cx="16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2" descr="10276358_224703039309_2_conew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195" y="3294"/>
              <a:ext cx="907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4" descr="10276358_224703039309_2_conew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331" y="2161"/>
              <a:ext cx="499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15" descr="10276358_224703039309_2_conew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785" y="1934"/>
              <a:ext cx="680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16" descr="10276358_224703039309_2_conew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148" y="2206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17" descr="10276358_224703039309_2_conew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785" y="2757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19" descr="10276358_224703039309_2_conew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331" y="2757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1" name="Picture 5" descr="Redocn_2012030902155526_conew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3425" y="963613"/>
            <a:ext cx="6461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416</Words>
  <Application>Microsoft Office PowerPoint</Application>
  <PresentationFormat>全屏显示(4:3)</PresentationFormat>
  <Paragraphs>89</Paragraphs>
  <Slides>15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 2 My Family</vt:lpstr>
      <vt:lpstr>&gt;&gt;Review</vt:lpstr>
      <vt:lpstr>PowerPoint 演示文稿</vt:lpstr>
      <vt:lpstr>PowerPoint 演示文稿</vt:lpstr>
      <vt:lpstr>PowerPoint 演示文稿</vt:lpstr>
      <vt:lpstr>&gt;&gt;Presentation</vt:lpstr>
      <vt:lpstr>PowerPoint 演示文稿</vt:lpstr>
      <vt:lpstr>PowerPoint 演示文稿</vt:lpstr>
      <vt:lpstr>&gt;&gt;Practice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2023-01-16T15:09:14Z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A1F7683FB8B4488E9CFEDC9D31751EDE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