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1" r:id="rId2"/>
    <p:sldId id="264" r:id="rId3"/>
    <p:sldId id="331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0066"/>
    <a:srgbClr val="66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42BEBA2-5AF6-4E3A-8B8F-C03524DE53D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FFDCF34-8FE1-4F6B-A689-D2FD40486A0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FDCF34-8FE1-4F6B-A689-D2FD40486A0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16B19-6931-4C79-91D8-C3412F2D2062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92D09-B678-4F4D-9741-1B91302340B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73BE8-D19A-4FB8-B0A2-3A228DAFC3D0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16F5-EE87-4211-9B0E-3083678D1B4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5574-A668-4EED-914F-18F086D6717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827AC-ED3E-4B1B-A330-DEC6FE700483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FAC9-BE34-49EE-9295-C6CFAE315A1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00F7F-06D3-4E2E-93ED-515B2463CED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A0F-F995-4FDA-AD21-628625A43784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D404-5CAF-4556-8013-5470170572F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CA52-78C2-46E2-BB6F-BF414A01009C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DAA1B37-0810-4AD1-BB64-333EE53F3479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23548;&#20837;&#27468;&#26354;&#65306;Bookrulerandpencil.sw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Unit5PartBLetslearnmore&#35838;&#25991;&#24405;&#38899;1.mp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5PartBLetslearnmore&#35838;&#25991;&#24405;&#38899;2.mp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560" y="908467"/>
            <a:ext cx="9161123" cy="372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zh-CN" altLang="en-US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陕旅版小学英语三年级上</a:t>
            </a:r>
            <a:r>
              <a:rPr lang="zh-CN" altLang="en-US" sz="3600" kern="0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>册</a:t>
            </a:r>
            <a:endParaRPr lang="en-US" altLang="zh-CN" sz="3600" kern="0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  <a:sym typeface="Calibri" panose="020F0502020204030204" pitchFamily="34" charset="0"/>
            </a:endParaRPr>
          </a:p>
          <a:p>
            <a:pPr algn="ctr">
              <a:buFontTx/>
              <a:buNone/>
              <a:defRPr/>
            </a:pPr>
            <a:r>
              <a:rPr lang="en-US" altLang="zh-CN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3600" kern="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en-US" altLang="zh-CN" sz="48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6000" kern="0" dirty="0">
                <a:solidFill>
                  <a:schemeClr val="tx2"/>
                </a:solidFill>
                <a:ea typeface="楷体_GB2312" pitchFamily="49" charset="-122"/>
                <a:sym typeface="Calibri" panose="020F0502020204030204" pitchFamily="34" charset="0"/>
              </a:rPr>
              <a:t>Unit5 I Have a Bag </a:t>
            </a:r>
            <a: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/>
            </a:r>
            <a:br>
              <a:rPr lang="en-US" altLang="zh-CN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</a:b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第</a:t>
            </a:r>
            <a:r>
              <a:rPr lang="en-US" altLang="zh-CN" sz="4800" kern="0" dirty="0">
                <a:solidFill>
                  <a:schemeClr val="tx2"/>
                </a:solidFill>
                <a:latin typeface="+mn-lt"/>
                <a:ea typeface="楷体_GB2312" pitchFamily="49" charset="-122"/>
                <a:cs typeface="+mj-cs"/>
                <a:sym typeface="Calibri" panose="020F0502020204030204" pitchFamily="34" charset="0"/>
              </a:rPr>
              <a:t>3</a:t>
            </a:r>
            <a:r>
              <a:rPr lang="zh-CN" altLang="en-US" sz="4800" kern="0" dirty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课</a:t>
            </a:r>
            <a:r>
              <a:rPr lang="zh-CN" altLang="en-US" sz="4800" kern="0" dirty="0" smtClean="0">
                <a:solidFill>
                  <a:schemeClr val="tx2"/>
                </a:solidFill>
                <a:latin typeface="Comic Sans MS" panose="030F0702030302020204" pitchFamily="66" charset="0"/>
                <a:ea typeface="楷体_GB2312" pitchFamily="49" charset="-122"/>
                <a:cs typeface="+mj-cs"/>
                <a:sym typeface="Calibri" panose="020F0502020204030204" pitchFamily="34" charset="0"/>
              </a:rPr>
              <a:t>时</a:t>
            </a:r>
            <a:r>
              <a:rPr lang="en-US" altLang="zh-CN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Calibri" panose="020F0502020204030204" pitchFamily="34" charset="0"/>
              </a:rPr>
              <a:t> </a:t>
            </a:r>
            <a:endParaRPr lang="zh-CN" altLang="en-US" sz="2800" kern="0" dirty="0">
              <a:solidFill>
                <a:schemeClr val="accent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33315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52736"/>
            <a:ext cx="8001000" cy="56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428875" y="1060351"/>
            <a:ext cx="40719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 err="1"/>
              <a:t>Practise</a:t>
            </a:r>
            <a:r>
              <a:rPr lang="en-US" altLang="zh-CN" sz="4800" dirty="0"/>
              <a:t> </a:t>
            </a:r>
            <a:endParaRPr lang="zh-CN" altLang="en-US" sz="4800" dirty="0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500063" y="1989038"/>
            <a:ext cx="8286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读一读，将对应的中英文匹配起来。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1. I have a pencil.             A. </a:t>
            </a:r>
            <a:r>
              <a:rPr lang="zh-CN" altLang="en-US" sz="3200" dirty="0"/>
              <a:t>多么漂亮啊！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2. I don’t have a pen.       B. </a:t>
            </a:r>
            <a:r>
              <a:rPr lang="zh-CN" altLang="en-US" sz="3200" dirty="0"/>
              <a:t>我有一支铅笔。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3. Do you have a dog?    C. </a:t>
            </a:r>
            <a:r>
              <a:rPr lang="zh-CN" altLang="en-US" sz="3200" dirty="0"/>
              <a:t>你有一只小狗吗？</a:t>
            </a:r>
            <a:endParaRPr lang="en-US" altLang="zh-CN" sz="3200" dirty="0"/>
          </a:p>
          <a:p>
            <a:pPr eaLnBrk="1" hangingPunct="1"/>
            <a:endParaRPr lang="en-US" altLang="zh-CN" sz="3200" dirty="0"/>
          </a:p>
          <a:p>
            <a:pPr eaLnBrk="1" hangingPunct="1"/>
            <a:r>
              <a:rPr lang="en-US" altLang="zh-CN" sz="3200" dirty="0"/>
              <a:t>4. How nice!                     D. </a:t>
            </a:r>
            <a:r>
              <a:rPr lang="zh-CN" altLang="en-US" sz="3200" dirty="0"/>
              <a:t>我没有钢笔</a:t>
            </a:r>
            <a:r>
              <a:rPr lang="zh-CN" altLang="en-US" sz="3200" dirty="0" smtClean="0"/>
              <a:t>。 </a:t>
            </a:r>
            <a:endParaRPr lang="zh-CN" altLang="en-US" sz="3200" dirty="0"/>
          </a:p>
        </p:txBody>
      </p:sp>
      <p:cxnSp>
        <p:nvCxnSpPr>
          <p:cNvPr id="12292" name="直接连接符 5"/>
          <p:cNvCxnSpPr>
            <a:cxnSpLocks noChangeShapeType="1"/>
          </p:cNvCxnSpPr>
          <p:nvPr/>
        </p:nvCxnSpPr>
        <p:spPr bwMode="auto">
          <a:xfrm>
            <a:off x="3643313" y="2846288"/>
            <a:ext cx="1500187" cy="928688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直接连接符 7"/>
          <p:cNvCxnSpPr>
            <a:cxnSpLocks noChangeShapeType="1"/>
          </p:cNvCxnSpPr>
          <p:nvPr/>
        </p:nvCxnSpPr>
        <p:spPr bwMode="auto">
          <a:xfrm rot="16200000" flipH="1">
            <a:off x="3786187" y="4275039"/>
            <a:ext cx="1928813" cy="1071562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4" name="直接连接符 8"/>
          <p:cNvCxnSpPr>
            <a:cxnSpLocks noChangeShapeType="1"/>
          </p:cNvCxnSpPr>
          <p:nvPr/>
        </p:nvCxnSpPr>
        <p:spPr bwMode="auto">
          <a:xfrm>
            <a:off x="4572000" y="4775101"/>
            <a:ext cx="571500" cy="1587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5" name="直接连接符 9"/>
          <p:cNvCxnSpPr>
            <a:cxnSpLocks noChangeShapeType="1"/>
          </p:cNvCxnSpPr>
          <p:nvPr/>
        </p:nvCxnSpPr>
        <p:spPr bwMode="auto">
          <a:xfrm rot="5400000" flipH="1" flipV="1">
            <a:off x="2571751" y="3060600"/>
            <a:ext cx="2857500" cy="2428875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25127" y="1124744"/>
            <a:ext cx="7915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/>
              <a:t>Let’s sing---Book ruler and pencil</a:t>
            </a:r>
            <a:endParaRPr lang="zh-CN" altLang="en-US" sz="4000" dirty="0"/>
          </a:p>
        </p:txBody>
      </p:sp>
      <p:pic>
        <p:nvPicPr>
          <p:cNvPr id="3076" name="Picture 5" descr="C:\Users\Administrator\Desktop\陕旅版三上Unit5\导入歌曲：Bookrulerandpenci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564904"/>
            <a:ext cx="52387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心形 6"/>
          <p:cNvSpPr/>
          <p:nvPr/>
        </p:nvSpPr>
        <p:spPr bwMode="auto">
          <a:xfrm>
            <a:off x="3429000" y="214313"/>
            <a:ext cx="2786063" cy="18573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785813" y="2286000"/>
            <a:ext cx="7858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当向别人介绍自己拥有某物时用句型：</a:t>
            </a:r>
            <a:endParaRPr lang="en-US" altLang="zh-CN" sz="3600" dirty="0"/>
          </a:p>
        </p:txBody>
      </p:sp>
      <p:sp>
        <p:nvSpPr>
          <p:cNvPr id="4100" name="矩形 10"/>
          <p:cNvSpPr>
            <a:spLocks noChangeArrowheads="1"/>
          </p:cNvSpPr>
          <p:nvPr/>
        </p:nvSpPr>
        <p:spPr bwMode="auto">
          <a:xfrm>
            <a:off x="928688" y="3286125"/>
            <a:ext cx="19034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66"/>
                </a:solidFill>
              </a:rPr>
              <a:t>I have…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心形 6"/>
          <p:cNvSpPr/>
          <p:nvPr/>
        </p:nvSpPr>
        <p:spPr bwMode="auto">
          <a:xfrm>
            <a:off x="3429000" y="214313"/>
            <a:ext cx="2786063" cy="1857375"/>
          </a:xfrm>
          <a:prstGeom prst="hear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Review 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3" name="TextBox 12"/>
          <p:cNvSpPr txBox="1">
            <a:spLocks noChangeArrowheads="1"/>
          </p:cNvSpPr>
          <p:nvPr/>
        </p:nvSpPr>
        <p:spPr bwMode="auto">
          <a:xfrm>
            <a:off x="785813" y="2286000"/>
            <a:ext cx="7786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/>
              <a:t>当你问别人是否有某物时用的的句型：</a:t>
            </a:r>
            <a:endParaRPr lang="en-US" altLang="zh-CN" sz="3600" dirty="0"/>
          </a:p>
        </p:txBody>
      </p:sp>
      <p:sp>
        <p:nvSpPr>
          <p:cNvPr id="5124" name="矩形 4"/>
          <p:cNvSpPr>
            <a:spLocks noChangeArrowheads="1"/>
          </p:cNvSpPr>
          <p:nvPr/>
        </p:nvSpPr>
        <p:spPr bwMode="auto">
          <a:xfrm>
            <a:off x="857250" y="3286125"/>
            <a:ext cx="6286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dirty="0">
                <a:solidFill>
                  <a:srgbClr val="FF0066"/>
                </a:solidFill>
              </a:rPr>
              <a:t>Do you have…? </a:t>
            </a:r>
          </a:p>
          <a:p>
            <a:r>
              <a:rPr lang="zh-CN" altLang="en-US" sz="3600" dirty="0">
                <a:solidFill>
                  <a:srgbClr val="FF0066"/>
                </a:solidFill>
              </a:rPr>
              <a:t>回答用：</a:t>
            </a:r>
            <a:r>
              <a:rPr lang="en-US" altLang="zh-CN" sz="3600" dirty="0">
                <a:solidFill>
                  <a:srgbClr val="FF0066"/>
                </a:solidFill>
              </a:rPr>
              <a:t>Yes, I do./ No, I don’t.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2"/>
          <p:cNvSpPr txBox="1">
            <a:spLocks noChangeArrowheads="1"/>
          </p:cNvSpPr>
          <p:nvPr/>
        </p:nvSpPr>
        <p:spPr bwMode="auto">
          <a:xfrm>
            <a:off x="785813" y="1143000"/>
            <a:ext cx="77866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Do you have a ruler?</a:t>
            </a:r>
          </a:p>
          <a:p>
            <a:pPr eaLnBrk="1" hangingPunct="1"/>
            <a:endParaRPr lang="en-US" altLang="zh-CN" sz="3600" dirty="0"/>
          </a:p>
          <a:p>
            <a:pPr eaLnBrk="1" hangingPunct="1"/>
            <a:r>
              <a:rPr lang="en-US" altLang="zh-CN" sz="3600" dirty="0"/>
              <a:t>Show me your ruler.</a:t>
            </a:r>
          </a:p>
        </p:txBody>
      </p:sp>
      <p:pic>
        <p:nvPicPr>
          <p:cNvPr id="6147" name="图片 5" descr="rul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928688"/>
            <a:ext cx="714375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2"/>
          <p:cNvSpPr txBox="1">
            <a:spLocks noChangeArrowheads="1"/>
          </p:cNvSpPr>
          <p:nvPr/>
        </p:nvSpPr>
        <p:spPr bwMode="auto">
          <a:xfrm>
            <a:off x="857250" y="3500438"/>
            <a:ext cx="77866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/>
              <a:t>Do you have a bag?</a:t>
            </a:r>
          </a:p>
          <a:p>
            <a:pPr eaLnBrk="1" hangingPunct="1"/>
            <a:endParaRPr lang="en-US" altLang="zh-CN" sz="3600" dirty="0"/>
          </a:p>
          <a:p>
            <a:pPr eaLnBrk="1" hangingPunct="1"/>
            <a:r>
              <a:rPr lang="en-US" altLang="zh-CN" sz="3600" dirty="0"/>
              <a:t>Show me your bag.</a:t>
            </a:r>
          </a:p>
        </p:txBody>
      </p:sp>
      <p:pic>
        <p:nvPicPr>
          <p:cNvPr id="6149" name="图片 8" descr="ba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75" y="3214688"/>
            <a:ext cx="27289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>
            <a:spLocks noChangeArrowheads="1"/>
          </p:cNvSpPr>
          <p:nvPr/>
        </p:nvSpPr>
        <p:spPr bwMode="auto">
          <a:xfrm>
            <a:off x="0" y="0"/>
            <a:ext cx="871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hlinkClick r:id="rId2" action="ppaction://hlinkfile"/>
              </a:rPr>
              <a:t>Let’s learn more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1000125"/>
            <a:ext cx="66960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2"/>
          <p:cNvSpPr txBox="1">
            <a:spLocks noChangeArrowheads="1"/>
          </p:cNvSpPr>
          <p:nvPr/>
        </p:nvSpPr>
        <p:spPr bwMode="auto">
          <a:xfrm>
            <a:off x="1403648" y="1110456"/>
            <a:ext cx="63579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FF6600"/>
                </a:solidFill>
              </a:rPr>
              <a:t>听录音，回答问题：</a:t>
            </a:r>
            <a:endParaRPr lang="en-US" altLang="zh-CN" sz="3200">
              <a:solidFill>
                <a:srgbClr val="FF6600"/>
              </a:solidFill>
            </a:endParaRPr>
          </a:p>
          <a:p>
            <a:pPr eaLnBrk="1" hangingPunct="1"/>
            <a:r>
              <a:rPr lang="en-US" altLang="zh-CN" sz="3200">
                <a:solidFill>
                  <a:srgbClr val="FF6600"/>
                </a:solidFill>
              </a:rPr>
              <a:t>What does Li Shan have?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131" y="2348880"/>
            <a:ext cx="6929438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0" y="0"/>
            <a:ext cx="3335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hlinkClick r:id="rId3" action="ppaction://hlinkfile"/>
              </a:rPr>
              <a:t>Let’s learn more</a:t>
            </a:r>
            <a:endParaRPr lang="en-US" altLang="zh-CN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571499" y="1484784"/>
            <a:ext cx="8215313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Summary </a:t>
            </a:r>
          </a:p>
          <a:p>
            <a:pPr eaLnBrk="1" hangingPunct="1"/>
            <a:r>
              <a:rPr lang="zh-CN" altLang="en-US" sz="4000" dirty="0"/>
              <a:t>当你问别人“你有什么？”时可以用下面的句型：</a:t>
            </a:r>
            <a:endParaRPr lang="en-US" altLang="zh-CN" sz="4000" dirty="0"/>
          </a:p>
          <a:p>
            <a:pPr eaLnBrk="1" hangingPunct="1"/>
            <a:r>
              <a:rPr lang="en-US" altLang="zh-CN" sz="4000" dirty="0">
                <a:solidFill>
                  <a:srgbClr val="FF6600"/>
                </a:solidFill>
              </a:rPr>
              <a:t>What do you have?</a:t>
            </a:r>
            <a:r>
              <a:rPr lang="zh-CN" altLang="en-US" sz="4000" dirty="0"/>
              <a:t>你有什么？</a:t>
            </a:r>
            <a:endParaRPr lang="en-US" altLang="zh-CN" sz="4000" dirty="0"/>
          </a:p>
          <a:p>
            <a:pPr eaLnBrk="1" hangingPunct="1"/>
            <a:r>
              <a:rPr lang="zh-CN" altLang="en-US" sz="4000" dirty="0"/>
              <a:t>回答用句型：</a:t>
            </a:r>
            <a:endParaRPr lang="en-US" altLang="zh-CN" sz="4000" dirty="0"/>
          </a:p>
          <a:p>
            <a:pPr eaLnBrk="1" hangingPunct="1"/>
            <a:r>
              <a:rPr lang="en-US" altLang="zh-CN" sz="4000" dirty="0">
                <a:solidFill>
                  <a:srgbClr val="FF6600"/>
                </a:solidFill>
              </a:rPr>
              <a:t>I have…</a:t>
            </a:r>
            <a:r>
              <a:rPr lang="zh-CN" altLang="en-US" sz="4000" dirty="0"/>
              <a:t>我有</a:t>
            </a:r>
            <a:r>
              <a:rPr lang="en-US" altLang="zh-CN" sz="4000" dirty="0"/>
              <a:t>…</a:t>
            </a:r>
            <a:endParaRPr lang="zh-CN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20725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</a:rPr>
              <a:t>Ask and answer </a:t>
            </a:r>
            <a:r>
              <a:rPr lang="zh-CN" altLang="en-US" sz="3200" b="1" dirty="0">
                <a:latin typeface="+mn-lt"/>
              </a:rPr>
              <a:t>同桌之间互相问答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0" y="1246187"/>
            <a:ext cx="8858250" cy="56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6945a8be16f7935d4288631997969cc79fc6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218</Words>
  <Application>Microsoft Office PowerPoint</Application>
  <PresentationFormat>全屏显示(4:3)</PresentationFormat>
  <Paragraphs>37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楷体_GB2312</vt:lpstr>
      <vt:lpstr>宋体</vt:lpstr>
      <vt:lpstr>微软雅黑</vt:lpstr>
      <vt:lpstr>Arial</vt:lpstr>
      <vt:lpstr>Calibri</vt:lpstr>
      <vt:lpstr>Comic Sans MS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2012-07-06T08:52:00Z</dcterms:created>
  <dcterms:modified xsi:type="dcterms:W3CDTF">2023-01-16T15:09:42Z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EF9D222572CE422B9BCF4BA342ACA2EA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