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E617C3-0E7E-43E6-8C63-E958D6FC9A5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EBDC38-5749-4AC2-BF25-376B343FC1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A18C-E642-4AED-B6FF-8559C69E3472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9D44-9557-47D1-8C6B-A8985DD8CE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BB44-495B-4822-8890-882D08A818F0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E826-1B9A-44AE-8D10-E19AF6A622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1258-7B49-4C31-AA2A-209C72AEAD03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7665-FDB9-4519-8106-83403619AD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1FDA-2761-4DF2-BB33-882F9EC80A03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B2E2-593B-4941-9EB5-A7C63C3DCF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B119-C83C-4DF6-AD38-CDA05D34D1EF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C3F5-12C0-4035-A158-AEF7818EB8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6234-0DAF-443C-84E9-0A306801636D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116B-5108-4F60-A7B8-841D83565F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3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8D6F-77F3-47CD-BD93-0D98E2E57A8C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459C-B7A5-4165-826A-EB185E2DD0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1A72-9532-4A09-9106-0008633EBB63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328F-B002-4100-9A79-B0533E5680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713675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33C6-F433-4473-8142-BDE1C8A6A77A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6ED5-3866-46E8-AC0E-4D0F7D420B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3645-3B91-4A44-8737-ED4E58EC01BF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02A9-E3AF-404F-BAEE-A6FB726AC6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AFA20DF-18D9-4DF0-9FF5-6D2BA564D910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EF81AC0-7CEE-40E2-BFCB-DCF235ECAAD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95813" y="1016000"/>
            <a:ext cx="2784475" cy="5524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经典粗圆简" panose="02010609000101010101" charset="-122"/>
                <a:ea typeface="经典粗圆简" panose="02010609000101010101" charset="-122"/>
                <a:cs typeface="经典粗圆简" panose="02010609000101010101" charset="-122"/>
              </a:rPr>
              <a:t>数学五年级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3977" y="1108075"/>
            <a:ext cx="646331" cy="369332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</a:rPr>
              <a:t>上册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2160341" y="1920877"/>
            <a:ext cx="7789863" cy="3216275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210175" y="2133601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第一单元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203700" y="3795174"/>
            <a:ext cx="3840163" cy="36512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42476" y="3922714"/>
            <a:ext cx="2549525" cy="2935287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289258" y="4088042"/>
            <a:ext cx="1669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4F80BD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4F80BD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4F80BD"/>
                </a:solidFill>
                <a:latin typeface="微软雅黑" panose="020B0503020204020204" pitchFamily="34" charset="-122"/>
              </a:rPr>
              <a:t>课</a:t>
            </a:r>
            <a:r>
              <a:rPr lang="zh-CN" altLang="en-US" sz="3200" b="1" dirty="0" smtClean="0">
                <a:solidFill>
                  <a:srgbClr val="4F80BD"/>
                </a:solidFill>
                <a:latin typeface="微软雅黑" panose="020B0503020204020204" pitchFamily="34" charset="-122"/>
              </a:rPr>
              <a:t>时</a:t>
            </a:r>
            <a:endParaRPr lang="zh-CN" sz="3200" b="1" dirty="0">
              <a:solidFill>
                <a:srgbClr val="4F80BD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88040" y="2857501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solidFill>
                  <a:srgbClr val="4F80BD"/>
                </a:solidFill>
                <a:latin typeface="微软雅黑" panose="020B0503020204020204" pitchFamily="34" charset="-122"/>
                <a:cs typeface="思源宋体 CN Heavy"/>
              </a:rPr>
              <a:t>负数的初步认识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590880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239 0.078802 C -0.328239 0.040414 -0.450648 -0.072348 -0.590177 -0.115244 C -0.729707 -0.158141 -0.900216 -0.135512 -0.969824 -0.135765 " pathEditMode="relative" rAng="-1113980820" ptsTypes="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/>
          </p:cNvPicPr>
          <p:nvPr/>
        </p:nvPicPr>
        <p:blipFill>
          <a:blip r:embed="rId2">
            <a:lum bright="-12000" contrast="20000"/>
          </a:blip>
          <a:srcRect/>
          <a:stretch>
            <a:fillRect/>
          </a:stretch>
        </p:blipFill>
        <p:spPr bwMode="auto">
          <a:xfrm>
            <a:off x="6754813" y="1376365"/>
            <a:ext cx="14636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3">
            <a:lum bright="-12000" contrast="20000"/>
          </a:blip>
          <a:srcRect/>
          <a:stretch>
            <a:fillRect/>
          </a:stretch>
        </p:blipFill>
        <p:spPr bwMode="auto">
          <a:xfrm>
            <a:off x="1295400" y="1328738"/>
            <a:ext cx="1517651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074738" y="5233990"/>
            <a:ext cx="2952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零上20℃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295525" y="2070102"/>
            <a:ext cx="2940051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﹢20℃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295526" y="3113088"/>
            <a:ext cx="46577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﹢20读作正二十</a:t>
            </a: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6656389" y="5233990"/>
            <a:ext cx="2952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零下20℃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602537" y="2070102"/>
            <a:ext cx="2940051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﹣20℃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705726" y="3113088"/>
            <a:ext cx="44878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﹣20读作负二十</a:t>
            </a:r>
          </a:p>
        </p:txBody>
      </p:sp>
      <p:sp>
        <p:nvSpPr>
          <p:cNvPr id="11274" name="文本框 2"/>
          <p:cNvSpPr txBox="1">
            <a:spLocks noChangeArrowheads="1"/>
          </p:cNvSpPr>
          <p:nvPr/>
        </p:nvSpPr>
        <p:spPr bwMode="auto">
          <a:xfrm>
            <a:off x="1074740" y="663576"/>
            <a:ext cx="8186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温度计显示的是某一天</a:t>
            </a:r>
            <a:r>
              <a:rPr lang="zh-CN" altLang="zh-CN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个城市的最低气温。</a:t>
            </a:r>
            <a:endParaRPr lang="zh-CN" altLang="en-US" sz="3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6177" y="547690"/>
            <a:ext cx="22383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2007449" y="686435"/>
            <a:ext cx="7410873" cy="697230"/>
          </a:xfrm>
          <a:prstGeom prst="wedgeRoundRectCallout">
            <a:avLst>
              <a:gd name="adj1" fmla="val 51599"/>
              <a:gd name="adj2" fmla="val -4098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﹢20℃和﹣20℃表示什么意义呢？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302126" y="2000252"/>
            <a:ext cx="2190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﹢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20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℃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492626" y="3744915"/>
            <a:ext cx="2190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﹣20℃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903663" y="2925765"/>
            <a:ext cx="4095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比0℃高20℃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952875" y="4584702"/>
            <a:ext cx="40957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比0℃低20℃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  <p:bldP spid="16" grpId="0" animBg="1"/>
      <p:bldP spid="16" grpId="1" animBg="1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38"/>
          <p:cNvGrpSpPr/>
          <p:nvPr/>
        </p:nvGrpSpPr>
        <p:grpSpPr bwMode="auto">
          <a:xfrm>
            <a:off x="398463" y="2000250"/>
            <a:ext cx="10629900" cy="4152900"/>
            <a:chOff x="585788" y="2143116"/>
            <a:chExt cx="7972425" cy="4152900"/>
          </a:xfrm>
        </p:grpSpPr>
        <p:pic>
          <p:nvPicPr>
            <p:cNvPr id="13320" name="Picture 4" descr="C:\Documents and Settings\Administrator\桌面\图片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5788" y="2143116"/>
              <a:ext cx="7972425" cy="415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直接连接符 19"/>
            <p:cNvCxnSpPr/>
            <p:nvPr/>
          </p:nvCxnSpPr>
          <p:spPr>
            <a:xfrm>
              <a:off x="2714626" y="5214929"/>
              <a:ext cx="3929063" cy="158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285876" y="2284404"/>
              <a:ext cx="2500313" cy="158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箭头连接符 2"/>
            <p:cNvCxnSpPr/>
            <p:nvPr/>
          </p:nvCxnSpPr>
          <p:spPr>
            <a:xfrm rot="5400000">
              <a:off x="2821187" y="4823015"/>
              <a:ext cx="785812" cy="11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rot="16200000" flipV="1">
              <a:off x="2820988" y="2679692"/>
              <a:ext cx="796925" cy="9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5" name="TextBox 27"/>
            <p:cNvSpPr txBox="1">
              <a:spLocks noChangeArrowheads="1"/>
            </p:cNvSpPr>
            <p:nvPr/>
          </p:nvSpPr>
          <p:spPr bwMode="auto">
            <a:xfrm rot="10800000">
              <a:off x="3005871" y="3071810"/>
              <a:ext cx="461665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8844.4m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rot="5400000">
              <a:off x="3571280" y="5357209"/>
              <a:ext cx="285750" cy="11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5400000" flipH="1" flipV="1">
              <a:off x="3536156" y="4679148"/>
              <a:ext cx="714375" cy="3571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071938" y="4500554"/>
              <a:ext cx="1000125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9" name="TextBox 37"/>
            <p:cNvSpPr txBox="1">
              <a:spLocks noChangeArrowheads="1"/>
            </p:cNvSpPr>
            <p:nvPr/>
          </p:nvSpPr>
          <p:spPr bwMode="auto">
            <a:xfrm>
              <a:off x="4071934" y="4048788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155m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4760914" y="2286002"/>
            <a:ext cx="50069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海拔：</a:t>
            </a:r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8844.4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米</a:t>
            </a: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6383339" y="3635376"/>
            <a:ext cx="438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海拔：负155米</a:t>
            </a: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6094414" y="2928938"/>
            <a:ext cx="3675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﹢8844.4米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8288339" y="4278313"/>
            <a:ext cx="2476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﹣155米</a:t>
            </a:r>
          </a:p>
        </p:txBody>
      </p:sp>
      <p:sp>
        <p:nvSpPr>
          <p:cNvPr id="13319" name="文本框 3"/>
          <p:cNvSpPr txBox="1">
            <a:spLocks noChangeArrowheads="1"/>
          </p:cNvSpPr>
          <p:nvPr/>
        </p:nvSpPr>
        <p:spPr bwMode="auto">
          <a:xfrm>
            <a:off x="593726" y="530226"/>
            <a:ext cx="113998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你能看图说出来珠穆朗玛峰和吐鲁番盆地比海平面高或低多少米吗？</a:t>
            </a:r>
            <a:endParaRPr lang="zh-CN" altLang="en-US" sz="2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728662" y="944563"/>
            <a:ext cx="111299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通过学习，我们知道，测量温度时，一般以</a:t>
            </a:r>
            <a:r>
              <a:rPr lang="zh-CN" alt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0 ℃</a:t>
            </a:r>
            <a:r>
              <a:rPr 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作标准，零上用正数表示，零下用负数表示，它们是一组具有相反意义的量；测量海拔高度时，一般以海平面为标准，高于海平面的用正数表示，低于海平面的用负数表示。</a:t>
            </a:r>
            <a:endParaRPr lang="zh-CN" altLang="en-US" sz="32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68413" y="1793877"/>
            <a:ext cx="10393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＋</a:t>
            </a:r>
            <a:r>
              <a:rPr lang="zh-CN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20</a:t>
            </a:r>
            <a:r>
              <a:rPr 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0</a:t>
            </a:r>
            <a:r>
              <a:rPr 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，－</a:t>
            </a:r>
            <a:r>
              <a:rPr lang="zh-CN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20</a:t>
            </a:r>
            <a:r>
              <a:rPr 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，＋</a:t>
            </a:r>
            <a:r>
              <a:rPr lang="zh-CN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8844.4</a:t>
            </a:r>
            <a:r>
              <a:rPr 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，－</a:t>
            </a:r>
            <a:r>
              <a:rPr lang="zh-CN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155</a:t>
            </a:r>
            <a:endParaRPr lang="zh-CN" altLang="en-US"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055688" y="2881315"/>
            <a:ext cx="103822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像﹢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20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、﹢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</a:rPr>
              <a:t>8844.4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这样的数都是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正数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055688" y="3878265"/>
            <a:ext cx="103822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像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﹣20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﹣155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这样的数都是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负数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15365" name="文本框 3"/>
          <p:cNvSpPr txBox="1">
            <a:spLocks noChangeArrowheads="1"/>
          </p:cNvSpPr>
          <p:nvPr/>
        </p:nvSpPr>
        <p:spPr bwMode="auto">
          <a:xfrm>
            <a:off x="2387601" y="596902"/>
            <a:ext cx="5314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你能给下面的</a:t>
            </a:r>
            <a:r>
              <a:rPr lang="zh-CN" alt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个数分类吗？</a:t>
            </a:r>
            <a:endParaRPr lang="zh-CN" altLang="en-US" sz="32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43125" y="4816477"/>
            <a:ext cx="5955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0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既不是正数，也不是负数。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292" grpId="0"/>
      <p:bldP spid="12292" grpId="1"/>
      <p:bldP spid="23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3406776" y="542927"/>
            <a:ext cx="7585075" cy="2098675"/>
            <a:chOff x="4023" y="855"/>
            <a:chExt cx="8959" cy="3304"/>
          </a:xfrm>
        </p:grpSpPr>
        <p:pic>
          <p:nvPicPr>
            <p:cNvPr id="16392" name="图片 23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40" y="855"/>
              <a:ext cx="2643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圆角矩形标注 1"/>
            <p:cNvSpPr/>
            <p:nvPr/>
          </p:nvSpPr>
          <p:spPr>
            <a:xfrm>
              <a:off x="4023" y="1408"/>
              <a:ext cx="6518" cy="1282"/>
            </a:xfrm>
            <a:prstGeom prst="wedgeRoundRectCallout">
              <a:avLst>
                <a:gd name="adj1" fmla="val 58405"/>
                <a:gd name="adj2" fmla="val -46300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把我们学过数分分类吧！</a:t>
              </a:r>
            </a:p>
          </p:txBody>
        </p:sp>
      </p:grpSp>
      <p:grpSp>
        <p:nvGrpSpPr>
          <p:cNvPr id="4" name="组合 17"/>
          <p:cNvGrpSpPr/>
          <p:nvPr/>
        </p:nvGrpSpPr>
        <p:grpSpPr bwMode="auto">
          <a:xfrm>
            <a:off x="5003800" y="2514600"/>
            <a:ext cx="2286000" cy="3074988"/>
            <a:chOff x="2143108" y="2282603"/>
            <a:chExt cx="1714512" cy="3075223"/>
          </a:xfrm>
        </p:grpSpPr>
        <p:sp>
          <p:nvSpPr>
            <p:cNvPr id="14" name="左大括号 13"/>
            <p:cNvSpPr/>
            <p:nvPr/>
          </p:nvSpPr>
          <p:spPr>
            <a:xfrm>
              <a:off x="2143108" y="2571550"/>
              <a:ext cx="500066" cy="2500504"/>
            </a:xfrm>
            <a:prstGeom prst="leftBrace">
              <a:avLst>
                <a:gd name="adj1" fmla="val 3973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6389" name="TextBox 1"/>
            <p:cNvSpPr txBox="1">
              <a:spLocks noChangeArrowheads="1"/>
            </p:cNvSpPr>
            <p:nvPr/>
          </p:nvSpPr>
          <p:spPr bwMode="auto">
            <a:xfrm>
              <a:off x="2652698" y="2282603"/>
              <a:ext cx="12049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正数</a:t>
              </a:r>
            </a:p>
          </p:txBody>
        </p:sp>
        <p:sp>
          <p:nvSpPr>
            <p:cNvPr id="16390" name="TextBox 1"/>
            <p:cNvSpPr txBox="1">
              <a:spLocks noChangeArrowheads="1"/>
            </p:cNvSpPr>
            <p:nvPr/>
          </p:nvSpPr>
          <p:spPr bwMode="auto">
            <a:xfrm>
              <a:off x="2643174" y="3497049"/>
              <a:ext cx="12049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0</a:t>
              </a:r>
            </a:p>
          </p:txBody>
        </p:sp>
        <p:sp>
          <p:nvSpPr>
            <p:cNvPr id="16391" name="TextBox 1"/>
            <p:cNvSpPr txBox="1">
              <a:spLocks noChangeArrowheads="1"/>
            </p:cNvSpPr>
            <p:nvPr/>
          </p:nvSpPr>
          <p:spPr bwMode="auto">
            <a:xfrm>
              <a:off x="2643174" y="4711495"/>
              <a:ext cx="12049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负数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-239713" y="692150"/>
            <a:ext cx="4852988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334963" y="7239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三、巩固深化</a:t>
            </a:r>
            <a:endParaRPr lang="en-US" altLang="zh-CN" sz="32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46114" y="1533525"/>
            <a:ext cx="1089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先读一读，再把下面各数填入合适的圈内。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200150" y="2324102"/>
            <a:ext cx="1428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﹣5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009901" y="2309815"/>
            <a:ext cx="1428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-26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533901" y="2324102"/>
            <a:ext cx="1428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8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62650" y="2309815"/>
            <a:ext cx="1428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-40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7677150" y="2309815"/>
            <a:ext cx="1809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﹣120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105151" y="3238500"/>
            <a:ext cx="1905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﹢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103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9" name="TextBox 1"/>
          <p:cNvSpPr txBox="1">
            <a:spLocks noChangeArrowheads="1"/>
          </p:cNvSpPr>
          <p:nvPr/>
        </p:nvSpPr>
        <p:spPr bwMode="auto">
          <a:xfrm>
            <a:off x="5676901" y="3235327"/>
            <a:ext cx="18097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0</a:t>
            </a:r>
          </a:p>
        </p:txBody>
      </p:sp>
      <p:grpSp>
        <p:nvGrpSpPr>
          <p:cNvPr id="17420" name="组合 30"/>
          <p:cNvGrpSpPr/>
          <p:nvPr/>
        </p:nvGrpSpPr>
        <p:grpSpPr bwMode="auto">
          <a:xfrm>
            <a:off x="1581149" y="4092577"/>
            <a:ext cx="8096251" cy="2360613"/>
            <a:chOff x="1071538" y="3854239"/>
            <a:chExt cx="6072230" cy="2360843"/>
          </a:xfrm>
        </p:grpSpPr>
        <p:sp>
          <p:nvSpPr>
            <p:cNvPr id="17421" name="TextBox 1"/>
            <p:cNvSpPr txBox="1">
              <a:spLocks noChangeArrowheads="1"/>
            </p:cNvSpPr>
            <p:nvPr/>
          </p:nvSpPr>
          <p:spPr bwMode="auto">
            <a:xfrm>
              <a:off x="1714480" y="3854239"/>
              <a:ext cx="1428760" cy="64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3600">
                  <a:latin typeface="楷体" panose="02010609060101010101" charset="-122"/>
                  <a:ea typeface="楷体" panose="02010609060101010101" charset="-122"/>
                </a:rPr>
                <a:t>正数</a:t>
              </a:r>
            </a:p>
          </p:txBody>
        </p:sp>
        <p:sp>
          <p:nvSpPr>
            <p:cNvPr id="17422" name="TextBox 1"/>
            <p:cNvSpPr txBox="1">
              <a:spLocks noChangeArrowheads="1"/>
            </p:cNvSpPr>
            <p:nvPr/>
          </p:nvSpPr>
          <p:spPr bwMode="auto">
            <a:xfrm>
              <a:off x="5072066" y="3857628"/>
              <a:ext cx="1428760" cy="64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3600">
                  <a:latin typeface="楷体" panose="02010609060101010101" charset="-122"/>
                  <a:ea typeface="楷体" panose="02010609060101010101" charset="-122"/>
                </a:rPr>
                <a:t>负数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1071538" y="4643304"/>
              <a:ext cx="2714644" cy="15717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429124" y="4643304"/>
              <a:ext cx="2714644" cy="15717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876E-7 L 0.44896 0.38807 " pathEditMode="relative" ptsTypes="AA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48566E-6 L -0.09445 0.39848 " pathEditMode="relative" ptsTypes="AA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6244E-6 L -0.11458 0.4005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54487E-6 L 0.14948 0.38807 " pathEditMode="relative" ptsTypes="AA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4487E-6 L -0.07084 0.48266 " pathEditMode="relative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11841E-6 L -0.07083 0.35661 " pathEditMode="relative" ptsTypes="AA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339" grpId="0"/>
      <p:bldP spid="20" grpId="0"/>
      <p:bldP spid="21" grpId="0"/>
      <p:bldP spid="22" grpId="0"/>
      <p:bldP spid="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20814" y="492126"/>
            <a:ext cx="9615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1.读读下面的温度，说说哪个是正数，哪个是负数？</a:t>
            </a: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1" y="2300288"/>
            <a:ext cx="92471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98539" y="4022726"/>
            <a:ext cx="3235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水沸腾时的温度是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100℃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233864" y="4094165"/>
            <a:ext cx="3235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水结冰时的温度是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0℃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589839" y="4165602"/>
            <a:ext cx="36083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地球表面最低气温在南极，可达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-89.2℃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138613" y="5016502"/>
            <a:ext cx="47355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正数：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+100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负数：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-89.2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20814" y="1138238"/>
            <a:ext cx="96154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用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正数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或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负数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表示下面的海拔高度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？</a:t>
            </a: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2" cstate="email"/>
          <a:srcRect l="4990" r="5945" b="7262"/>
          <a:stretch>
            <a:fillRect/>
          </a:stretch>
        </p:blipFill>
        <p:spPr bwMode="auto">
          <a:xfrm>
            <a:off x="195263" y="1876427"/>
            <a:ext cx="11885612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95589" y="4195765"/>
            <a:ext cx="1322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+3260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755065" y="4191002"/>
            <a:ext cx="1241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-422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20813" y="1138238"/>
            <a:ext cx="65643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写出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个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正数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和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个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负数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06614" y="2447925"/>
            <a:ext cx="2019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正数：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负数：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727449" y="2709865"/>
            <a:ext cx="682625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522   18   3200  9621   178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727451" y="3433765"/>
            <a:ext cx="7910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-11  -450   -2125  -199   -4960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852988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34963" y="7239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一、复习巩固</a:t>
            </a:r>
            <a:endParaRPr lang="en-US" altLang="zh-CN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96889" y="1965327"/>
            <a:ext cx="10110787" cy="2582863"/>
            <a:chOff x="587" y="3095"/>
            <a:chExt cx="11941" cy="4068"/>
          </a:xfrm>
        </p:grpSpPr>
        <p:pic>
          <p:nvPicPr>
            <p:cNvPr id="3077" name="图片 23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7" y="3095"/>
              <a:ext cx="2643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圆角矩形标注 1"/>
            <p:cNvSpPr/>
            <p:nvPr/>
          </p:nvSpPr>
          <p:spPr>
            <a:xfrm>
              <a:off x="3070" y="3095"/>
              <a:ext cx="9458" cy="4068"/>
            </a:xfrm>
            <a:prstGeom prst="wedgeRoundRectCallout">
              <a:avLst>
                <a:gd name="adj1" fmla="val -54800"/>
                <a:gd name="adj2" fmla="val -15019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我们先来做个游戏。游戏的名字叫“与我相反”。游戏规则是：老师说一句话，你们要快速地说出与这句话意思相反的话。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0747e9692esoz2esoepd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0152" y="2466975"/>
            <a:ext cx="94456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 flipH="1">
            <a:off x="3130549" y="4217988"/>
            <a:ext cx="7939" cy="360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70475" y="4002088"/>
            <a:ext cx="1270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016751" y="3857627"/>
            <a:ext cx="17463" cy="720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988426" y="4217988"/>
            <a:ext cx="9525" cy="360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11" name="文本框 2"/>
          <p:cNvSpPr txBox="1">
            <a:spLocks noChangeArrowheads="1"/>
          </p:cNvSpPr>
          <p:nvPr/>
        </p:nvSpPr>
        <p:spPr bwMode="auto">
          <a:xfrm>
            <a:off x="1252540" y="549275"/>
            <a:ext cx="105632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某市去年各季度的平均气温如下表，把它们在温度计上表示出来。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-239713" y="692150"/>
            <a:ext cx="4852988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2293940"/>
            <a:ext cx="8026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334963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4" y="1425577"/>
            <a:ext cx="22383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2566248" y="1055373"/>
            <a:ext cx="7059507" cy="977265"/>
          </a:xfrm>
          <a:prstGeom prst="wedgeRoundRectCallout">
            <a:avLst>
              <a:gd name="adj1" fmla="val -52374"/>
              <a:gd name="adj2" fmla="val -7569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服装店今年八月份赚了2000元。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871135" y="3521713"/>
            <a:ext cx="5554980" cy="742315"/>
          </a:xfrm>
          <a:prstGeom prst="wedgeRoundRectCallout">
            <a:avLst>
              <a:gd name="adj1" fmla="val -54054"/>
              <a:gd name="adj2" fmla="val -1185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我在银行存入了300元。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5613402" y="4570733"/>
            <a:ext cx="5155353" cy="742315"/>
          </a:xfrm>
          <a:prstGeom prst="wedgeRoundRectCallout">
            <a:avLst>
              <a:gd name="adj1" fmla="val 53875"/>
              <a:gd name="adj2" fmla="val 2387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我在银行借了300元。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208465" y="2308227"/>
            <a:ext cx="7608887" cy="1393825"/>
            <a:chOff x="4970" y="3634"/>
            <a:chExt cx="8987" cy="2197"/>
          </a:xfrm>
        </p:grpSpPr>
        <p:pic>
          <p:nvPicPr>
            <p:cNvPr id="4109" name="Picture 4" descr="E:\2015春（伍倩倩）\六年级上册课件\5410988_223926041084_2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19" y="3837"/>
              <a:ext cx="1238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圆角矩形标注 2"/>
            <p:cNvSpPr/>
            <p:nvPr/>
          </p:nvSpPr>
          <p:spPr>
            <a:xfrm>
              <a:off x="4970" y="3634"/>
              <a:ext cx="7749" cy="1539"/>
            </a:xfrm>
            <a:prstGeom prst="wedgeRoundRectCallout">
              <a:avLst>
                <a:gd name="adj1" fmla="val 55562"/>
                <a:gd name="adj2" fmla="val -8869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服装店今年八月份亏了2000元。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/>
        </p:nvGrpSpPr>
        <p:grpSpPr bwMode="auto">
          <a:xfrm>
            <a:off x="417513" y="1114425"/>
            <a:ext cx="6248400" cy="2470150"/>
            <a:chOff x="494" y="1755"/>
            <a:chExt cx="7379" cy="3889"/>
          </a:xfrm>
        </p:grpSpPr>
        <p:pic>
          <p:nvPicPr>
            <p:cNvPr id="5134" name="图片 23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" y="2340"/>
              <a:ext cx="2643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圆角矩形标注 1"/>
            <p:cNvSpPr/>
            <p:nvPr/>
          </p:nvSpPr>
          <p:spPr>
            <a:xfrm>
              <a:off x="3137" y="1755"/>
              <a:ext cx="4737" cy="1539"/>
            </a:xfrm>
            <a:prstGeom prst="wedgeRoundRectCallout">
              <a:avLst>
                <a:gd name="adj1" fmla="val -55213"/>
                <a:gd name="adj2" fmla="val -4970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我向南走了100米。</a:t>
              </a:r>
            </a:p>
          </p:txBody>
        </p:sp>
      </p:grpSp>
      <p:sp>
        <p:nvSpPr>
          <p:cNvPr id="4" name="圆角矩形标注 3"/>
          <p:cNvSpPr/>
          <p:nvPr/>
        </p:nvSpPr>
        <p:spPr>
          <a:xfrm>
            <a:off x="2401995" y="3328673"/>
            <a:ext cx="3268980" cy="977265"/>
          </a:xfrm>
          <a:prstGeom prst="wedgeRoundRectCallout">
            <a:avLst>
              <a:gd name="adj1" fmla="val -54827"/>
              <a:gd name="adj2" fmla="val -2387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零上10摄氏度。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432128" y="4646298"/>
            <a:ext cx="3483187" cy="977265"/>
          </a:xfrm>
          <a:prstGeom prst="wedgeRoundRectCallout">
            <a:avLst>
              <a:gd name="adj1" fmla="val 60164"/>
              <a:gd name="adj2" fmla="val 2212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零下10摄氏度。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832476" y="2319340"/>
            <a:ext cx="5281613" cy="1400175"/>
            <a:chOff x="6889" y="3653"/>
            <a:chExt cx="6237" cy="2204"/>
          </a:xfrm>
        </p:grpSpPr>
        <p:sp>
          <p:nvSpPr>
            <p:cNvPr id="3" name="圆角矩形标注 2"/>
            <p:cNvSpPr/>
            <p:nvPr/>
          </p:nvSpPr>
          <p:spPr>
            <a:xfrm>
              <a:off x="6889" y="3825"/>
              <a:ext cx="4866" cy="1539"/>
            </a:xfrm>
            <a:prstGeom prst="wedgeRoundRectCallout">
              <a:avLst>
                <a:gd name="adj1" fmla="val 54374"/>
                <a:gd name="adj2" fmla="val -3736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我向北走了100米。</a:t>
              </a:r>
            </a:p>
          </p:txBody>
        </p:sp>
        <p:pic>
          <p:nvPicPr>
            <p:cNvPr id="5133" name="Picture 4" descr="E:\2015春（伍倩倩）\六年级上册课件\5410988_223926041084_2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60" y="3653"/>
              <a:ext cx="1367" cy="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852988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34963" y="7239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二、学习新知</a:t>
            </a:r>
            <a:endParaRPr lang="en-US" altLang="zh-CN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706688" y="533402"/>
            <a:ext cx="8285163" cy="2098675"/>
            <a:chOff x="3197" y="841"/>
            <a:chExt cx="9785" cy="3304"/>
          </a:xfrm>
        </p:grpSpPr>
        <p:pic>
          <p:nvPicPr>
            <p:cNvPr id="6150" name="图片 23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40" y="841"/>
              <a:ext cx="2643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圆角矩形标注 1"/>
            <p:cNvSpPr/>
            <p:nvPr/>
          </p:nvSpPr>
          <p:spPr>
            <a:xfrm>
              <a:off x="3197" y="2418"/>
              <a:ext cx="7344" cy="1113"/>
            </a:xfrm>
            <a:prstGeom prst="wedgeRoundRectCallout">
              <a:avLst>
                <a:gd name="adj1" fmla="val 55337"/>
                <a:gd name="adj2" fmla="val -11814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你看到了什么，想到了什么？</a:t>
              </a:r>
            </a:p>
          </p:txBody>
        </p:sp>
      </p:grpSp>
      <p:pic>
        <p:nvPicPr>
          <p:cNvPr id="3075" name="Picture 3" descr="C:\Documents and Settings\Administrator\桌面\70_64015_e8e9ae670bf1bf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2364" y="2384426"/>
            <a:ext cx="70646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/>
          </p:cNvPicPr>
          <p:nvPr/>
        </p:nvPicPr>
        <p:blipFill>
          <a:blip r:embed="rId2">
            <a:lum bright="-12000" contrast="20000"/>
          </a:blip>
          <a:srcRect/>
          <a:stretch>
            <a:fillRect/>
          </a:stretch>
        </p:blipFill>
        <p:spPr bwMode="auto">
          <a:xfrm>
            <a:off x="246063" y="2243138"/>
            <a:ext cx="112776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1"/>
          <p:cNvGrpSpPr/>
          <p:nvPr/>
        </p:nvGrpSpPr>
        <p:grpSpPr bwMode="auto">
          <a:xfrm>
            <a:off x="1006475" y="385765"/>
            <a:ext cx="10072688" cy="1830387"/>
            <a:chOff x="1189" y="608"/>
            <a:chExt cx="11897" cy="2882"/>
          </a:xfrm>
        </p:grpSpPr>
        <p:sp>
          <p:nvSpPr>
            <p:cNvPr id="6" name="圆角矩形标注 5"/>
            <p:cNvSpPr/>
            <p:nvPr/>
          </p:nvSpPr>
          <p:spPr>
            <a:xfrm>
              <a:off x="1189" y="1081"/>
              <a:ext cx="9763" cy="1767"/>
            </a:xfrm>
            <a:prstGeom prst="wedgeRoundRectCallout">
              <a:avLst>
                <a:gd name="adj1" fmla="val 52704"/>
                <a:gd name="adj2" fmla="val -17515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温度计显示的是某一天3个城市的最低气温。</a:t>
              </a:r>
            </a:p>
          </p:txBody>
        </p:sp>
        <p:pic>
          <p:nvPicPr>
            <p:cNvPr id="7175" name="图片 6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2" y="608"/>
              <a:ext cx="2305" cy="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lum bright="-12000" contrast="20000"/>
          </a:blip>
          <a:srcRect/>
          <a:stretch>
            <a:fillRect/>
          </a:stretch>
        </p:blipFill>
        <p:spPr bwMode="auto">
          <a:xfrm>
            <a:off x="815977" y="2459038"/>
            <a:ext cx="101774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006477" y="542927"/>
            <a:ext cx="9985375" cy="2098675"/>
            <a:chOff x="1189" y="855"/>
            <a:chExt cx="11794" cy="3304"/>
          </a:xfrm>
        </p:grpSpPr>
        <p:pic>
          <p:nvPicPr>
            <p:cNvPr id="8196" name="图片 2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40" y="855"/>
              <a:ext cx="2643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圆角矩形标注 1"/>
            <p:cNvSpPr/>
            <p:nvPr/>
          </p:nvSpPr>
          <p:spPr>
            <a:xfrm>
              <a:off x="1189" y="968"/>
              <a:ext cx="9763" cy="1767"/>
            </a:xfrm>
            <a:prstGeom prst="wedgeRoundRectCallout">
              <a:avLst>
                <a:gd name="adj1" fmla="val 52960"/>
                <a:gd name="adj2" fmla="val -14572"/>
                <a:gd name="adj3" fmla="val 16667"/>
              </a:avLst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12" tIns="45705" rIns="91412" bIns="45705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温度计显示的是某一天3个城市的最低气温。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lum bright="-12000" contrast="20000"/>
          </a:blip>
          <a:srcRect/>
          <a:stretch>
            <a:fillRect/>
          </a:stretch>
        </p:blipFill>
        <p:spPr bwMode="auto">
          <a:xfrm>
            <a:off x="815977" y="2459038"/>
            <a:ext cx="1017746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55064" y="542927"/>
            <a:ext cx="22367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815342" y="542928"/>
            <a:ext cx="8266007" cy="1122045"/>
          </a:xfrm>
          <a:prstGeom prst="wedgeRoundRectCallout">
            <a:avLst>
              <a:gd name="adj1" fmla="val 57039"/>
              <a:gd name="adj2" fmla="val 34186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2" tIns="45705" rIns="91412" bIns="45705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温度计显示的是某一天3个城市的最低气温。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lum bright="-12000" contrast="20000"/>
          </a:blip>
          <a:srcRect/>
          <a:stretch>
            <a:fillRect/>
          </a:stretch>
        </p:blipFill>
        <p:spPr bwMode="auto">
          <a:xfrm>
            <a:off x="2028826" y="1425577"/>
            <a:ext cx="14859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lum bright="-12000" contrast="20000"/>
          </a:blip>
          <a:srcRect/>
          <a:stretch>
            <a:fillRect/>
          </a:stretch>
        </p:blipFill>
        <p:spPr bwMode="auto">
          <a:xfrm>
            <a:off x="4695825" y="1354138"/>
            <a:ext cx="1517651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>
            <a:lum bright="-12000" contrast="20000"/>
          </a:blip>
          <a:srcRect/>
          <a:stretch>
            <a:fillRect/>
          </a:stretch>
        </p:blipFill>
        <p:spPr bwMode="auto">
          <a:xfrm>
            <a:off x="7953375" y="1354140"/>
            <a:ext cx="14620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093914" y="5283202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℃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176714" y="5283202"/>
            <a:ext cx="29527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零上20℃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404101" y="5283202"/>
            <a:ext cx="29527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零下20℃</a:t>
            </a:r>
          </a:p>
        </p:txBody>
      </p:sp>
      <p:sp>
        <p:nvSpPr>
          <p:cNvPr id="10248" name="文本框 2"/>
          <p:cNvSpPr txBox="1">
            <a:spLocks noChangeArrowheads="1"/>
          </p:cNvSpPr>
          <p:nvPr/>
        </p:nvSpPr>
        <p:spPr bwMode="auto">
          <a:xfrm>
            <a:off x="1096965" y="500063"/>
            <a:ext cx="8186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温度计显示的是某一天</a:t>
            </a:r>
            <a:r>
              <a:rPr lang="zh-CN" alt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个城市的最低气温。</a:t>
            </a:r>
            <a:endParaRPr lang="zh-CN" altLang="en-US" sz="32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&#10;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宽屏</PresentationFormat>
  <Paragraphs>81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黑体</vt:lpstr>
      <vt:lpstr>经典粗圆简</vt:lpstr>
      <vt:lpstr>楷体</vt:lpstr>
      <vt:lpstr>思源宋体 CN Heavy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2023-01-16T15:09:54Z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9564089EE4B547E4A44D3FE3633D4CD2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