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眉占位符 614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6147" name="日期占位符 614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6388" name="幻灯片图像占位符 614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文本占位符 614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页脚占位符 614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6151" name="灯片编号占位符 615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FD56D22-1ED6-4ADB-A3C3-513778F8185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71270B3-92AD-48D8-93C2-C73539BC2198}" type="slidenum">
              <a:rPr lang="zh-CN" altLang="en-US" sz="1200">
                <a:sym typeface="Wingdings" panose="05000000000000000000" pitchFamily="2" charset="2"/>
              </a:rPr>
              <a:t>3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048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1B3485-386D-4C5E-910A-A4DE8FAC8F7B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6D22-1ED6-4ADB-A3C3-513778F8185A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598BA4A-28A1-4B78-9C67-66AE1294FF2C}" type="slidenum">
              <a:rPr lang="zh-CN" altLang="en-US" sz="1200">
                <a:sym typeface="Wingdings" panose="05000000000000000000" pitchFamily="2" charset="2"/>
              </a:rPr>
              <a:t>18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4506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4163A4-A415-49F9-B5AD-F8F3E22CB6C0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C93C4E-CE2C-4E12-8E82-E88A602EE4C4}" type="slidenum">
              <a:rPr lang="zh-CN" altLang="en-US" sz="1200">
                <a:sym typeface="Wingdings" panose="05000000000000000000" pitchFamily="2" charset="2"/>
              </a:rPr>
              <a:t>19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4710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E03B17-B959-4183-8C05-DECB5E27CDAC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F657616-17AF-44D9-8472-95C45270CC69}" type="slidenum">
              <a:rPr lang="zh-CN" altLang="en-US" sz="1200">
                <a:sym typeface="Wingdings" panose="05000000000000000000" pitchFamily="2" charset="2"/>
              </a:rPr>
              <a:t>4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253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23419B-B495-424D-9512-35946DF166EE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F707310-0E3D-4579-B80D-2FB0C3DDE477}" type="slidenum">
              <a:rPr lang="zh-CN" altLang="en-US" sz="1200">
                <a:sym typeface="Wingdings" panose="05000000000000000000" pitchFamily="2" charset="2"/>
              </a:rPr>
              <a:t>5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458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6BDFA7-C239-4027-A3BC-7B1B297883E0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E3C490F-8F23-4451-9B8F-DB8CADB6D812}" type="slidenum">
              <a:rPr lang="zh-CN" altLang="en-US" sz="1200">
                <a:sym typeface="Wingdings" panose="05000000000000000000" pitchFamily="2" charset="2"/>
              </a:rPr>
              <a:t>6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662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02E57F-121E-49C3-B7E2-8A0B69D48E07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BB66D32-80E5-4EB3-AB18-2D142690DE42}" type="slidenum">
              <a:rPr lang="zh-CN" altLang="en-US" sz="1200">
                <a:sym typeface="Wingdings" panose="05000000000000000000" pitchFamily="2" charset="2"/>
              </a:rPr>
              <a:t>7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2867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20C255-1C0F-4FF9-834F-8D99935005ED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B0F3EEF-2CDA-441C-8126-F3844A8FCD84}" type="slidenum">
              <a:rPr lang="zh-CN" altLang="en-US" sz="1200">
                <a:sym typeface="Wingdings" panose="05000000000000000000" pitchFamily="2" charset="2"/>
              </a:rPr>
              <a:t>9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3174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FD04E4-F43B-4516-8578-80DF0A172ADF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E4C98EA-0437-42E7-8E6C-33930DF0F714}" type="slidenum">
              <a:rPr lang="zh-CN" altLang="en-US" sz="1200">
                <a:sym typeface="Wingdings" panose="05000000000000000000" pitchFamily="2" charset="2"/>
              </a:rPr>
              <a:t>10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3379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813D3A-618E-42E3-8A79-39EA1D2E2978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B4F3AA2-0537-4A18-B02D-CE2D88D7B7D2}" type="slidenum">
              <a:rPr lang="zh-CN" altLang="en-US" sz="1200">
                <a:sym typeface="Wingdings" panose="05000000000000000000" pitchFamily="2" charset="2"/>
              </a:rPr>
              <a:t>11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35844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2C3FEEE-5988-4E9C-8AA8-E5AC74639D5C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FDE984B-B6CE-4613-8FD4-383F4F6B386F}" type="slidenum">
              <a:rPr lang="zh-CN" altLang="en-US" sz="1200">
                <a:sym typeface="Wingdings" panose="05000000000000000000" pitchFamily="2" charset="2"/>
              </a:rPr>
              <a:t>12</a:t>
            </a:fld>
            <a:endParaRPr lang="en-US" altLang="zh-CN" sz="1200">
              <a:sym typeface="Wingdings" panose="05000000000000000000" pitchFamily="2" charset="2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3789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971D10-F870-4294-976B-F9FEAFC91458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498E09-7F1A-455F-9909-5A39454D0B86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855F48-9BC9-4FB6-BA5A-296C8674B808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8563" cy="365125"/>
          </a:xfrm>
        </p:spPr>
        <p:txBody>
          <a:bodyPr/>
          <a:lstStyle>
            <a:lvl1pPr algn="ctr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90B9B0-4868-4A32-8760-C91A41E73D1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50D752-1969-4439-8D21-4E0D4E7ECF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/>
            </a:lvl1pPr>
          </a:lstStyle>
          <a:p>
            <a:fld id="{DBCE9282-7C6D-4316-BC98-8BF0E13C8C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384A50-097C-4B64-82DE-D71A3DEE58D4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EDCE5D-B0F0-4B77-B7A3-2CDF8564BF2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EE2C9C-57DF-4563-B973-584A240D908B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/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rgbClr val="FF0000"/>
                </a:solidFill>
              </a:defRPr>
            </a:lvl1pPr>
          </a:lstStyle>
          <a:p>
            <a:pPr>
              <a:buFontTx/>
              <a:buNone/>
              <a:defRPr/>
            </a:pPr>
            <a:endParaRPr lang="en-US" altLang="zh-CN" dirty="0" smtClean="0"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8E0384A-661E-474C-94A4-1C2CCB847490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F6B299C-A48F-4A67-99C3-898EAB8F80F5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1FEAE-4306-4E2B-9F26-8134D1F34DED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2AC38C8-F735-47CD-9213-6C2D3A79732C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EA1AE7-50D2-423B-8320-39E90DFFFE60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3738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800" b="1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8"/>
          <p:cNvGrpSpPr/>
          <p:nvPr/>
        </p:nvGrpSpPr>
        <p:grpSpPr bwMode="auto">
          <a:xfrm>
            <a:off x="323528" y="-27384"/>
            <a:ext cx="8839200" cy="5978526"/>
            <a:chOff x="538" y="-39"/>
            <a:chExt cx="13919" cy="9413"/>
          </a:xfrm>
        </p:grpSpPr>
        <p:pic>
          <p:nvPicPr>
            <p:cNvPr id="17410" name="图片 5" descr="黑板-空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1" name="图片 7" descr="叶子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39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图片 15" descr="桌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图片 16" descr="粉笔画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图片 11" descr="书本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图片 14" descr="钟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图片 10" descr="铅笔筒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图片 13" descr="眼镜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8" name="图片 3" descr="女老师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694488" y="27955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2160875" y="1348410"/>
            <a:ext cx="4801601" cy="1803571"/>
            <a:chOff x="3421" y="2408"/>
            <a:chExt cx="7557" cy="2843"/>
          </a:xfrm>
        </p:grpSpPr>
        <p:sp>
          <p:nvSpPr>
            <p:cNvPr id="17420" name="文本框 1"/>
            <p:cNvSpPr txBox="1">
              <a:spLocks noChangeArrowheads="1"/>
            </p:cNvSpPr>
            <p:nvPr/>
          </p:nvSpPr>
          <p:spPr bwMode="auto">
            <a:xfrm>
              <a:off x="3421" y="3941"/>
              <a:ext cx="7557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们身边的图形世</a:t>
              </a:r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界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1" name="文本框 3"/>
            <p:cNvSpPr txBox="1">
              <a:spLocks noChangeArrowheads="1"/>
            </p:cNvSpPr>
            <p:nvPr/>
          </p:nvSpPr>
          <p:spPr bwMode="auto">
            <a:xfrm>
              <a:off x="6229" y="2408"/>
              <a:ext cx="1857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50000"/>
                </a:lnSpc>
              </a:pPr>
              <a:r>
                <a:rPr lang="zh-CN" altLang="en-US" sz="3000" dirty="0">
                  <a:solidFill>
                    <a:srgbClr val="ECEE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第</a:t>
              </a:r>
              <a:r>
                <a:rPr lang="en-US" altLang="zh-CN" sz="3000" dirty="0">
                  <a:solidFill>
                    <a:srgbClr val="ECEE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1</a:t>
              </a:r>
              <a:r>
                <a:rPr lang="zh-CN" altLang="en-US" sz="3000" dirty="0">
                  <a:solidFill>
                    <a:srgbClr val="ECEEE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章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-7153" y="6165304"/>
            <a:ext cx="9151153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/>
          <p:nvPr/>
        </p:nvGrpSpPr>
        <p:grpSpPr bwMode="auto">
          <a:xfrm>
            <a:off x="1042988" y="2176463"/>
            <a:ext cx="1090612" cy="1541462"/>
            <a:chOff x="748" y="1253"/>
            <a:chExt cx="816" cy="1225"/>
          </a:xfrm>
        </p:grpSpPr>
        <p:sp>
          <p:nvSpPr>
            <p:cNvPr id="32770" name="Line 3"/>
            <p:cNvSpPr>
              <a:spLocks noChangeShapeType="1"/>
            </p:cNvSpPr>
            <p:nvPr/>
          </p:nvSpPr>
          <p:spPr bwMode="auto">
            <a:xfrm>
              <a:off x="748" y="1253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1" name="Line 4"/>
            <p:cNvSpPr>
              <a:spLocks noChangeShapeType="1"/>
            </p:cNvSpPr>
            <p:nvPr/>
          </p:nvSpPr>
          <p:spPr bwMode="auto">
            <a:xfrm>
              <a:off x="748" y="1253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2" name="Line 5"/>
            <p:cNvSpPr>
              <a:spLocks noChangeShapeType="1"/>
            </p:cNvSpPr>
            <p:nvPr/>
          </p:nvSpPr>
          <p:spPr bwMode="auto">
            <a:xfrm flipV="1">
              <a:off x="1345" y="1253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3" name="Line 6"/>
            <p:cNvSpPr>
              <a:spLocks noChangeShapeType="1"/>
            </p:cNvSpPr>
            <p:nvPr/>
          </p:nvSpPr>
          <p:spPr bwMode="auto">
            <a:xfrm>
              <a:off x="748" y="1253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4" name="Line 7"/>
            <p:cNvSpPr>
              <a:spLocks noChangeShapeType="1"/>
            </p:cNvSpPr>
            <p:nvPr/>
          </p:nvSpPr>
          <p:spPr bwMode="auto">
            <a:xfrm>
              <a:off x="1564" y="1253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5" name="Line 8"/>
            <p:cNvSpPr>
              <a:spLocks noChangeShapeType="1"/>
            </p:cNvSpPr>
            <p:nvPr/>
          </p:nvSpPr>
          <p:spPr bwMode="auto">
            <a:xfrm>
              <a:off x="1338" y="1620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Line 9"/>
            <p:cNvSpPr>
              <a:spLocks noChangeShapeType="1"/>
            </p:cNvSpPr>
            <p:nvPr/>
          </p:nvSpPr>
          <p:spPr bwMode="auto">
            <a:xfrm>
              <a:off x="748" y="210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10"/>
            <p:cNvSpPr>
              <a:spLocks noChangeShapeType="1"/>
            </p:cNvSpPr>
            <p:nvPr/>
          </p:nvSpPr>
          <p:spPr bwMode="auto">
            <a:xfrm>
              <a:off x="748" y="2108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1"/>
            <p:cNvSpPr>
              <a:spLocks noChangeShapeType="1"/>
            </p:cNvSpPr>
            <p:nvPr/>
          </p:nvSpPr>
          <p:spPr bwMode="auto">
            <a:xfrm flipV="1">
              <a:off x="1345" y="2108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9" name="Group 12"/>
          <p:cNvGrpSpPr/>
          <p:nvPr/>
        </p:nvGrpSpPr>
        <p:grpSpPr bwMode="auto">
          <a:xfrm>
            <a:off x="2987675" y="2032000"/>
            <a:ext cx="1152525" cy="1655763"/>
            <a:chOff x="1973" y="1117"/>
            <a:chExt cx="862" cy="1315"/>
          </a:xfrm>
        </p:grpSpPr>
        <p:grpSp>
          <p:nvGrpSpPr>
            <p:cNvPr id="32780" name="Group 13"/>
            <p:cNvGrpSpPr/>
            <p:nvPr/>
          </p:nvGrpSpPr>
          <p:grpSpPr bwMode="auto">
            <a:xfrm>
              <a:off x="1973" y="1117"/>
              <a:ext cx="862" cy="411"/>
              <a:chOff x="1973" y="981"/>
              <a:chExt cx="862" cy="453"/>
            </a:xfrm>
          </p:grpSpPr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 flipV="1">
                <a:off x="1973" y="981"/>
                <a:ext cx="68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>
                <a:off x="2653" y="981"/>
                <a:ext cx="182" cy="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>
                <a:off x="1973" y="1071"/>
                <a:ext cx="136" cy="3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2109" y="1207"/>
                <a:ext cx="726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85" name="Line 18"/>
            <p:cNvSpPr>
              <a:spLocks noChangeShapeType="1"/>
            </p:cNvSpPr>
            <p:nvPr/>
          </p:nvSpPr>
          <p:spPr bwMode="auto">
            <a:xfrm>
              <a:off x="1973" y="1199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Line 19"/>
            <p:cNvSpPr>
              <a:spLocks noChangeShapeType="1"/>
            </p:cNvSpPr>
            <p:nvPr/>
          </p:nvSpPr>
          <p:spPr bwMode="auto">
            <a:xfrm>
              <a:off x="2105" y="1528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>
              <a:off x="2835" y="1322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2653" y="1117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1973" y="2018"/>
              <a:ext cx="68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2653" y="2018"/>
              <a:ext cx="182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1973" y="2100"/>
              <a:ext cx="136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 flipV="1">
              <a:off x="2109" y="2223"/>
              <a:ext cx="726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93" name="Group 26"/>
          <p:cNvGrpSpPr/>
          <p:nvPr/>
        </p:nvGrpSpPr>
        <p:grpSpPr bwMode="auto">
          <a:xfrm>
            <a:off x="4930775" y="2051050"/>
            <a:ext cx="1092200" cy="1598613"/>
            <a:chOff x="3197" y="981"/>
            <a:chExt cx="817" cy="1270"/>
          </a:xfrm>
        </p:grpSpPr>
        <p:grpSp>
          <p:nvGrpSpPr>
            <p:cNvPr id="32794" name="Group 27"/>
            <p:cNvGrpSpPr/>
            <p:nvPr/>
          </p:nvGrpSpPr>
          <p:grpSpPr bwMode="auto">
            <a:xfrm>
              <a:off x="3197" y="981"/>
              <a:ext cx="817" cy="451"/>
              <a:chOff x="793" y="1570"/>
              <a:chExt cx="817" cy="499"/>
            </a:xfrm>
          </p:grpSpPr>
          <p:sp>
            <p:nvSpPr>
              <p:cNvPr id="32795" name="Line 28"/>
              <p:cNvSpPr>
                <a:spLocks noChangeShapeType="1"/>
              </p:cNvSpPr>
              <p:nvPr/>
            </p:nvSpPr>
            <p:spPr bwMode="auto">
              <a:xfrm flipV="1">
                <a:off x="793" y="1570"/>
                <a:ext cx="454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6" name="Line 29"/>
              <p:cNvSpPr>
                <a:spLocks noChangeShapeType="1"/>
              </p:cNvSpPr>
              <p:nvPr/>
            </p:nvSpPr>
            <p:spPr bwMode="auto">
              <a:xfrm>
                <a:off x="1247" y="1570"/>
                <a:ext cx="363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7" name="Line 30"/>
              <p:cNvSpPr>
                <a:spLocks noChangeShapeType="1"/>
              </p:cNvSpPr>
              <p:nvPr/>
            </p:nvSpPr>
            <p:spPr bwMode="auto">
              <a:xfrm flipH="1">
                <a:off x="1474" y="1797"/>
                <a:ext cx="136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8" name="Line 31"/>
              <p:cNvSpPr>
                <a:spLocks noChangeShapeType="1"/>
              </p:cNvSpPr>
              <p:nvPr/>
            </p:nvSpPr>
            <p:spPr bwMode="auto">
              <a:xfrm>
                <a:off x="793" y="1797"/>
                <a:ext cx="137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Line 32"/>
              <p:cNvSpPr>
                <a:spLocks noChangeShapeType="1"/>
              </p:cNvSpPr>
              <p:nvPr/>
            </p:nvSpPr>
            <p:spPr bwMode="auto">
              <a:xfrm>
                <a:off x="930" y="2069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00" name="Line 33"/>
            <p:cNvSpPr>
              <a:spLocks noChangeShapeType="1"/>
            </p:cNvSpPr>
            <p:nvPr/>
          </p:nvSpPr>
          <p:spPr bwMode="auto">
            <a:xfrm>
              <a:off x="3197" y="1186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Line 34"/>
            <p:cNvSpPr>
              <a:spLocks noChangeShapeType="1"/>
            </p:cNvSpPr>
            <p:nvPr/>
          </p:nvSpPr>
          <p:spPr bwMode="auto">
            <a:xfrm>
              <a:off x="3333" y="1432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Line 35"/>
            <p:cNvSpPr>
              <a:spLocks noChangeShapeType="1"/>
            </p:cNvSpPr>
            <p:nvPr/>
          </p:nvSpPr>
          <p:spPr bwMode="auto">
            <a:xfrm>
              <a:off x="3878" y="1432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Line 36"/>
            <p:cNvSpPr>
              <a:spLocks noChangeShapeType="1"/>
            </p:cNvSpPr>
            <p:nvPr/>
          </p:nvSpPr>
          <p:spPr bwMode="auto">
            <a:xfrm>
              <a:off x="3651" y="981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Line 37"/>
            <p:cNvSpPr>
              <a:spLocks noChangeShapeType="1"/>
            </p:cNvSpPr>
            <p:nvPr/>
          </p:nvSpPr>
          <p:spPr bwMode="auto">
            <a:xfrm>
              <a:off x="4014" y="1186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Line 38"/>
            <p:cNvSpPr>
              <a:spLocks noChangeShapeType="1"/>
            </p:cNvSpPr>
            <p:nvPr/>
          </p:nvSpPr>
          <p:spPr bwMode="auto">
            <a:xfrm flipV="1">
              <a:off x="3197" y="1797"/>
              <a:ext cx="454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Line 39"/>
            <p:cNvSpPr>
              <a:spLocks noChangeShapeType="1"/>
            </p:cNvSpPr>
            <p:nvPr/>
          </p:nvSpPr>
          <p:spPr bwMode="auto">
            <a:xfrm>
              <a:off x="3651" y="1797"/>
              <a:ext cx="363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Line 40"/>
            <p:cNvSpPr>
              <a:spLocks noChangeShapeType="1"/>
            </p:cNvSpPr>
            <p:nvPr/>
          </p:nvSpPr>
          <p:spPr bwMode="auto">
            <a:xfrm flipH="1">
              <a:off x="3878" y="2002"/>
              <a:ext cx="136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8" name="Line 41"/>
            <p:cNvSpPr>
              <a:spLocks noChangeShapeType="1"/>
            </p:cNvSpPr>
            <p:nvPr/>
          </p:nvSpPr>
          <p:spPr bwMode="auto">
            <a:xfrm>
              <a:off x="3197" y="2002"/>
              <a:ext cx="137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Line 42"/>
            <p:cNvSpPr>
              <a:spLocks noChangeShapeType="1"/>
            </p:cNvSpPr>
            <p:nvPr/>
          </p:nvSpPr>
          <p:spPr bwMode="auto">
            <a:xfrm>
              <a:off x="3334" y="2248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10" name="Group 43"/>
          <p:cNvGrpSpPr/>
          <p:nvPr/>
        </p:nvGrpSpPr>
        <p:grpSpPr bwMode="auto">
          <a:xfrm>
            <a:off x="900113" y="4497388"/>
            <a:ext cx="1295400" cy="1368425"/>
            <a:chOff x="567" y="2886"/>
            <a:chExt cx="816" cy="862"/>
          </a:xfrm>
        </p:grpSpPr>
        <p:sp>
          <p:nvSpPr>
            <p:cNvPr id="32811" name="Line 44"/>
            <p:cNvSpPr>
              <a:spLocks noChangeShapeType="1"/>
            </p:cNvSpPr>
            <p:nvPr/>
          </p:nvSpPr>
          <p:spPr bwMode="auto">
            <a:xfrm>
              <a:off x="567" y="3381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2" name="Line 45"/>
            <p:cNvSpPr>
              <a:spLocks noChangeShapeType="1"/>
            </p:cNvSpPr>
            <p:nvPr/>
          </p:nvSpPr>
          <p:spPr bwMode="auto">
            <a:xfrm>
              <a:off x="567" y="3381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3" name="Line 46"/>
            <p:cNvSpPr>
              <a:spLocks noChangeShapeType="1"/>
            </p:cNvSpPr>
            <p:nvPr/>
          </p:nvSpPr>
          <p:spPr bwMode="auto">
            <a:xfrm flipV="1">
              <a:off x="1164" y="3381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4" name="Line 47"/>
            <p:cNvSpPr>
              <a:spLocks noChangeShapeType="1"/>
            </p:cNvSpPr>
            <p:nvPr/>
          </p:nvSpPr>
          <p:spPr bwMode="auto">
            <a:xfrm flipV="1">
              <a:off x="567" y="2886"/>
              <a:ext cx="499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5" name="Line 48"/>
            <p:cNvSpPr>
              <a:spLocks noChangeShapeType="1"/>
            </p:cNvSpPr>
            <p:nvPr/>
          </p:nvSpPr>
          <p:spPr bwMode="auto">
            <a:xfrm flipH="1" flipV="1">
              <a:off x="1066" y="2886"/>
              <a:ext cx="90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Line 49"/>
            <p:cNvSpPr>
              <a:spLocks noChangeShapeType="1"/>
            </p:cNvSpPr>
            <p:nvPr/>
          </p:nvSpPr>
          <p:spPr bwMode="auto">
            <a:xfrm flipH="1" flipV="1">
              <a:off x="1066" y="2886"/>
              <a:ext cx="317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17" name="Group 50"/>
          <p:cNvGrpSpPr/>
          <p:nvPr/>
        </p:nvGrpSpPr>
        <p:grpSpPr bwMode="auto">
          <a:xfrm>
            <a:off x="2843213" y="4352925"/>
            <a:ext cx="1370012" cy="1439863"/>
            <a:chOff x="1791" y="2795"/>
            <a:chExt cx="863" cy="907"/>
          </a:xfrm>
        </p:grpSpPr>
        <p:sp>
          <p:nvSpPr>
            <p:cNvPr id="32818" name="Line 51"/>
            <p:cNvSpPr>
              <a:spLocks noChangeShapeType="1"/>
            </p:cNvSpPr>
            <p:nvPr/>
          </p:nvSpPr>
          <p:spPr bwMode="auto">
            <a:xfrm flipV="1">
              <a:off x="1792" y="3294"/>
              <a:ext cx="589" cy="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9" name="Line 52"/>
            <p:cNvSpPr>
              <a:spLocks noChangeShapeType="1"/>
            </p:cNvSpPr>
            <p:nvPr/>
          </p:nvSpPr>
          <p:spPr bwMode="auto">
            <a:xfrm>
              <a:off x="2381" y="3294"/>
              <a:ext cx="273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0" name="Line 53"/>
            <p:cNvSpPr>
              <a:spLocks noChangeShapeType="1"/>
            </p:cNvSpPr>
            <p:nvPr/>
          </p:nvSpPr>
          <p:spPr bwMode="auto">
            <a:xfrm>
              <a:off x="1792" y="3373"/>
              <a:ext cx="136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1" name="Line 54"/>
            <p:cNvSpPr>
              <a:spLocks noChangeShapeType="1"/>
            </p:cNvSpPr>
            <p:nvPr/>
          </p:nvSpPr>
          <p:spPr bwMode="auto">
            <a:xfrm flipV="1">
              <a:off x="1928" y="3496"/>
              <a:ext cx="726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2" name="Line 55"/>
            <p:cNvSpPr>
              <a:spLocks noChangeShapeType="1"/>
            </p:cNvSpPr>
            <p:nvPr/>
          </p:nvSpPr>
          <p:spPr bwMode="auto">
            <a:xfrm flipV="1">
              <a:off x="1791" y="2795"/>
              <a:ext cx="454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3" name="Line 56"/>
            <p:cNvSpPr>
              <a:spLocks noChangeShapeType="1"/>
            </p:cNvSpPr>
            <p:nvPr/>
          </p:nvSpPr>
          <p:spPr bwMode="auto">
            <a:xfrm flipV="1">
              <a:off x="1927" y="2795"/>
              <a:ext cx="318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4" name="Line 57"/>
            <p:cNvSpPr>
              <a:spLocks noChangeShapeType="1"/>
            </p:cNvSpPr>
            <p:nvPr/>
          </p:nvSpPr>
          <p:spPr bwMode="auto">
            <a:xfrm flipH="1" flipV="1">
              <a:off x="2245" y="2795"/>
              <a:ext cx="408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5" name="Line 58"/>
            <p:cNvSpPr>
              <a:spLocks noChangeShapeType="1"/>
            </p:cNvSpPr>
            <p:nvPr/>
          </p:nvSpPr>
          <p:spPr bwMode="auto">
            <a:xfrm flipH="1" flipV="1">
              <a:off x="2245" y="2795"/>
              <a:ext cx="136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26" name="Group 59"/>
          <p:cNvGrpSpPr/>
          <p:nvPr/>
        </p:nvGrpSpPr>
        <p:grpSpPr bwMode="auto">
          <a:xfrm>
            <a:off x="4716463" y="4438650"/>
            <a:ext cx="1296987" cy="1368425"/>
            <a:chOff x="3016" y="2659"/>
            <a:chExt cx="817" cy="862"/>
          </a:xfrm>
        </p:grpSpPr>
        <p:sp>
          <p:nvSpPr>
            <p:cNvPr id="32827" name="Line 60"/>
            <p:cNvSpPr>
              <a:spLocks noChangeShapeType="1"/>
            </p:cNvSpPr>
            <p:nvPr/>
          </p:nvSpPr>
          <p:spPr bwMode="auto">
            <a:xfrm flipV="1">
              <a:off x="3016" y="3070"/>
              <a:ext cx="454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8" name="Line 61"/>
            <p:cNvSpPr>
              <a:spLocks noChangeShapeType="1"/>
            </p:cNvSpPr>
            <p:nvPr/>
          </p:nvSpPr>
          <p:spPr bwMode="auto">
            <a:xfrm>
              <a:off x="3470" y="3070"/>
              <a:ext cx="363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9" name="Line 62"/>
            <p:cNvSpPr>
              <a:spLocks noChangeShapeType="1"/>
            </p:cNvSpPr>
            <p:nvPr/>
          </p:nvSpPr>
          <p:spPr bwMode="auto">
            <a:xfrm flipH="1">
              <a:off x="3697" y="3275"/>
              <a:ext cx="136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0" name="Line 63"/>
            <p:cNvSpPr>
              <a:spLocks noChangeShapeType="1"/>
            </p:cNvSpPr>
            <p:nvPr/>
          </p:nvSpPr>
          <p:spPr bwMode="auto">
            <a:xfrm>
              <a:off x="3016" y="3275"/>
              <a:ext cx="137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1" name="Line 64"/>
            <p:cNvSpPr>
              <a:spLocks noChangeShapeType="1"/>
            </p:cNvSpPr>
            <p:nvPr/>
          </p:nvSpPr>
          <p:spPr bwMode="auto">
            <a:xfrm>
              <a:off x="3153" y="3521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2" name="Line 65"/>
            <p:cNvSpPr>
              <a:spLocks noChangeShapeType="1"/>
            </p:cNvSpPr>
            <p:nvPr/>
          </p:nvSpPr>
          <p:spPr bwMode="auto">
            <a:xfrm flipV="1">
              <a:off x="3016" y="2659"/>
              <a:ext cx="454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3" name="Line 66"/>
            <p:cNvSpPr>
              <a:spLocks noChangeShapeType="1"/>
            </p:cNvSpPr>
            <p:nvPr/>
          </p:nvSpPr>
          <p:spPr bwMode="auto">
            <a:xfrm flipV="1">
              <a:off x="3152" y="2659"/>
              <a:ext cx="318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4" name="Line 67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226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5" name="Line 68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6" name="Line 69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363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37" name="Group 70"/>
          <p:cNvGrpSpPr/>
          <p:nvPr/>
        </p:nvGrpSpPr>
        <p:grpSpPr bwMode="auto">
          <a:xfrm>
            <a:off x="6516688" y="4367213"/>
            <a:ext cx="1368425" cy="1439862"/>
            <a:chOff x="4422" y="2659"/>
            <a:chExt cx="862" cy="907"/>
          </a:xfrm>
        </p:grpSpPr>
        <p:sp>
          <p:nvSpPr>
            <p:cNvPr id="32838" name="Line 71"/>
            <p:cNvSpPr>
              <a:spLocks noChangeShapeType="1"/>
            </p:cNvSpPr>
            <p:nvPr/>
          </p:nvSpPr>
          <p:spPr bwMode="auto">
            <a:xfrm flipV="1">
              <a:off x="4740" y="3293"/>
              <a:ext cx="40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9" name="Line 72"/>
            <p:cNvSpPr>
              <a:spLocks noChangeShapeType="1"/>
            </p:cNvSpPr>
            <p:nvPr/>
          </p:nvSpPr>
          <p:spPr bwMode="auto">
            <a:xfrm>
              <a:off x="5148" y="3293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0" name="Line 73"/>
            <p:cNvSpPr>
              <a:spLocks noChangeShapeType="1"/>
            </p:cNvSpPr>
            <p:nvPr/>
          </p:nvSpPr>
          <p:spPr bwMode="auto">
            <a:xfrm flipH="1">
              <a:off x="4966" y="3429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1" name="Line 74"/>
            <p:cNvSpPr>
              <a:spLocks noChangeShapeType="1"/>
            </p:cNvSpPr>
            <p:nvPr/>
          </p:nvSpPr>
          <p:spPr bwMode="auto">
            <a:xfrm flipH="1">
              <a:off x="4513" y="3566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2" name="Line 75"/>
            <p:cNvSpPr>
              <a:spLocks noChangeShapeType="1"/>
            </p:cNvSpPr>
            <p:nvPr/>
          </p:nvSpPr>
          <p:spPr bwMode="auto">
            <a:xfrm flipH="1" flipV="1">
              <a:off x="4422" y="3429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3" name="Line 76"/>
            <p:cNvSpPr>
              <a:spLocks noChangeShapeType="1"/>
            </p:cNvSpPr>
            <p:nvPr/>
          </p:nvSpPr>
          <p:spPr bwMode="auto">
            <a:xfrm flipV="1">
              <a:off x="4422" y="3294"/>
              <a:ext cx="318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4" name="Line 77"/>
            <p:cNvSpPr>
              <a:spLocks noChangeShapeType="1"/>
            </p:cNvSpPr>
            <p:nvPr/>
          </p:nvSpPr>
          <p:spPr bwMode="auto">
            <a:xfrm flipV="1">
              <a:off x="4422" y="2659"/>
              <a:ext cx="454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5" name="Line 78"/>
            <p:cNvSpPr>
              <a:spLocks noChangeShapeType="1"/>
            </p:cNvSpPr>
            <p:nvPr/>
          </p:nvSpPr>
          <p:spPr bwMode="auto">
            <a:xfrm flipV="1">
              <a:off x="4513" y="2659"/>
              <a:ext cx="363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6" name="Line 79"/>
            <p:cNvSpPr>
              <a:spLocks noChangeShapeType="1"/>
            </p:cNvSpPr>
            <p:nvPr/>
          </p:nvSpPr>
          <p:spPr bwMode="auto">
            <a:xfrm flipV="1">
              <a:off x="4740" y="2659"/>
              <a:ext cx="136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7" name="Line 80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272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8" name="Line 81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408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9" name="Line 82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91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50" name="Group 83"/>
          <p:cNvGrpSpPr/>
          <p:nvPr/>
        </p:nvGrpSpPr>
        <p:grpSpPr bwMode="auto">
          <a:xfrm>
            <a:off x="6875463" y="2241550"/>
            <a:ext cx="1152525" cy="1371600"/>
            <a:chOff x="4422" y="1116"/>
            <a:chExt cx="862" cy="1090"/>
          </a:xfrm>
        </p:grpSpPr>
        <p:sp>
          <p:nvSpPr>
            <p:cNvPr id="32851" name="Line 84"/>
            <p:cNvSpPr>
              <a:spLocks noChangeShapeType="1"/>
            </p:cNvSpPr>
            <p:nvPr/>
          </p:nvSpPr>
          <p:spPr bwMode="auto">
            <a:xfrm>
              <a:off x="4649" y="1116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2" name="Line 85"/>
            <p:cNvSpPr>
              <a:spLocks noChangeShapeType="1"/>
            </p:cNvSpPr>
            <p:nvPr/>
          </p:nvSpPr>
          <p:spPr bwMode="auto">
            <a:xfrm>
              <a:off x="5148" y="1116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3" name="Line 86"/>
            <p:cNvSpPr>
              <a:spLocks noChangeShapeType="1"/>
            </p:cNvSpPr>
            <p:nvPr/>
          </p:nvSpPr>
          <p:spPr bwMode="auto">
            <a:xfrm flipH="1">
              <a:off x="4966" y="1252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4" name="Line 87"/>
            <p:cNvSpPr>
              <a:spLocks noChangeShapeType="1"/>
            </p:cNvSpPr>
            <p:nvPr/>
          </p:nvSpPr>
          <p:spPr bwMode="auto">
            <a:xfrm flipH="1">
              <a:off x="4513" y="1389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5" name="Line 88"/>
            <p:cNvSpPr>
              <a:spLocks noChangeShapeType="1"/>
            </p:cNvSpPr>
            <p:nvPr/>
          </p:nvSpPr>
          <p:spPr bwMode="auto">
            <a:xfrm flipH="1" flipV="1">
              <a:off x="4422" y="1252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6" name="Line 89"/>
            <p:cNvSpPr>
              <a:spLocks noChangeShapeType="1"/>
            </p:cNvSpPr>
            <p:nvPr/>
          </p:nvSpPr>
          <p:spPr bwMode="auto">
            <a:xfrm flipV="1">
              <a:off x="4422" y="1116"/>
              <a:ext cx="227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7" name="Line 90"/>
            <p:cNvSpPr>
              <a:spLocks noChangeShapeType="1"/>
            </p:cNvSpPr>
            <p:nvPr/>
          </p:nvSpPr>
          <p:spPr bwMode="auto">
            <a:xfrm>
              <a:off x="4649" y="1932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8" name="Line 91"/>
            <p:cNvSpPr>
              <a:spLocks noChangeShapeType="1"/>
            </p:cNvSpPr>
            <p:nvPr/>
          </p:nvSpPr>
          <p:spPr bwMode="auto">
            <a:xfrm>
              <a:off x="5148" y="1932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9" name="Line 92"/>
            <p:cNvSpPr>
              <a:spLocks noChangeShapeType="1"/>
            </p:cNvSpPr>
            <p:nvPr/>
          </p:nvSpPr>
          <p:spPr bwMode="auto">
            <a:xfrm flipH="1">
              <a:off x="4966" y="2068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0" name="Line 93"/>
            <p:cNvSpPr>
              <a:spLocks noChangeShapeType="1"/>
            </p:cNvSpPr>
            <p:nvPr/>
          </p:nvSpPr>
          <p:spPr bwMode="auto">
            <a:xfrm flipH="1">
              <a:off x="4513" y="2205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1" name="Line 94"/>
            <p:cNvSpPr>
              <a:spLocks noChangeShapeType="1"/>
            </p:cNvSpPr>
            <p:nvPr/>
          </p:nvSpPr>
          <p:spPr bwMode="auto">
            <a:xfrm flipV="1">
              <a:off x="4422" y="1932"/>
              <a:ext cx="227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2" name="Line 95"/>
            <p:cNvSpPr>
              <a:spLocks noChangeShapeType="1"/>
            </p:cNvSpPr>
            <p:nvPr/>
          </p:nvSpPr>
          <p:spPr bwMode="auto">
            <a:xfrm>
              <a:off x="4422" y="1252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3" name="Line 96"/>
            <p:cNvSpPr>
              <a:spLocks noChangeShapeType="1"/>
            </p:cNvSpPr>
            <p:nvPr/>
          </p:nvSpPr>
          <p:spPr bwMode="auto">
            <a:xfrm>
              <a:off x="4513" y="1388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4" name="Line 97"/>
            <p:cNvSpPr>
              <a:spLocks noChangeShapeType="1"/>
            </p:cNvSpPr>
            <p:nvPr/>
          </p:nvSpPr>
          <p:spPr bwMode="auto">
            <a:xfrm>
              <a:off x="4649" y="1116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5" name="Line 98"/>
            <p:cNvSpPr>
              <a:spLocks noChangeShapeType="1"/>
            </p:cNvSpPr>
            <p:nvPr/>
          </p:nvSpPr>
          <p:spPr bwMode="auto">
            <a:xfrm>
              <a:off x="5284" y="1252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6" name="Line 99"/>
            <p:cNvSpPr>
              <a:spLocks noChangeShapeType="1"/>
            </p:cNvSpPr>
            <p:nvPr/>
          </p:nvSpPr>
          <p:spPr bwMode="auto">
            <a:xfrm>
              <a:off x="4966" y="1388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7" name="Line 100"/>
            <p:cNvSpPr>
              <a:spLocks noChangeShapeType="1"/>
            </p:cNvSpPr>
            <p:nvPr/>
          </p:nvSpPr>
          <p:spPr bwMode="auto">
            <a:xfrm>
              <a:off x="5148" y="1116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8" name="Line 101"/>
            <p:cNvSpPr>
              <a:spLocks noChangeShapeType="1"/>
            </p:cNvSpPr>
            <p:nvPr/>
          </p:nvSpPr>
          <p:spPr bwMode="auto">
            <a:xfrm flipH="1" flipV="1">
              <a:off x="4422" y="2069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609600" y="227013"/>
            <a:ext cx="785018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               </a:t>
            </a:r>
          </a:p>
          <a:p>
            <a:endParaRPr lang="en-US" altLang="zh-CN" sz="2200" b="1" dirty="0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                           </a:t>
            </a:r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立方体、长方体、圆柱、圆锥、</a:t>
            </a:r>
          </a:p>
          <a:p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球等都是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几何体</a:t>
            </a:r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，下面图中的棱柱（图</a:t>
            </a:r>
            <a:r>
              <a:rPr lang="en-US" altLang="zh-CN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1—2</a:t>
            </a:r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）、棱锥（图</a:t>
            </a:r>
            <a:r>
              <a:rPr lang="en-US" altLang="zh-CN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1—3</a:t>
            </a:r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）等也是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几何体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zh-CN" altLang="en-US" sz="2200" b="1" dirty="0">
                <a:latin typeface="宋体" panose="02010600030101010101" pitchFamily="2" charset="-122"/>
                <a:sym typeface="Wingdings" panose="05000000000000000000" pitchFamily="2" charset="2"/>
              </a:rPr>
              <a:t>几何体简称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体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2870" name="Rectangle 103"/>
          <p:cNvSpPr>
            <a:spLocks noChangeArrowheads="1"/>
          </p:cNvSpPr>
          <p:nvPr/>
        </p:nvSpPr>
        <p:spPr bwMode="auto">
          <a:xfrm>
            <a:off x="1284288" y="5943600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三棱锥</a:t>
            </a:r>
          </a:p>
        </p:txBody>
      </p:sp>
      <p:sp>
        <p:nvSpPr>
          <p:cNvPr id="10252" name="Rectangle 104"/>
          <p:cNvSpPr>
            <a:spLocks noChangeArrowheads="1"/>
          </p:cNvSpPr>
          <p:nvPr/>
        </p:nvSpPr>
        <p:spPr bwMode="auto">
          <a:xfrm>
            <a:off x="1230313" y="3740150"/>
            <a:ext cx="1055687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>
                <a:latin typeface="+mn-ea"/>
                <a:ea typeface="+mn-ea"/>
                <a:sym typeface="Wingdings" panose="05000000000000000000" pitchFamily="2" charset="2"/>
              </a:rPr>
              <a:t>三棱柱</a:t>
            </a:r>
          </a:p>
        </p:txBody>
      </p:sp>
      <p:sp>
        <p:nvSpPr>
          <p:cNvPr id="10253" name="Rectangle 105"/>
          <p:cNvSpPr>
            <a:spLocks noChangeArrowheads="1"/>
          </p:cNvSpPr>
          <p:nvPr/>
        </p:nvSpPr>
        <p:spPr bwMode="auto">
          <a:xfrm>
            <a:off x="3173413" y="3716338"/>
            <a:ext cx="1055687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>
                <a:latin typeface="+mn-ea"/>
                <a:ea typeface="+mn-ea"/>
                <a:sym typeface="Wingdings" panose="05000000000000000000" pitchFamily="2" charset="2"/>
              </a:rPr>
              <a:t>四棱柱</a:t>
            </a:r>
          </a:p>
        </p:txBody>
      </p:sp>
      <p:sp>
        <p:nvSpPr>
          <p:cNvPr id="10254" name="Rectangle 106"/>
          <p:cNvSpPr>
            <a:spLocks noChangeArrowheads="1"/>
          </p:cNvSpPr>
          <p:nvPr/>
        </p:nvSpPr>
        <p:spPr bwMode="auto">
          <a:xfrm>
            <a:off x="5100638" y="3740150"/>
            <a:ext cx="1055687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  <a:sym typeface="Wingdings" panose="05000000000000000000" pitchFamily="2" charset="2"/>
              </a:rPr>
              <a:t>五棱柱</a:t>
            </a:r>
          </a:p>
        </p:txBody>
      </p:sp>
      <p:sp>
        <p:nvSpPr>
          <p:cNvPr id="10255" name="Rectangle 107"/>
          <p:cNvSpPr>
            <a:spLocks noChangeArrowheads="1"/>
          </p:cNvSpPr>
          <p:nvPr/>
        </p:nvSpPr>
        <p:spPr bwMode="auto">
          <a:xfrm>
            <a:off x="7207250" y="3716338"/>
            <a:ext cx="1055688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  <a:sym typeface="Wingdings" panose="05000000000000000000" pitchFamily="2" charset="2"/>
              </a:rPr>
              <a:t>六棱柱</a:t>
            </a:r>
          </a:p>
        </p:txBody>
      </p:sp>
      <p:sp>
        <p:nvSpPr>
          <p:cNvPr id="32875" name="Rectangle 108"/>
          <p:cNvSpPr>
            <a:spLocks noChangeArrowheads="1"/>
          </p:cNvSpPr>
          <p:nvPr/>
        </p:nvSpPr>
        <p:spPr bwMode="auto">
          <a:xfrm>
            <a:off x="3101975" y="5943600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四棱锥</a:t>
            </a:r>
          </a:p>
        </p:txBody>
      </p:sp>
      <p:sp>
        <p:nvSpPr>
          <p:cNvPr id="10257" name="Rectangle 109"/>
          <p:cNvSpPr>
            <a:spLocks noChangeArrowheads="1"/>
          </p:cNvSpPr>
          <p:nvPr/>
        </p:nvSpPr>
        <p:spPr bwMode="auto">
          <a:xfrm>
            <a:off x="5292725" y="5949950"/>
            <a:ext cx="3071813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>
                <a:latin typeface="+mj-ea"/>
                <a:ea typeface="+mj-ea"/>
                <a:sym typeface="Wingdings" panose="05000000000000000000" pitchFamily="2" charset="2"/>
              </a:rPr>
              <a:t>五棱锥</a:t>
            </a:r>
          </a:p>
        </p:txBody>
      </p:sp>
      <p:sp>
        <p:nvSpPr>
          <p:cNvPr id="32877" name="Rectangle 110"/>
          <p:cNvSpPr>
            <a:spLocks noChangeArrowheads="1"/>
          </p:cNvSpPr>
          <p:nvPr/>
        </p:nvSpPr>
        <p:spPr bwMode="auto">
          <a:xfrm>
            <a:off x="6875463" y="59182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六棱锥</a:t>
            </a:r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3986213" y="4070350"/>
            <a:ext cx="1017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1—2</a:t>
            </a:r>
          </a:p>
        </p:txBody>
      </p:sp>
      <p:sp>
        <p:nvSpPr>
          <p:cNvPr id="32879" name="Rectangle 112"/>
          <p:cNvSpPr>
            <a:spLocks noChangeArrowheads="1"/>
          </p:cNvSpPr>
          <p:nvPr/>
        </p:nvSpPr>
        <p:spPr bwMode="auto">
          <a:xfrm>
            <a:off x="4127500" y="6088063"/>
            <a:ext cx="102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1—3</a:t>
            </a:r>
          </a:p>
        </p:txBody>
      </p:sp>
      <p:pic>
        <p:nvPicPr>
          <p:cNvPr id="32880" name="Picture 2" descr="知识归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476250"/>
            <a:ext cx="27368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/>
          <p:cNvGrpSpPr/>
          <p:nvPr/>
        </p:nvGrpSpPr>
        <p:grpSpPr bwMode="auto">
          <a:xfrm>
            <a:off x="1116013" y="735013"/>
            <a:ext cx="1090612" cy="1541462"/>
            <a:chOff x="748" y="1253"/>
            <a:chExt cx="816" cy="1225"/>
          </a:xfrm>
        </p:grpSpPr>
        <p:sp>
          <p:nvSpPr>
            <p:cNvPr id="34818" name="Line 3"/>
            <p:cNvSpPr>
              <a:spLocks noChangeShapeType="1"/>
            </p:cNvSpPr>
            <p:nvPr/>
          </p:nvSpPr>
          <p:spPr bwMode="auto">
            <a:xfrm>
              <a:off x="748" y="1253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" name="Line 4"/>
            <p:cNvSpPr>
              <a:spLocks noChangeShapeType="1"/>
            </p:cNvSpPr>
            <p:nvPr/>
          </p:nvSpPr>
          <p:spPr bwMode="auto">
            <a:xfrm>
              <a:off x="748" y="1253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Line 5"/>
            <p:cNvSpPr>
              <a:spLocks noChangeShapeType="1"/>
            </p:cNvSpPr>
            <p:nvPr/>
          </p:nvSpPr>
          <p:spPr bwMode="auto">
            <a:xfrm flipV="1">
              <a:off x="1345" y="1253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Line 6"/>
            <p:cNvSpPr>
              <a:spLocks noChangeShapeType="1"/>
            </p:cNvSpPr>
            <p:nvPr/>
          </p:nvSpPr>
          <p:spPr bwMode="auto">
            <a:xfrm>
              <a:off x="748" y="1253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2" name="Line 7"/>
            <p:cNvSpPr>
              <a:spLocks noChangeShapeType="1"/>
            </p:cNvSpPr>
            <p:nvPr/>
          </p:nvSpPr>
          <p:spPr bwMode="auto">
            <a:xfrm>
              <a:off x="1564" y="1253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>
              <a:off x="1338" y="1620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Line 9"/>
            <p:cNvSpPr>
              <a:spLocks noChangeShapeType="1"/>
            </p:cNvSpPr>
            <p:nvPr/>
          </p:nvSpPr>
          <p:spPr bwMode="auto">
            <a:xfrm>
              <a:off x="748" y="210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>
              <a:off x="748" y="2108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1"/>
            <p:cNvSpPr>
              <a:spLocks noChangeShapeType="1"/>
            </p:cNvSpPr>
            <p:nvPr/>
          </p:nvSpPr>
          <p:spPr bwMode="auto">
            <a:xfrm flipV="1">
              <a:off x="1345" y="2108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7" name="Group 12"/>
          <p:cNvGrpSpPr/>
          <p:nvPr/>
        </p:nvGrpSpPr>
        <p:grpSpPr bwMode="auto">
          <a:xfrm>
            <a:off x="3060700" y="693738"/>
            <a:ext cx="1152525" cy="1655762"/>
            <a:chOff x="1973" y="1117"/>
            <a:chExt cx="862" cy="1315"/>
          </a:xfrm>
        </p:grpSpPr>
        <p:grpSp>
          <p:nvGrpSpPr>
            <p:cNvPr id="34828" name="Group 13"/>
            <p:cNvGrpSpPr/>
            <p:nvPr/>
          </p:nvGrpSpPr>
          <p:grpSpPr bwMode="auto">
            <a:xfrm>
              <a:off x="1973" y="1117"/>
              <a:ext cx="862" cy="411"/>
              <a:chOff x="1973" y="981"/>
              <a:chExt cx="862" cy="453"/>
            </a:xfrm>
          </p:grpSpPr>
          <p:sp>
            <p:nvSpPr>
              <p:cNvPr id="34829" name="Line 14"/>
              <p:cNvSpPr>
                <a:spLocks noChangeShapeType="1"/>
              </p:cNvSpPr>
              <p:nvPr/>
            </p:nvSpPr>
            <p:spPr bwMode="auto">
              <a:xfrm flipV="1">
                <a:off x="1973" y="981"/>
                <a:ext cx="68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0" name="Line 15"/>
              <p:cNvSpPr>
                <a:spLocks noChangeShapeType="1"/>
              </p:cNvSpPr>
              <p:nvPr/>
            </p:nvSpPr>
            <p:spPr bwMode="auto">
              <a:xfrm>
                <a:off x="2653" y="981"/>
                <a:ext cx="182" cy="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1" name="Line 16"/>
              <p:cNvSpPr>
                <a:spLocks noChangeShapeType="1"/>
              </p:cNvSpPr>
              <p:nvPr/>
            </p:nvSpPr>
            <p:spPr bwMode="auto">
              <a:xfrm>
                <a:off x="1973" y="1071"/>
                <a:ext cx="136" cy="3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2" name="Line 17"/>
              <p:cNvSpPr>
                <a:spLocks noChangeShapeType="1"/>
              </p:cNvSpPr>
              <p:nvPr/>
            </p:nvSpPr>
            <p:spPr bwMode="auto">
              <a:xfrm flipV="1">
                <a:off x="2109" y="1207"/>
                <a:ext cx="726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33" name="Line 18"/>
            <p:cNvSpPr>
              <a:spLocks noChangeShapeType="1"/>
            </p:cNvSpPr>
            <p:nvPr/>
          </p:nvSpPr>
          <p:spPr bwMode="auto">
            <a:xfrm>
              <a:off x="1973" y="1199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Line 19"/>
            <p:cNvSpPr>
              <a:spLocks noChangeShapeType="1"/>
            </p:cNvSpPr>
            <p:nvPr/>
          </p:nvSpPr>
          <p:spPr bwMode="auto">
            <a:xfrm>
              <a:off x="2105" y="1528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Line 20"/>
            <p:cNvSpPr>
              <a:spLocks noChangeShapeType="1"/>
            </p:cNvSpPr>
            <p:nvPr/>
          </p:nvSpPr>
          <p:spPr bwMode="auto">
            <a:xfrm>
              <a:off x="2835" y="1322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Line 21"/>
            <p:cNvSpPr>
              <a:spLocks noChangeShapeType="1"/>
            </p:cNvSpPr>
            <p:nvPr/>
          </p:nvSpPr>
          <p:spPr bwMode="auto">
            <a:xfrm>
              <a:off x="2653" y="1117"/>
              <a:ext cx="0" cy="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Line 22"/>
            <p:cNvSpPr>
              <a:spLocks noChangeShapeType="1"/>
            </p:cNvSpPr>
            <p:nvPr/>
          </p:nvSpPr>
          <p:spPr bwMode="auto">
            <a:xfrm flipV="1">
              <a:off x="1973" y="2018"/>
              <a:ext cx="680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Line 23"/>
            <p:cNvSpPr>
              <a:spLocks noChangeShapeType="1"/>
            </p:cNvSpPr>
            <p:nvPr/>
          </p:nvSpPr>
          <p:spPr bwMode="auto">
            <a:xfrm>
              <a:off x="2653" y="2018"/>
              <a:ext cx="182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Line 24"/>
            <p:cNvSpPr>
              <a:spLocks noChangeShapeType="1"/>
            </p:cNvSpPr>
            <p:nvPr/>
          </p:nvSpPr>
          <p:spPr bwMode="auto">
            <a:xfrm>
              <a:off x="1973" y="2100"/>
              <a:ext cx="136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Line 25"/>
            <p:cNvSpPr>
              <a:spLocks noChangeShapeType="1"/>
            </p:cNvSpPr>
            <p:nvPr/>
          </p:nvSpPr>
          <p:spPr bwMode="auto">
            <a:xfrm flipV="1">
              <a:off x="2109" y="2223"/>
              <a:ext cx="726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41" name="Group 26"/>
          <p:cNvGrpSpPr/>
          <p:nvPr/>
        </p:nvGrpSpPr>
        <p:grpSpPr bwMode="auto">
          <a:xfrm>
            <a:off x="5003800" y="677863"/>
            <a:ext cx="1092200" cy="1598612"/>
            <a:chOff x="3197" y="981"/>
            <a:chExt cx="817" cy="1270"/>
          </a:xfrm>
        </p:grpSpPr>
        <p:grpSp>
          <p:nvGrpSpPr>
            <p:cNvPr id="34842" name="Group 27"/>
            <p:cNvGrpSpPr/>
            <p:nvPr/>
          </p:nvGrpSpPr>
          <p:grpSpPr bwMode="auto">
            <a:xfrm>
              <a:off x="3197" y="981"/>
              <a:ext cx="817" cy="451"/>
              <a:chOff x="793" y="1570"/>
              <a:chExt cx="817" cy="499"/>
            </a:xfrm>
          </p:grpSpPr>
          <p:sp>
            <p:nvSpPr>
              <p:cNvPr id="34843" name="Line 28"/>
              <p:cNvSpPr>
                <a:spLocks noChangeShapeType="1"/>
              </p:cNvSpPr>
              <p:nvPr/>
            </p:nvSpPr>
            <p:spPr bwMode="auto">
              <a:xfrm flipV="1">
                <a:off x="793" y="1570"/>
                <a:ext cx="454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4" name="Line 29"/>
              <p:cNvSpPr>
                <a:spLocks noChangeShapeType="1"/>
              </p:cNvSpPr>
              <p:nvPr/>
            </p:nvSpPr>
            <p:spPr bwMode="auto">
              <a:xfrm>
                <a:off x="1247" y="1570"/>
                <a:ext cx="363" cy="2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5" name="Line 30"/>
              <p:cNvSpPr>
                <a:spLocks noChangeShapeType="1"/>
              </p:cNvSpPr>
              <p:nvPr/>
            </p:nvSpPr>
            <p:spPr bwMode="auto">
              <a:xfrm flipH="1">
                <a:off x="1474" y="1797"/>
                <a:ext cx="136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6" name="Line 31"/>
              <p:cNvSpPr>
                <a:spLocks noChangeShapeType="1"/>
              </p:cNvSpPr>
              <p:nvPr/>
            </p:nvSpPr>
            <p:spPr bwMode="auto">
              <a:xfrm>
                <a:off x="793" y="1797"/>
                <a:ext cx="137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7" name="Line 32"/>
              <p:cNvSpPr>
                <a:spLocks noChangeShapeType="1"/>
              </p:cNvSpPr>
              <p:nvPr/>
            </p:nvSpPr>
            <p:spPr bwMode="auto">
              <a:xfrm>
                <a:off x="930" y="2069"/>
                <a:ext cx="5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48" name="Line 33"/>
            <p:cNvSpPr>
              <a:spLocks noChangeShapeType="1"/>
            </p:cNvSpPr>
            <p:nvPr/>
          </p:nvSpPr>
          <p:spPr bwMode="auto">
            <a:xfrm>
              <a:off x="3197" y="1186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Line 34"/>
            <p:cNvSpPr>
              <a:spLocks noChangeShapeType="1"/>
            </p:cNvSpPr>
            <p:nvPr/>
          </p:nvSpPr>
          <p:spPr bwMode="auto">
            <a:xfrm>
              <a:off x="3333" y="1432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Line 35"/>
            <p:cNvSpPr>
              <a:spLocks noChangeShapeType="1"/>
            </p:cNvSpPr>
            <p:nvPr/>
          </p:nvSpPr>
          <p:spPr bwMode="auto">
            <a:xfrm>
              <a:off x="3878" y="1432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Line 36"/>
            <p:cNvSpPr>
              <a:spLocks noChangeShapeType="1"/>
            </p:cNvSpPr>
            <p:nvPr/>
          </p:nvSpPr>
          <p:spPr bwMode="auto">
            <a:xfrm>
              <a:off x="3651" y="981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Line 37"/>
            <p:cNvSpPr>
              <a:spLocks noChangeShapeType="1"/>
            </p:cNvSpPr>
            <p:nvPr/>
          </p:nvSpPr>
          <p:spPr bwMode="auto">
            <a:xfrm>
              <a:off x="4014" y="1186"/>
              <a:ext cx="0" cy="8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Line 38"/>
            <p:cNvSpPr>
              <a:spLocks noChangeShapeType="1"/>
            </p:cNvSpPr>
            <p:nvPr/>
          </p:nvSpPr>
          <p:spPr bwMode="auto">
            <a:xfrm flipV="1">
              <a:off x="3197" y="1797"/>
              <a:ext cx="454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Line 39"/>
            <p:cNvSpPr>
              <a:spLocks noChangeShapeType="1"/>
            </p:cNvSpPr>
            <p:nvPr/>
          </p:nvSpPr>
          <p:spPr bwMode="auto">
            <a:xfrm>
              <a:off x="3651" y="1797"/>
              <a:ext cx="363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H="1">
              <a:off x="3878" y="2002"/>
              <a:ext cx="136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Line 41"/>
            <p:cNvSpPr>
              <a:spLocks noChangeShapeType="1"/>
            </p:cNvSpPr>
            <p:nvPr/>
          </p:nvSpPr>
          <p:spPr bwMode="auto">
            <a:xfrm>
              <a:off x="3197" y="2002"/>
              <a:ext cx="137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Line 42"/>
            <p:cNvSpPr>
              <a:spLocks noChangeShapeType="1"/>
            </p:cNvSpPr>
            <p:nvPr/>
          </p:nvSpPr>
          <p:spPr bwMode="auto">
            <a:xfrm>
              <a:off x="3334" y="2248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58" name="Group 43"/>
          <p:cNvGrpSpPr/>
          <p:nvPr/>
        </p:nvGrpSpPr>
        <p:grpSpPr bwMode="auto">
          <a:xfrm>
            <a:off x="900113" y="2919413"/>
            <a:ext cx="1295400" cy="1368425"/>
            <a:chOff x="567" y="2886"/>
            <a:chExt cx="816" cy="862"/>
          </a:xfrm>
        </p:grpSpPr>
        <p:sp>
          <p:nvSpPr>
            <p:cNvPr id="34859" name="Line 44"/>
            <p:cNvSpPr>
              <a:spLocks noChangeShapeType="1"/>
            </p:cNvSpPr>
            <p:nvPr/>
          </p:nvSpPr>
          <p:spPr bwMode="auto">
            <a:xfrm>
              <a:off x="567" y="3381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Line 45"/>
            <p:cNvSpPr>
              <a:spLocks noChangeShapeType="1"/>
            </p:cNvSpPr>
            <p:nvPr/>
          </p:nvSpPr>
          <p:spPr bwMode="auto">
            <a:xfrm>
              <a:off x="567" y="3381"/>
              <a:ext cx="597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Line 46"/>
            <p:cNvSpPr>
              <a:spLocks noChangeShapeType="1"/>
            </p:cNvSpPr>
            <p:nvPr/>
          </p:nvSpPr>
          <p:spPr bwMode="auto">
            <a:xfrm flipV="1">
              <a:off x="1164" y="3381"/>
              <a:ext cx="219" cy="3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Line 47"/>
            <p:cNvSpPr>
              <a:spLocks noChangeShapeType="1"/>
            </p:cNvSpPr>
            <p:nvPr/>
          </p:nvSpPr>
          <p:spPr bwMode="auto">
            <a:xfrm flipV="1">
              <a:off x="567" y="2886"/>
              <a:ext cx="499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Line 48"/>
            <p:cNvSpPr>
              <a:spLocks noChangeShapeType="1"/>
            </p:cNvSpPr>
            <p:nvPr/>
          </p:nvSpPr>
          <p:spPr bwMode="auto">
            <a:xfrm flipH="1" flipV="1">
              <a:off x="1066" y="2886"/>
              <a:ext cx="90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Line 49"/>
            <p:cNvSpPr>
              <a:spLocks noChangeShapeType="1"/>
            </p:cNvSpPr>
            <p:nvPr/>
          </p:nvSpPr>
          <p:spPr bwMode="auto">
            <a:xfrm flipH="1" flipV="1">
              <a:off x="1066" y="2886"/>
              <a:ext cx="317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65" name="Group 50"/>
          <p:cNvGrpSpPr/>
          <p:nvPr/>
        </p:nvGrpSpPr>
        <p:grpSpPr bwMode="auto">
          <a:xfrm>
            <a:off x="2843213" y="2774950"/>
            <a:ext cx="1370012" cy="1439863"/>
            <a:chOff x="1791" y="2795"/>
            <a:chExt cx="863" cy="907"/>
          </a:xfrm>
        </p:grpSpPr>
        <p:sp>
          <p:nvSpPr>
            <p:cNvPr id="34866" name="Line 51"/>
            <p:cNvSpPr>
              <a:spLocks noChangeShapeType="1"/>
            </p:cNvSpPr>
            <p:nvPr/>
          </p:nvSpPr>
          <p:spPr bwMode="auto">
            <a:xfrm flipV="1">
              <a:off x="1792" y="3294"/>
              <a:ext cx="589" cy="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Line 52"/>
            <p:cNvSpPr>
              <a:spLocks noChangeShapeType="1"/>
            </p:cNvSpPr>
            <p:nvPr/>
          </p:nvSpPr>
          <p:spPr bwMode="auto">
            <a:xfrm>
              <a:off x="2381" y="3294"/>
              <a:ext cx="273" cy="2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Line 53"/>
            <p:cNvSpPr>
              <a:spLocks noChangeShapeType="1"/>
            </p:cNvSpPr>
            <p:nvPr/>
          </p:nvSpPr>
          <p:spPr bwMode="auto">
            <a:xfrm>
              <a:off x="1792" y="3373"/>
              <a:ext cx="136" cy="3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Line 54"/>
            <p:cNvSpPr>
              <a:spLocks noChangeShapeType="1"/>
            </p:cNvSpPr>
            <p:nvPr/>
          </p:nvSpPr>
          <p:spPr bwMode="auto">
            <a:xfrm flipV="1">
              <a:off x="1928" y="3496"/>
              <a:ext cx="726" cy="2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Line 55"/>
            <p:cNvSpPr>
              <a:spLocks noChangeShapeType="1"/>
            </p:cNvSpPr>
            <p:nvPr/>
          </p:nvSpPr>
          <p:spPr bwMode="auto">
            <a:xfrm flipV="1">
              <a:off x="1791" y="2795"/>
              <a:ext cx="454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Line 56"/>
            <p:cNvSpPr>
              <a:spLocks noChangeShapeType="1"/>
            </p:cNvSpPr>
            <p:nvPr/>
          </p:nvSpPr>
          <p:spPr bwMode="auto">
            <a:xfrm flipV="1">
              <a:off x="1927" y="2795"/>
              <a:ext cx="318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Line 57"/>
            <p:cNvSpPr>
              <a:spLocks noChangeShapeType="1"/>
            </p:cNvSpPr>
            <p:nvPr/>
          </p:nvSpPr>
          <p:spPr bwMode="auto">
            <a:xfrm flipH="1" flipV="1">
              <a:off x="2245" y="2795"/>
              <a:ext cx="408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Line 58"/>
            <p:cNvSpPr>
              <a:spLocks noChangeShapeType="1"/>
            </p:cNvSpPr>
            <p:nvPr/>
          </p:nvSpPr>
          <p:spPr bwMode="auto">
            <a:xfrm flipH="1" flipV="1">
              <a:off x="2245" y="2795"/>
              <a:ext cx="136" cy="4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74" name="Group 59"/>
          <p:cNvGrpSpPr/>
          <p:nvPr/>
        </p:nvGrpSpPr>
        <p:grpSpPr bwMode="auto">
          <a:xfrm>
            <a:off x="4859338" y="2776538"/>
            <a:ext cx="1296987" cy="1368425"/>
            <a:chOff x="3016" y="2659"/>
            <a:chExt cx="817" cy="862"/>
          </a:xfrm>
        </p:grpSpPr>
        <p:sp>
          <p:nvSpPr>
            <p:cNvPr id="34875" name="Line 60"/>
            <p:cNvSpPr>
              <a:spLocks noChangeShapeType="1"/>
            </p:cNvSpPr>
            <p:nvPr/>
          </p:nvSpPr>
          <p:spPr bwMode="auto">
            <a:xfrm flipV="1">
              <a:off x="3016" y="3070"/>
              <a:ext cx="454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Line 61"/>
            <p:cNvSpPr>
              <a:spLocks noChangeShapeType="1"/>
            </p:cNvSpPr>
            <p:nvPr/>
          </p:nvSpPr>
          <p:spPr bwMode="auto">
            <a:xfrm>
              <a:off x="3470" y="3070"/>
              <a:ext cx="363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Line 62"/>
            <p:cNvSpPr>
              <a:spLocks noChangeShapeType="1"/>
            </p:cNvSpPr>
            <p:nvPr/>
          </p:nvSpPr>
          <p:spPr bwMode="auto">
            <a:xfrm flipH="1">
              <a:off x="3697" y="3275"/>
              <a:ext cx="136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Line 63"/>
            <p:cNvSpPr>
              <a:spLocks noChangeShapeType="1"/>
            </p:cNvSpPr>
            <p:nvPr/>
          </p:nvSpPr>
          <p:spPr bwMode="auto">
            <a:xfrm>
              <a:off x="3016" y="3275"/>
              <a:ext cx="137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Line 64"/>
            <p:cNvSpPr>
              <a:spLocks noChangeShapeType="1"/>
            </p:cNvSpPr>
            <p:nvPr/>
          </p:nvSpPr>
          <p:spPr bwMode="auto">
            <a:xfrm>
              <a:off x="3153" y="3521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Line 65"/>
            <p:cNvSpPr>
              <a:spLocks noChangeShapeType="1"/>
            </p:cNvSpPr>
            <p:nvPr/>
          </p:nvSpPr>
          <p:spPr bwMode="auto">
            <a:xfrm flipV="1">
              <a:off x="3016" y="2659"/>
              <a:ext cx="454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Line 66"/>
            <p:cNvSpPr>
              <a:spLocks noChangeShapeType="1"/>
            </p:cNvSpPr>
            <p:nvPr/>
          </p:nvSpPr>
          <p:spPr bwMode="auto">
            <a:xfrm flipV="1">
              <a:off x="3152" y="2659"/>
              <a:ext cx="318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Line 67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226" cy="8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Line 68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Line 69"/>
            <p:cNvSpPr>
              <a:spLocks noChangeShapeType="1"/>
            </p:cNvSpPr>
            <p:nvPr/>
          </p:nvSpPr>
          <p:spPr bwMode="auto">
            <a:xfrm flipH="1" flipV="1">
              <a:off x="3470" y="2659"/>
              <a:ext cx="363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85" name="Group 70"/>
          <p:cNvGrpSpPr/>
          <p:nvPr/>
        </p:nvGrpSpPr>
        <p:grpSpPr bwMode="auto">
          <a:xfrm>
            <a:off x="7019925" y="2703513"/>
            <a:ext cx="1368425" cy="1439862"/>
            <a:chOff x="4422" y="2659"/>
            <a:chExt cx="862" cy="907"/>
          </a:xfrm>
        </p:grpSpPr>
        <p:sp>
          <p:nvSpPr>
            <p:cNvPr id="34886" name="Line 71"/>
            <p:cNvSpPr>
              <a:spLocks noChangeShapeType="1"/>
            </p:cNvSpPr>
            <p:nvPr/>
          </p:nvSpPr>
          <p:spPr bwMode="auto">
            <a:xfrm flipV="1">
              <a:off x="4740" y="3293"/>
              <a:ext cx="40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Line 72"/>
            <p:cNvSpPr>
              <a:spLocks noChangeShapeType="1"/>
            </p:cNvSpPr>
            <p:nvPr/>
          </p:nvSpPr>
          <p:spPr bwMode="auto">
            <a:xfrm>
              <a:off x="5148" y="3293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Line 73"/>
            <p:cNvSpPr>
              <a:spLocks noChangeShapeType="1"/>
            </p:cNvSpPr>
            <p:nvPr/>
          </p:nvSpPr>
          <p:spPr bwMode="auto">
            <a:xfrm flipH="1">
              <a:off x="4966" y="3429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Line 74"/>
            <p:cNvSpPr>
              <a:spLocks noChangeShapeType="1"/>
            </p:cNvSpPr>
            <p:nvPr/>
          </p:nvSpPr>
          <p:spPr bwMode="auto">
            <a:xfrm flipH="1">
              <a:off x="4513" y="3566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Line 75"/>
            <p:cNvSpPr>
              <a:spLocks noChangeShapeType="1"/>
            </p:cNvSpPr>
            <p:nvPr/>
          </p:nvSpPr>
          <p:spPr bwMode="auto">
            <a:xfrm flipH="1" flipV="1">
              <a:off x="4422" y="3429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1" name="Line 76"/>
            <p:cNvSpPr>
              <a:spLocks noChangeShapeType="1"/>
            </p:cNvSpPr>
            <p:nvPr/>
          </p:nvSpPr>
          <p:spPr bwMode="auto">
            <a:xfrm flipV="1">
              <a:off x="4422" y="3294"/>
              <a:ext cx="318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Line 77"/>
            <p:cNvSpPr>
              <a:spLocks noChangeShapeType="1"/>
            </p:cNvSpPr>
            <p:nvPr/>
          </p:nvSpPr>
          <p:spPr bwMode="auto">
            <a:xfrm flipV="1">
              <a:off x="4422" y="2659"/>
              <a:ext cx="454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Line 78"/>
            <p:cNvSpPr>
              <a:spLocks noChangeShapeType="1"/>
            </p:cNvSpPr>
            <p:nvPr/>
          </p:nvSpPr>
          <p:spPr bwMode="auto">
            <a:xfrm flipV="1">
              <a:off x="4513" y="2659"/>
              <a:ext cx="363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Line 79"/>
            <p:cNvSpPr>
              <a:spLocks noChangeShapeType="1"/>
            </p:cNvSpPr>
            <p:nvPr/>
          </p:nvSpPr>
          <p:spPr bwMode="auto">
            <a:xfrm flipV="1">
              <a:off x="4740" y="2659"/>
              <a:ext cx="136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Line 80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272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Line 81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408" cy="7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Line 82"/>
            <p:cNvSpPr>
              <a:spLocks noChangeShapeType="1"/>
            </p:cNvSpPr>
            <p:nvPr/>
          </p:nvSpPr>
          <p:spPr bwMode="auto">
            <a:xfrm flipH="1" flipV="1">
              <a:off x="4876" y="2659"/>
              <a:ext cx="91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98" name="Group 83"/>
          <p:cNvGrpSpPr/>
          <p:nvPr/>
        </p:nvGrpSpPr>
        <p:grpSpPr bwMode="auto">
          <a:xfrm>
            <a:off x="6948488" y="833438"/>
            <a:ext cx="1152525" cy="1371600"/>
            <a:chOff x="4422" y="1116"/>
            <a:chExt cx="862" cy="1090"/>
          </a:xfrm>
        </p:grpSpPr>
        <p:sp>
          <p:nvSpPr>
            <p:cNvPr id="34899" name="Line 84"/>
            <p:cNvSpPr>
              <a:spLocks noChangeShapeType="1"/>
            </p:cNvSpPr>
            <p:nvPr/>
          </p:nvSpPr>
          <p:spPr bwMode="auto">
            <a:xfrm>
              <a:off x="4649" y="1116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Line 85"/>
            <p:cNvSpPr>
              <a:spLocks noChangeShapeType="1"/>
            </p:cNvSpPr>
            <p:nvPr/>
          </p:nvSpPr>
          <p:spPr bwMode="auto">
            <a:xfrm>
              <a:off x="5148" y="1116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1" name="Line 86"/>
            <p:cNvSpPr>
              <a:spLocks noChangeShapeType="1"/>
            </p:cNvSpPr>
            <p:nvPr/>
          </p:nvSpPr>
          <p:spPr bwMode="auto">
            <a:xfrm flipH="1">
              <a:off x="4966" y="1252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Line 87"/>
            <p:cNvSpPr>
              <a:spLocks noChangeShapeType="1"/>
            </p:cNvSpPr>
            <p:nvPr/>
          </p:nvSpPr>
          <p:spPr bwMode="auto">
            <a:xfrm flipH="1">
              <a:off x="4513" y="1389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3" name="Line 88"/>
            <p:cNvSpPr>
              <a:spLocks noChangeShapeType="1"/>
            </p:cNvSpPr>
            <p:nvPr/>
          </p:nvSpPr>
          <p:spPr bwMode="auto">
            <a:xfrm flipH="1" flipV="1">
              <a:off x="4422" y="1252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4" name="Line 89"/>
            <p:cNvSpPr>
              <a:spLocks noChangeShapeType="1"/>
            </p:cNvSpPr>
            <p:nvPr/>
          </p:nvSpPr>
          <p:spPr bwMode="auto">
            <a:xfrm flipV="1">
              <a:off x="4422" y="1116"/>
              <a:ext cx="227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5" name="Line 90"/>
            <p:cNvSpPr>
              <a:spLocks noChangeShapeType="1"/>
            </p:cNvSpPr>
            <p:nvPr/>
          </p:nvSpPr>
          <p:spPr bwMode="auto">
            <a:xfrm>
              <a:off x="4649" y="1932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6" name="Line 91"/>
            <p:cNvSpPr>
              <a:spLocks noChangeShapeType="1"/>
            </p:cNvSpPr>
            <p:nvPr/>
          </p:nvSpPr>
          <p:spPr bwMode="auto">
            <a:xfrm>
              <a:off x="5148" y="1932"/>
              <a:ext cx="13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7" name="Line 92"/>
            <p:cNvSpPr>
              <a:spLocks noChangeShapeType="1"/>
            </p:cNvSpPr>
            <p:nvPr/>
          </p:nvSpPr>
          <p:spPr bwMode="auto">
            <a:xfrm flipH="1">
              <a:off x="4966" y="2068"/>
              <a:ext cx="318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8" name="Line 93"/>
            <p:cNvSpPr>
              <a:spLocks noChangeShapeType="1"/>
            </p:cNvSpPr>
            <p:nvPr/>
          </p:nvSpPr>
          <p:spPr bwMode="auto">
            <a:xfrm flipH="1">
              <a:off x="4513" y="2205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9" name="Line 94"/>
            <p:cNvSpPr>
              <a:spLocks noChangeShapeType="1"/>
            </p:cNvSpPr>
            <p:nvPr/>
          </p:nvSpPr>
          <p:spPr bwMode="auto">
            <a:xfrm flipV="1">
              <a:off x="4422" y="1932"/>
              <a:ext cx="227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0" name="Line 95"/>
            <p:cNvSpPr>
              <a:spLocks noChangeShapeType="1"/>
            </p:cNvSpPr>
            <p:nvPr/>
          </p:nvSpPr>
          <p:spPr bwMode="auto">
            <a:xfrm>
              <a:off x="4422" y="1252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1" name="Line 96"/>
            <p:cNvSpPr>
              <a:spLocks noChangeShapeType="1"/>
            </p:cNvSpPr>
            <p:nvPr/>
          </p:nvSpPr>
          <p:spPr bwMode="auto">
            <a:xfrm>
              <a:off x="4513" y="1388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2" name="Line 97"/>
            <p:cNvSpPr>
              <a:spLocks noChangeShapeType="1"/>
            </p:cNvSpPr>
            <p:nvPr/>
          </p:nvSpPr>
          <p:spPr bwMode="auto">
            <a:xfrm>
              <a:off x="4649" y="1116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3" name="Line 98"/>
            <p:cNvSpPr>
              <a:spLocks noChangeShapeType="1"/>
            </p:cNvSpPr>
            <p:nvPr/>
          </p:nvSpPr>
          <p:spPr bwMode="auto">
            <a:xfrm>
              <a:off x="5284" y="1252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4" name="Line 99"/>
            <p:cNvSpPr>
              <a:spLocks noChangeShapeType="1"/>
            </p:cNvSpPr>
            <p:nvPr/>
          </p:nvSpPr>
          <p:spPr bwMode="auto">
            <a:xfrm>
              <a:off x="4966" y="1388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5" name="Line 100"/>
            <p:cNvSpPr>
              <a:spLocks noChangeShapeType="1"/>
            </p:cNvSpPr>
            <p:nvPr/>
          </p:nvSpPr>
          <p:spPr bwMode="auto">
            <a:xfrm>
              <a:off x="5148" y="1116"/>
              <a:ext cx="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16" name="Line 101"/>
            <p:cNvSpPr>
              <a:spLocks noChangeShapeType="1"/>
            </p:cNvSpPr>
            <p:nvPr/>
          </p:nvSpPr>
          <p:spPr bwMode="auto">
            <a:xfrm flipH="1" flipV="1">
              <a:off x="4422" y="2069"/>
              <a:ext cx="91" cy="1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917" name="Rectangle 102"/>
          <p:cNvSpPr>
            <a:spLocks noChangeArrowheads="1"/>
          </p:cNvSpPr>
          <p:nvPr/>
        </p:nvSpPr>
        <p:spPr bwMode="auto">
          <a:xfrm>
            <a:off x="1284288" y="4365625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三棱锥</a:t>
            </a:r>
          </a:p>
        </p:txBody>
      </p:sp>
      <p:sp>
        <p:nvSpPr>
          <p:cNvPr id="34918" name="Rectangle 103"/>
          <p:cNvSpPr>
            <a:spLocks noChangeArrowheads="1"/>
          </p:cNvSpPr>
          <p:nvPr/>
        </p:nvSpPr>
        <p:spPr bwMode="auto">
          <a:xfrm>
            <a:off x="1230313" y="2270125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三棱柱</a:t>
            </a:r>
          </a:p>
        </p:txBody>
      </p:sp>
      <p:sp>
        <p:nvSpPr>
          <p:cNvPr id="34919" name="Rectangle 104"/>
          <p:cNvSpPr>
            <a:spLocks noChangeArrowheads="1"/>
          </p:cNvSpPr>
          <p:nvPr/>
        </p:nvSpPr>
        <p:spPr bwMode="auto">
          <a:xfrm>
            <a:off x="3173413" y="2341563"/>
            <a:ext cx="1055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四棱柱</a:t>
            </a:r>
          </a:p>
        </p:txBody>
      </p:sp>
      <p:sp>
        <p:nvSpPr>
          <p:cNvPr id="34920" name="Rectangle 105"/>
          <p:cNvSpPr>
            <a:spLocks noChangeArrowheads="1"/>
          </p:cNvSpPr>
          <p:nvPr/>
        </p:nvSpPr>
        <p:spPr bwMode="auto">
          <a:xfrm>
            <a:off x="5100638" y="2341563"/>
            <a:ext cx="1055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五棱柱</a:t>
            </a:r>
          </a:p>
        </p:txBody>
      </p:sp>
      <p:sp>
        <p:nvSpPr>
          <p:cNvPr id="34921" name="Rectangle 106"/>
          <p:cNvSpPr>
            <a:spLocks noChangeArrowheads="1"/>
          </p:cNvSpPr>
          <p:nvPr/>
        </p:nvSpPr>
        <p:spPr bwMode="auto">
          <a:xfrm>
            <a:off x="7207250" y="2270125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六棱柱</a:t>
            </a:r>
          </a:p>
        </p:txBody>
      </p:sp>
      <p:sp>
        <p:nvSpPr>
          <p:cNvPr id="34922" name="Rectangle 107"/>
          <p:cNvSpPr>
            <a:spLocks noChangeArrowheads="1"/>
          </p:cNvSpPr>
          <p:nvPr/>
        </p:nvSpPr>
        <p:spPr bwMode="auto">
          <a:xfrm>
            <a:off x="3101975" y="4365625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四棱锥</a:t>
            </a:r>
          </a:p>
        </p:txBody>
      </p:sp>
      <p:sp>
        <p:nvSpPr>
          <p:cNvPr id="34923" name="Rectangle 108"/>
          <p:cNvSpPr>
            <a:spLocks noChangeArrowheads="1"/>
          </p:cNvSpPr>
          <p:nvPr/>
        </p:nvSpPr>
        <p:spPr bwMode="auto">
          <a:xfrm>
            <a:off x="5100638" y="4365625"/>
            <a:ext cx="105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五棱锥</a:t>
            </a:r>
          </a:p>
        </p:txBody>
      </p:sp>
      <p:sp>
        <p:nvSpPr>
          <p:cNvPr id="34924" name="Rectangle 109"/>
          <p:cNvSpPr>
            <a:spLocks noChangeArrowheads="1"/>
          </p:cNvSpPr>
          <p:nvPr/>
        </p:nvSpPr>
        <p:spPr bwMode="auto">
          <a:xfrm>
            <a:off x="7404100" y="4340225"/>
            <a:ext cx="1055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六棱锥</a:t>
            </a:r>
          </a:p>
        </p:txBody>
      </p:sp>
      <p:sp>
        <p:nvSpPr>
          <p:cNvPr id="34925" name="Rectangle 110"/>
          <p:cNvSpPr>
            <a:spLocks noChangeArrowheads="1"/>
          </p:cNvSpPr>
          <p:nvPr/>
        </p:nvSpPr>
        <p:spPr bwMode="auto">
          <a:xfrm>
            <a:off x="3986213" y="2492375"/>
            <a:ext cx="1017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1—2</a:t>
            </a:r>
          </a:p>
        </p:txBody>
      </p:sp>
      <p:sp>
        <p:nvSpPr>
          <p:cNvPr id="34926" name="Rectangle 111"/>
          <p:cNvSpPr>
            <a:spLocks noChangeArrowheads="1"/>
          </p:cNvSpPr>
          <p:nvPr/>
        </p:nvSpPr>
        <p:spPr bwMode="auto">
          <a:xfrm>
            <a:off x="4127500" y="4646613"/>
            <a:ext cx="102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b="1">
                <a:latin typeface="宋体" panose="02010600030101010101" pitchFamily="2" charset="-122"/>
                <a:sym typeface="Wingdings" panose="05000000000000000000" pitchFamily="2" charset="2"/>
              </a:rPr>
              <a:t>1—3</a:t>
            </a:r>
          </a:p>
        </p:txBody>
      </p:sp>
      <p:sp>
        <p:nvSpPr>
          <p:cNvPr id="48240" name="Rectangle 112"/>
          <p:cNvSpPr>
            <a:spLocks noChangeArrowheads="1"/>
          </p:cNvSpPr>
          <p:nvPr/>
        </p:nvSpPr>
        <p:spPr bwMode="auto">
          <a:xfrm>
            <a:off x="323850" y="4941888"/>
            <a:ext cx="871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1—2</a:t>
            </a:r>
            <a:r>
              <a:rPr lang="zh-CN" altLang="en-US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、图</a:t>
            </a:r>
            <a:r>
              <a:rPr lang="en-US" altLang="zh-CN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1—3</a:t>
            </a:r>
            <a:r>
              <a:rPr lang="zh-CN" altLang="en-US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中的几何体各有几个面？十棱柱有几个面？十棱锥有几个面？</a:t>
            </a:r>
          </a:p>
          <a:p>
            <a:r>
              <a:rPr lang="zh-CN" altLang="en-US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  它们的面都是平的，像这样的几何体</a:t>
            </a:r>
            <a:r>
              <a:rPr lang="zh-CN" altLang="en-US" sz="2400" b="1" dirty="0" smtClean="0">
                <a:latin typeface="宋体" panose="02010600030101010101" pitchFamily="2" charset="-122"/>
                <a:sym typeface="Wingdings" panose="05000000000000000000" pitchFamily="2" charset="2"/>
              </a:rPr>
              <a:t>，也</a:t>
            </a:r>
            <a:r>
              <a:rPr lang="zh-CN" altLang="en-US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称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多面体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  <a:endParaRPr lang="en-US" altLang="zh-CN" sz="2400" b="1" dirty="0"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71438" y="1612900"/>
            <a:ext cx="9469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观察下面的几幅图片，你看到了那些几何体的形象？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0825" y="4787900"/>
            <a:ext cx="8785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你还能举出形状与</a:t>
            </a:r>
            <a:r>
              <a:rPr lang="zh-CN" altLang="en-US" sz="2800" b="1" dirty="0">
                <a:sym typeface="Wingdings" panose="05000000000000000000" pitchFamily="2" charset="2"/>
              </a:rPr>
              <a:t>棱柱、圆柱、棱锥和圆锥类似的 实物吗？看谁举得多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9156" name="Picture 4" descr="ae8267319dd1fd0aebc4afb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2197100"/>
            <a:ext cx="2087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无标题2"/>
          <p:cNvPicPr>
            <a:picLocks noChangeAspect="1" noChangeArrowheads="1"/>
          </p:cNvPicPr>
          <p:nvPr/>
        </p:nvPicPr>
        <p:blipFill>
          <a:blip r:embed="rId4" cstate="email"/>
          <a:srcRect t="-6366"/>
          <a:stretch>
            <a:fillRect/>
          </a:stretch>
        </p:blipFill>
        <p:spPr bwMode="auto">
          <a:xfrm>
            <a:off x="6624638" y="2124075"/>
            <a:ext cx="21955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4388" y="2219325"/>
            <a:ext cx="23701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 bwMode="auto">
          <a:xfrm>
            <a:off x="3492500" y="2701925"/>
            <a:ext cx="2159000" cy="1079500"/>
            <a:chOff x="2064" y="709"/>
            <a:chExt cx="1315" cy="680"/>
          </a:xfrm>
        </p:grpSpPr>
        <p:sp>
          <p:nvSpPr>
            <p:cNvPr id="36871" name="Freeform 8"/>
            <p:cNvSpPr>
              <a:spLocks noChangeArrowheads="1"/>
            </p:cNvSpPr>
            <p:nvPr/>
          </p:nvSpPr>
          <p:spPr bwMode="auto">
            <a:xfrm>
              <a:off x="2064" y="709"/>
              <a:ext cx="1315" cy="680"/>
            </a:xfrm>
            <a:custGeom>
              <a:avLst/>
              <a:gdLst>
                <a:gd name="T0" fmla="*/ 0 w 1315"/>
                <a:gd name="T1" fmla="*/ 635 h 680"/>
                <a:gd name="T2" fmla="*/ 635 w 1315"/>
                <a:gd name="T3" fmla="*/ 0 h 680"/>
                <a:gd name="T4" fmla="*/ 680 w 1315"/>
                <a:gd name="T5" fmla="*/ 680 h 680"/>
                <a:gd name="T6" fmla="*/ 1315 w 1315"/>
                <a:gd name="T7" fmla="*/ 544 h 680"/>
                <a:gd name="T8" fmla="*/ 635 w 1315"/>
                <a:gd name="T9" fmla="*/ 0 h 680"/>
                <a:gd name="T10" fmla="*/ 680 w 1315"/>
                <a:gd name="T11" fmla="*/ 680 h 680"/>
                <a:gd name="T12" fmla="*/ 0 w 1315"/>
                <a:gd name="T13" fmla="*/ 63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5" h="680">
                  <a:moveTo>
                    <a:pt x="0" y="635"/>
                  </a:moveTo>
                  <a:lnTo>
                    <a:pt x="635" y="0"/>
                  </a:lnTo>
                  <a:lnTo>
                    <a:pt x="680" y="680"/>
                  </a:lnTo>
                  <a:lnTo>
                    <a:pt x="1315" y="544"/>
                  </a:lnTo>
                  <a:lnTo>
                    <a:pt x="635" y="0"/>
                  </a:lnTo>
                  <a:lnTo>
                    <a:pt x="680" y="68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2" name="Line 9"/>
            <p:cNvSpPr>
              <a:spLocks noChangeShapeType="1"/>
            </p:cNvSpPr>
            <p:nvPr/>
          </p:nvSpPr>
          <p:spPr bwMode="auto">
            <a:xfrm flipV="1">
              <a:off x="2064" y="1162"/>
              <a:ext cx="726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>
              <a:off x="2790" y="1162"/>
              <a:ext cx="589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 flipH="1" flipV="1">
              <a:off x="2699" y="709"/>
              <a:ext cx="9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863600" y="2484438"/>
            <a:ext cx="1223963" cy="1441450"/>
            <a:chOff x="476" y="572"/>
            <a:chExt cx="726" cy="862"/>
          </a:xfrm>
        </p:grpSpPr>
        <p:sp>
          <p:nvSpPr>
            <p:cNvPr id="36876" name="AutoShape 13"/>
            <p:cNvSpPr>
              <a:spLocks noChangeArrowheads="1"/>
            </p:cNvSpPr>
            <p:nvPr/>
          </p:nvSpPr>
          <p:spPr bwMode="auto">
            <a:xfrm>
              <a:off x="476" y="572"/>
              <a:ext cx="726" cy="862"/>
            </a:xfrm>
            <a:prstGeom prst="can">
              <a:avLst>
                <a:gd name="adj" fmla="val 29683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6877" name="Oval 14"/>
            <p:cNvSpPr>
              <a:spLocks noChangeArrowheads="1"/>
            </p:cNvSpPr>
            <p:nvPr/>
          </p:nvSpPr>
          <p:spPr bwMode="auto">
            <a:xfrm>
              <a:off x="476" y="1208"/>
              <a:ext cx="726" cy="22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6985000" y="2268538"/>
            <a:ext cx="935038" cy="936625"/>
            <a:chOff x="3470" y="1888"/>
            <a:chExt cx="998" cy="998"/>
          </a:xfrm>
        </p:grpSpPr>
        <p:sp>
          <p:nvSpPr>
            <p:cNvPr id="36879" name="Oval 16"/>
            <p:cNvSpPr>
              <a:spLocks noChangeArrowheads="1"/>
            </p:cNvSpPr>
            <p:nvPr/>
          </p:nvSpPr>
          <p:spPr bwMode="auto">
            <a:xfrm>
              <a:off x="3470" y="1888"/>
              <a:ext cx="998" cy="99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6881" name="AutoShape 18"/>
            <p:cNvSpPr>
              <a:spLocks noChangeArrowheads="1"/>
            </p:cNvSpPr>
            <p:nvPr/>
          </p:nvSpPr>
          <p:spPr bwMode="auto">
            <a:xfrm rot="10800000">
              <a:off x="3470" y="2069"/>
              <a:ext cx="998" cy="318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2225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1152525" y="4219575"/>
            <a:ext cx="64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ea typeface="黑体" panose="02010609060101010101" pitchFamily="49" charset="-122"/>
                <a:sym typeface="Wingdings" panose="05000000000000000000" pitchFamily="2" charset="2"/>
              </a:rPr>
              <a:t>圆柱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214813" y="4146550"/>
            <a:ext cx="788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ea typeface="黑体" panose="02010609060101010101" pitchFamily="49" charset="-122"/>
                <a:sym typeface="Wingdings" panose="05000000000000000000" pitchFamily="2" charset="2"/>
              </a:rPr>
              <a:t>棱锥</a:t>
            </a:r>
            <a:endParaRPr lang="zh-CN" altLang="en-US" b="1">
              <a:sym typeface="Wingdings" panose="05000000000000000000" pitchFamily="2" charset="2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7469188" y="41941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ea typeface="黑体" panose="02010609060101010101" pitchFamily="49" charset="-122"/>
                <a:sym typeface="Wingdings" panose="05000000000000000000" pitchFamily="2" charset="2"/>
              </a:rPr>
              <a:t>球</a:t>
            </a:r>
          </a:p>
        </p:txBody>
      </p:sp>
      <p:sp>
        <p:nvSpPr>
          <p:cNvPr id="25" name="矩形 24"/>
          <p:cNvSpPr/>
          <p:nvPr/>
        </p:nvSpPr>
        <p:spPr>
          <a:xfrm>
            <a:off x="701451" y="421679"/>
            <a:ext cx="4383262" cy="923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None/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交流与发现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4.73988E-6 L 0.004 0.14682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72" grpId="0"/>
      <p:bldP spid="49173" grpId="0"/>
      <p:bldP spid="49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20080725151844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2344738"/>
            <a:ext cx="36718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 bwMode="auto">
          <a:xfrm>
            <a:off x="5580063" y="2776538"/>
            <a:ext cx="2736850" cy="1079500"/>
            <a:chOff x="3515" y="119"/>
            <a:chExt cx="1724" cy="680"/>
          </a:xfrm>
        </p:grpSpPr>
        <p:sp>
          <p:nvSpPr>
            <p:cNvPr id="38915" name="Freeform 4"/>
            <p:cNvSpPr>
              <a:spLocks noChangeArrowheads="1"/>
            </p:cNvSpPr>
            <p:nvPr/>
          </p:nvSpPr>
          <p:spPr bwMode="auto">
            <a:xfrm>
              <a:off x="3515" y="119"/>
              <a:ext cx="1724" cy="680"/>
            </a:xfrm>
            <a:custGeom>
              <a:avLst/>
              <a:gdLst>
                <a:gd name="T0" fmla="*/ 0 w 1724"/>
                <a:gd name="T1" fmla="*/ 453 h 680"/>
                <a:gd name="T2" fmla="*/ 771 w 1724"/>
                <a:gd name="T3" fmla="*/ 680 h 680"/>
                <a:gd name="T4" fmla="*/ 1724 w 1724"/>
                <a:gd name="T5" fmla="*/ 317 h 680"/>
                <a:gd name="T6" fmla="*/ 1043 w 1724"/>
                <a:gd name="T7" fmla="*/ 0 h 680"/>
                <a:gd name="T8" fmla="*/ 0 w 1724"/>
                <a:gd name="T9" fmla="*/ 45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680">
                  <a:moveTo>
                    <a:pt x="0" y="453"/>
                  </a:moveTo>
                  <a:lnTo>
                    <a:pt x="771" y="680"/>
                  </a:lnTo>
                  <a:lnTo>
                    <a:pt x="1724" y="317"/>
                  </a:lnTo>
                  <a:lnTo>
                    <a:pt x="1043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6" name="Line 5"/>
            <p:cNvSpPr>
              <a:spLocks noChangeShapeType="1"/>
            </p:cNvSpPr>
            <p:nvPr/>
          </p:nvSpPr>
          <p:spPr bwMode="auto">
            <a:xfrm>
              <a:off x="4558" y="119"/>
              <a:ext cx="681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23850" y="5008563"/>
            <a:ext cx="88201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）观察上面的两幅图片，你发现那些面是平的？        那些面是曲的？（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）你还能举出表面是平的或曲的实物的例子吗？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979613" y="4576763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北京天文馆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156325" y="457676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上海大剧院</a:t>
            </a:r>
          </a:p>
        </p:txBody>
      </p:sp>
      <p:pic>
        <p:nvPicPr>
          <p:cNvPr id="103433" name="Picture 9" descr="xin_52211041316490621930168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1116013" y="2200275"/>
            <a:ext cx="34559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Arc 11"/>
          <p:cNvSpPr>
            <a:spLocks noChangeArrowheads="1"/>
          </p:cNvSpPr>
          <p:nvPr/>
        </p:nvSpPr>
        <p:spPr bwMode="auto">
          <a:xfrm rot="10715767" flipV="1">
            <a:off x="1619250" y="2227263"/>
            <a:ext cx="1295400" cy="696912"/>
          </a:xfrm>
          <a:custGeom>
            <a:avLst/>
            <a:gdLst>
              <a:gd name="T0" fmla="*/ 47 w 43200"/>
              <a:gd name="T1" fmla="*/ 23034 h 23034"/>
              <a:gd name="T2" fmla="*/ 0 w 43200"/>
              <a:gd name="T3" fmla="*/ 21600 h 23034"/>
              <a:gd name="T4" fmla="*/ 21600 w 43200"/>
              <a:gd name="T5" fmla="*/ 0 h 23034"/>
              <a:gd name="T6" fmla="*/ 43200 w 43200"/>
              <a:gd name="T7" fmla="*/ 21599 h 23034"/>
              <a:gd name="T8" fmla="*/ 47 w 43200"/>
              <a:gd name="T9" fmla="*/ 23034 h 23034"/>
              <a:gd name="T10" fmla="*/ 0 w 43200"/>
              <a:gd name="T11" fmla="*/ 21600 h 23034"/>
              <a:gd name="T12" fmla="*/ 21600 w 43200"/>
              <a:gd name="T13" fmla="*/ 0 h 23034"/>
              <a:gd name="T14" fmla="*/ 43200 w 43200"/>
              <a:gd name="T15" fmla="*/ 21599 h 23034"/>
              <a:gd name="T16" fmla="*/ 21600 w 43200"/>
              <a:gd name="T17" fmla="*/ 21600 h 2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00" h="23034" fill="none">
                <a:moveTo>
                  <a:pt x="47" y="23034"/>
                </a:moveTo>
                <a:cubicBezTo>
                  <a:pt x="15" y="22556"/>
                  <a:pt x="0" y="220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034" stroke="0">
                <a:moveTo>
                  <a:pt x="47" y="23034"/>
                </a:moveTo>
                <a:cubicBezTo>
                  <a:pt x="15" y="22556"/>
                  <a:pt x="0" y="220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DDDDD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9"/>
          <p:cNvGrpSpPr/>
          <p:nvPr/>
        </p:nvGrpSpPr>
        <p:grpSpPr bwMode="auto">
          <a:xfrm>
            <a:off x="4176713" y="725488"/>
            <a:ext cx="4211637" cy="3125787"/>
            <a:chOff x="2631" y="-1124"/>
            <a:chExt cx="2653" cy="1969"/>
          </a:xfrm>
        </p:grpSpPr>
        <p:sp>
          <p:nvSpPr>
            <p:cNvPr id="38923" name="Arc 20"/>
            <p:cNvSpPr>
              <a:spLocks noChangeArrowheads="1"/>
            </p:cNvSpPr>
            <p:nvPr/>
          </p:nvSpPr>
          <p:spPr bwMode="auto">
            <a:xfrm rot="8056887">
              <a:off x="3284" y="-609"/>
              <a:ext cx="499" cy="1814"/>
            </a:xfrm>
            <a:custGeom>
              <a:avLst/>
              <a:gdLst>
                <a:gd name="T0" fmla="*/ 0 w 22468"/>
                <a:gd name="T1" fmla="*/ 282 h 21600"/>
                <a:gd name="T2" fmla="*/ 3481 w 22468"/>
                <a:gd name="T3" fmla="*/ 0 h 21600"/>
                <a:gd name="T4" fmla="*/ 22468 w 22468"/>
                <a:gd name="T5" fmla="*/ 11301 h 21600"/>
                <a:gd name="T6" fmla="*/ 0 w 22468"/>
                <a:gd name="T7" fmla="*/ 282 h 21600"/>
                <a:gd name="T8" fmla="*/ 3481 w 22468"/>
                <a:gd name="T9" fmla="*/ 0 h 21600"/>
                <a:gd name="T10" fmla="*/ 22468 w 22468"/>
                <a:gd name="T11" fmla="*/ 11301 h 21600"/>
                <a:gd name="T12" fmla="*/ 3481 w 22468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68" h="21600" fill="none">
                  <a:moveTo>
                    <a:pt x="0" y="282"/>
                  </a:moveTo>
                  <a:cubicBezTo>
                    <a:pt x="1150" y="94"/>
                    <a:pt x="2314" y="-1"/>
                    <a:pt x="3481" y="0"/>
                  </a:cubicBezTo>
                  <a:cubicBezTo>
                    <a:pt x="11403" y="0"/>
                    <a:pt x="18690" y="4337"/>
                    <a:pt x="22468" y="11301"/>
                  </a:cubicBezTo>
                </a:path>
                <a:path w="22468" h="21600" stroke="0">
                  <a:moveTo>
                    <a:pt x="0" y="282"/>
                  </a:moveTo>
                  <a:cubicBezTo>
                    <a:pt x="1150" y="94"/>
                    <a:pt x="2314" y="-1"/>
                    <a:pt x="3481" y="0"/>
                  </a:cubicBezTo>
                  <a:cubicBezTo>
                    <a:pt x="11403" y="0"/>
                    <a:pt x="18690" y="4337"/>
                    <a:pt x="22468" y="11301"/>
                  </a:cubicBezTo>
                  <a:lnTo>
                    <a:pt x="3481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8924" name="Group 21"/>
            <p:cNvGrpSpPr/>
            <p:nvPr/>
          </p:nvGrpSpPr>
          <p:grpSpPr bwMode="auto">
            <a:xfrm>
              <a:off x="3334" y="-1124"/>
              <a:ext cx="1950" cy="1969"/>
              <a:chOff x="3334" y="-1124"/>
              <a:chExt cx="1950" cy="1969"/>
            </a:xfrm>
          </p:grpSpPr>
          <p:sp>
            <p:nvSpPr>
              <p:cNvPr id="38925" name="Arc 22"/>
              <p:cNvSpPr>
                <a:spLocks noChangeArrowheads="1"/>
              </p:cNvSpPr>
              <p:nvPr/>
            </p:nvSpPr>
            <p:spPr bwMode="auto">
              <a:xfrm rot="8998651">
                <a:off x="4357" y="-1124"/>
                <a:ext cx="559" cy="1814"/>
              </a:xfrm>
              <a:custGeom>
                <a:avLst/>
                <a:gdLst>
                  <a:gd name="T0" fmla="*/ 0 w 25777"/>
                  <a:gd name="T1" fmla="*/ 1093 h 21600"/>
                  <a:gd name="T2" fmla="*/ 6785 w 25777"/>
                  <a:gd name="T3" fmla="*/ 0 h 21600"/>
                  <a:gd name="T4" fmla="*/ 25777 w 25777"/>
                  <a:gd name="T5" fmla="*/ 11311 h 21600"/>
                  <a:gd name="T6" fmla="*/ 0 w 25777"/>
                  <a:gd name="T7" fmla="*/ 1093 h 21600"/>
                  <a:gd name="T8" fmla="*/ 6785 w 25777"/>
                  <a:gd name="T9" fmla="*/ 0 h 21600"/>
                  <a:gd name="T10" fmla="*/ 25777 w 25777"/>
                  <a:gd name="T11" fmla="*/ 11311 h 21600"/>
                  <a:gd name="T12" fmla="*/ 6785 w 25777"/>
                  <a:gd name="T13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777" h="21600" fill="none">
                    <a:moveTo>
                      <a:pt x="0" y="1093"/>
                    </a:moveTo>
                    <a:cubicBezTo>
                      <a:pt x="2188" y="369"/>
                      <a:pt x="4479" y="-1"/>
                      <a:pt x="6785" y="0"/>
                    </a:cubicBezTo>
                    <a:cubicBezTo>
                      <a:pt x="14711" y="0"/>
                      <a:pt x="22001" y="4341"/>
                      <a:pt x="25777" y="11311"/>
                    </a:cubicBezTo>
                  </a:path>
                  <a:path w="25777" h="21600" stroke="0">
                    <a:moveTo>
                      <a:pt x="0" y="1093"/>
                    </a:moveTo>
                    <a:cubicBezTo>
                      <a:pt x="2188" y="369"/>
                      <a:pt x="4479" y="-1"/>
                      <a:pt x="6785" y="0"/>
                    </a:cubicBezTo>
                    <a:cubicBezTo>
                      <a:pt x="14711" y="0"/>
                      <a:pt x="22001" y="4341"/>
                      <a:pt x="25777" y="11311"/>
                    </a:cubicBezTo>
                    <a:lnTo>
                      <a:pt x="6785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6" name="Line 23"/>
              <p:cNvSpPr>
                <a:spLocks noChangeShapeType="1"/>
              </p:cNvSpPr>
              <p:nvPr/>
            </p:nvSpPr>
            <p:spPr bwMode="auto">
              <a:xfrm flipH="1">
                <a:off x="3334" y="-107"/>
                <a:ext cx="1043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7" name="Line 24"/>
              <p:cNvSpPr>
                <a:spLocks noChangeShapeType="1"/>
              </p:cNvSpPr>
              <p:nvPr/>
            </p:nvSpPr>
            <p:spPr bwMode="auto">
              <a:xfrm flipH="1">
                <a:off x="4241" y="482"/>
                <a:ext cx="998" cy="3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8" name="Line 25"/>
              <p:cNvSpPr>
                <a:spLocks noChangeShapeType="1"/>
              </p:cNvSpPr>
              <p:nvPr/>
            </p:nvSpPr>
            <p:spPr bwMode="auto">
              <a:xfrm flipH="1">
                <a:off x="4332" y="346"/>
                <a:ext cx="952" cy="4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26"/>
          <p:cNvGrpSpPr/>
          <p:nvPr/>
        </p:nvGrpSpPr>
        <p:grpSpPr bwMode="auto">
          <a:xfrm>
            <a:off x="5651500" y="1408113"/>
            <a:ext cx="2736850" cy="1079500"/>
            <a:chOff x="3515" y="119"/>
            <a:chExt cx="1724" cy="680"/>
          </a:xfrm>
        </p:grpSpPr>
        <p:sp>
          <p:nvSpPr>
            <p:cNvPr id="38930" name="Freeform 27"/>
            <p:cNvSpPr>
              <a:spLocks noChangeArrowheads="1"/>
            </p:cNvSpPr>
            <p:nvPr/>
          </p:nvSpPr>
          <p:spPr bwMode="auto">
            <a:xfrm>
              <a:off x="3515" y="119"/>
              <a:ext cx="1724" cy="680"/>
            </a:xfrm>
            <a:custGeom>
              <a:avLst/>
              <a:gdLst>
                <a:gd name="T0" fmla="*/ 0 w 1724"/>
                <a:gd name="T1" fmla="*/ 453 h 680"/>
                <a:gd name="T2" fmla="*/ 771 w 1724"/>
                <a:gd name="T3" fmla="*/ 680 h 680"/>
                <a:gd name="T4" fmla="*/ 1724 w 1724"/>
                <a:gd name="T5" fmla="*/ 317 h 680"/>
                <a:gd name="T6" fmla="*/ 1043 w 1724"/>
                <a:gd name="T7" fmla="*/ 0 h 680"/>
                <a:gd name="T8" fmla="*/ 0 w 1724"/>
                <a:gd name="T9" fmla="*/ 45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4" h="680">
                  <a:moveTo>
                    <a:pt x="0" y="453"/>
                  </a:moveTo>
                  <a:lnTo>
                    <a:pt x="771" y="680"/>
                  </a:lnTo>
                  <a:lnTo>
                    <a:pt x="1724" y="317"/>
                  </a:lnTo>
                  <a:lnTo>
                    <a:pt x="1043" y="0"/>
                  </a:lnTo>
                  <a:lnTo>
                    <a:pt x="0" y="453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1" name="Line 28"/>
            <p:cNvSpPr>
              <a:spLocks noChangeShapeType="1"/>
            </p:cNvSpPr>
            <p:nvPr/>
          </p:nvSpPr>
          <p:spPr bwMode="auto">
            <a:xfrm>
              <a:off x="4558" y="119"/>
              <a:ext cx="681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32" name="Group 10"/>
          <p:cNvGrpSpPr/>
          <p:nvPr/>
        </p:nvGrpSpPr>
        <p:grpSpPr bwMode="auto">
          <a:xfrm>
            <a:off x="323850" y="566738"/>
            <a:ext cx="2916238" cy="935037"/>
            <a:chOff x="238" y="447"/>
            <a:chExt cx="1951" cy="602"/>
          </a:xfrm>
        </p:grpSpPr>
        <p:pic>
          <p:nvPicPr>
            <p:cNvPr id="38933" name="Picture 4" descr="知识拓展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" y="447"/>
              <a:ext cx="1951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4" name="Picture 5" descr="9518-12024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655" y="482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5" name="Freeform 6"/>
            <p:cNvSpPr>
              <a:spLocks noChangeArrowheads="1"/>
            </p:cNvSpPr>
            <p:nvPr/>
          </p:nvSpPr>
          <p:spPr bwMode="auto">
            <a:xfrm>
              <a:off x="1701" y="762"/>
              <a:ext cx="226" cy="83"/>
            </a:xfrm>
            <a:custGeom>
              <a:avLst/>
              <a:gdLst>
                <a:gd name="T0" fmla="*/ 0 w 217"/>
                <a:gd name="T1" fmla="*/ 14 h 83"/>
                <a:gd name="T2" fmla="*/ 21 w 217"/>
                <a:gd name="T3" fmla="*/ 35 h 83"/>
                <a:gd name="T4" fmla="*/ 99 w 217"/>
                <a:gd name="T5" fmla="*/ 83 h 83"/>
                <a:gd name="T6" fmla="*/ 129 w 217"/>
                <a:gd name="T7" fmla="*/ 80 h 83"/>
                <a:gd name="T8" fmla="*/ 147 w 217"/>
                <a:gd name="T9" fmla="*/ 74 h 83"/>
                <a:gd name="T10" fmla="*/ 183 w 217"/>
                <a:gd name="T11" fmla="*/ 44 h 83"/>
                <a:gd name="T12" fmla="*/ 195 w 217"/>
                <a:gd name="T13" fmla="*/ 20 h 83"/>
                <a:gd name="T14" fmla="*/ 217 w 217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" h="83">
                  <a:moveTo>
                    <a:pt x="0" y="14"/>
                  </a:moveTo>
                  <a:cubicBezTo>
                    <a:pt x="12" y="18"/>
                    <a:pt x="12" y="26"/>
                    <a:pt x="21" y="35"/>
                  </a:cubicBezTo>
                  <a:cubicBezTo>
                    <a:pt x="35" y="76"/>
                    <a:pt x="60" y="75"/>
                    <a:pt x="99" y="83"/>
                  </a:cubicBezTo>
                  <a:cubicBezTo>
                    <a:pt x="109" y="82"/>
                    <a:pt x="119" y="82"/>
                    <a:pt x="129" y="80"/>
                  </a:cubicBezTo>
                  <a:cubicBezTo>
                    <a:pt x="135" y="79"/>
                    <a:pt x="147" y="74"/>
                    <a:pt x="147" y="74"/>
                  </a:cubicBezTo>
                  <a:cubicBezTo>
                    <a:pt x="158" y="63"/>
                    <a:pt x="170" y="53"/>
                    <a:pt x="183" y="44"/>
                  </a:cubicBezTo>
                  <a:cubicBezTo>
                    <a:pt x="186" y="35"/>
                    <a:pt x="191" y="28"/>
                    <a:pt x="195" y="20"/>
                  </a:cubicBezTo>
                  <a:lnTo>
                    <a:pt x="21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435"/>
                                        </p:tgtEl>
                                      </p:cBhvr>
                                      <p:by x="260000" y="26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6302 0.1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-0.250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1436688"/>
            <a:ext cx="8785225" cy="11525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数学上所说的平面没有边界，可以四面八方无限延伸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.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镜面、黑板面、操场、平静水面等都是平面的形象</a:t>
            </a:r>
            <a:r>
              <a:rPr lang="en-US" altLang="zh-CN" sz="2800" b="1" dirty="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04451" name="Picture 3" descr="1503001374511556933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1750" y="3070225"/>
            <a:ext cx="35988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10355337_9023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6113" y="3046413"/>
            <a:ext cx="396081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8638" y="5434013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latin typeface="+mj-ea"/>
                <a:ea typeface="+mj-ea"/>
                <a:sym typeface="Wingdings" panose="05000000000000000000" pitchFamily="2" charset="2"/>
              </a:rPr>
              <a:t>学校操场</a:t>
            </a:r>
            <a:endParaRPr lang="zh-CN" altLang="en-US" sz="2800" b="1" dirty="0">
              <a:solidFill>
                <a:srgbClr val="FC2514"/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75350" y="53975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latin typeface="+mj-ea"/>
                <a:ea typeface="+mj-ea"/>
                <a:sym typeface="Wingdings" panose="05000000000000000000" pitchFamily="2" charset="2"/>
              </a:rPr>
              <a:t>长白山天池</a:t>
            </a:r>
            <a:endParaRPr lang="zh-CN" altLang="en-US" sz="2800" b="1" dirty="0">
              <a:solidFill>
                <a:srgbClr val="FC2514"/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4352925" y="6056313"/>
            <a:ext cx="126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ym typeface="Wingdings" panose="05000000000000000000" pitchFamily="2" charset="2"/>
            </a:endParaRPr>
          </a:p>
        </p:txBody>
      </p:sp>
      <p:sp>
        <p:nvSpPr>
          <p:cNvPr id="104456" name="Freeform 8"/>
          <p:cNvSpPr>
            <a:spLocks noChangeArrowheads="1"/>
          </p:cNvSpPr>
          <p:nvPr/>
        </p:nvSpPr>
        <p:spPr bwMode="auto">
          <a:xfrm>
            <a:off x="773113" y="3824288"/>
            <a:ext cx="3789362" cy="515937"/>
          </a:xfrm>
          <a:custGeom>
            <a:avLst/>
            <a:gdLst>
              <a:gd name="T0" fmla="*/ 315 w 2387"/>
              <a:gd name="T1" fmla="*/ 278 h 325"/>
              <a:gd name="T2" fmla="*/ 603 w 2387"/>
              <a:gd name="T3" fmla="*/ 297 h 325"/>
              <a:gd name="T4" fmla="*/ 1170 w 2387"/>
              <a:gd name="T5" fmla="*/ 325 h 325"/>
              <a:gd name="T6" fmla="*/ 2034 w 2387"/>
              <a:gd name="T7" fmla="*/ 241 h 325"/>
              <a:gd name="T8" fmla="*/ 2369 w 2387"/>
              <a:gd name="T9" fmla="*/ 148 h 325"/>
              <a:gd name="T10" fmla="*/ 2387 w 2387"/>
              <a:gd name="T11" fmla="*/ 0 h 325"/>
              <a:gd name="T12" fmla="*/ 1430 w 2387"/>
              <a:gd name="T13" fmla="*/ 9 h 325"/>
              <a:gd name="T14" fmla="*/ 678 w 2387"/>
              <a:gd name="T15" fmla="*/ 18 h 325"/>
              <a:gd name="T16" fmla="*/ 185 w 2387"/>
              <a:gd name="T17" fmla="*/ 102 h 325"/>
              <a:gd name="T18" fmla="*/ 0 w 2387"/>
              <a:gd name="T19" fmla="*/ 176 h 325"/>
              <a:gd name="T20" fmla="*/ 315 w 2387"/>
              <a:gd name="T21" fmla="*/ 27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87" h="325">
                <a:moveTo>
                  <a:pt x="315" y="278"/>
                </a:moveTo>
                <a:lnTo>
                  <a:pt x="603" y="297"/>
                </a:lnTo>
                <a:lnTo>
                  <a:pt x="1170" y="325"/>
                </a:lnTo>
                <a:lnTo>
                  <a:pt x="2034" y="241"/>
                </a:lnTo>
                <a:lnTo>
                  <a:pt x="2369" y="148"/>
                </a:lnTo>
                <a:lnTo>
                  <a:pt x="2387" y="0"/>
                </a:lnTo>
                <a:lnTo>
                  <a:pt x="1430" y="9"/>
                </a:lnTo>
                <a:lnTo>
                  <a:pt x="678" y="18"/>
                </a:lnTo>
                <a:lnTo>
                  <a:pt x="185" y="102"/>
                </a:lnTo>
                <a:lnTo>
                  <a:pt x="0" y="176"/>
                </a:lnTo>
                <a:lnTo>
                  <a:pt x="315" y="278"/>
                </a:lnTo>
                <a:close/>
              </a:path>
            </a:pathLst>
          </a:custGeom>
          <a:solidFill>
            <a:srgbClr val="00800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57" name="Freeform 9"/>
          <p:cNvSpPr>
            <a:spLocks noChangeArrowheads="1"/>
          </p:cNvSpPr>
          <p:nvPr/>
        </p:nvSpPr>
        <p:spPr bwMode="auto">
          <a:xfrm>
            <a:off x="5254625" y="4316413"/>
            <a:ext cx="3384550" cy="865187"/>
          </a:xfrm>
          <a:custGeom>
            <a:avLst/>
            <a:gdLst>
              <a:gd name="T0" fmla="*/ 771 w 2314"/>
              <a:gd name="T1" fmla="*/ 499 h 545"/>
              <a:gd name="T2" fmla="*/ 1361 w 2314"/>
              <a:gd name="T3" fmla="*/ 545 h 545"/>
              <a:gd name="T4" fmla="*/ 2087 w 2314"/>
              <a:gd name="T5" fmla="*/ 408 h 545"/>
              <a:gd name="T6" fmla="*/ 2314 w 2314"/>
              <a:gd name="T7" fmla="*/ 182 h 545"/>
              <a:gd name="T8" fmla="*/ 1588 w 2314"/>
              <a:gd name="T9" fmla="*/ 91 h 545"/>
              <a:gd name="T10" fmla="*/ 1270 w 2314"/>
              <a:gd name="T11" fmla="*/ 0 h 545"/>
              <a:gd name="T12" fmla="*/ 681 w 2314"/>
              <a:gd name="T13" fmla="*/ 46 h 545"/>
              <a:gd name="T14" fmla="*/ 182 w 2314"/>
              <a:gd name="T15" fmla="*/ 0 h 545"/>
              <a:gd name="T16" fmla="*/ 0 w 2314"/>
              <a:gd name="T17" fmla="*/ 318 h 545"/>
              <a:gd name="T18" fmla="*/ 545 w 2314"/>
              <a:gd name="T19" fmla="*/ 499 h 545"/>
              <a:gd name="T20" fmla="*/ 771 w 2314"/>
              <a:gd name="T21" fmla="*/ 499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4" h="545">
                <a:moveTo>
                  <a:pt x="771" y="499"/>
                </a:moveTo>
                <a:lnTo>
                  <a:pt x="1361" y="545"/>
                </a:lnTo>
                <a:lnTo>
                  <a:pt x="2087" y="408"/>
                </a:lnTo>
                <a:lnTo>
                  <a:pt x="2314" y="182"/>
                </a:lnTo>
                <a:lnTo>
                  <a:pt x="1588" y="91"/>
                </a:lnTo>
                <a:lnTo>
                  <a:pt x="1270" y="0"/>
                </a:lnTo>
                <a:lnTo>
                  <a:pt x="681" y="46"/>
                </a:lnTo>
                <a:lnTo>
                  <a:pt x="182" y="0"/>
                </a:lnTo>
                <a:lnTo>
                  <a:pt x="0" y="318"/>
                </a:lnTo>
                <a:lnTo>
                  <a:pt x="545" y="499"/>
                </a:lnTo>
                <a:lnTo>
                  <a:pt x="771" y="499"/>
                </a:lnTo>
                <a:close/>
              </a:path>
            </a:pathLst>
          </a:custGeom>
          <a:solidFill>
            <a:srgbClr val="0000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3556" y="422378"/>
            <a:ext cx="299312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buFontTx/>
              <a:buNone/>
              <a:defRPr/>
            </a:pPr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知识讲解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4456"/>
                                        </p:tgtEl>
                                      </p:cBhvr>
                                      <p:by x="100000" y="20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4456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4457"/>
                                        </p:tgtEl>
                                      </p:cBhvr>
                                      <p:by x="1200000" y="12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11188" y="1628775"/>
            <a:ext cx="7813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ym typeface="Wingdings" panose="05000000000000000000" pitchFamily="2" charset="2"/>
              </a:rPr>
              <a:t>        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一个图形上的所有点都在同一平面内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像这     样的图形叫做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平面图形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3600" b="1" dirty="0">
              <a:solidFill>
                <a:srgbClr val="FC2514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u="sng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三角形、正方形、平行四边形、梯形、圆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等都是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平面图形 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827088" y="4005263"/>
            <a:ext cx="72739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体是由面围成的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例如，长方体是由六个平的面围成的；圆柱是由两个平的面和一个曲的侧面围成；球是由一个曲的面围成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0963" name="Picture 2" descr="知识归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063" y="835025"/>
            <a:ext cx="25939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-0.32569 L -2.5E-6 -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6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-0.32569 L -2.5E-6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6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allAtOnce"/>
      <p:bldP spid="105474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107950" y="154305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    1.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指出下列图中哪些面是平的？哪些面是曲的？</a:t>
            </a:r>
          </a:p>
        </p:txBody>
      </p:sp>
      <p:pic>
        <p:nvPicPr>
          <p:cNvPr id="110595" name="Picture 3" descr="LeafPic_cn_b_au03_2007064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2551113"/>
            <a:ext cx="388937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 descr="200523912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586038"/>
            <a:ext cx="30241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268538" y="5646738"/>
            <a:ext cx="172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 b="1">
              <a:sym typeface="Wingdings" panose="05000000000000000000" pitchFamily="2" charset="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653088" y="5646738"/>
            <a:ext cx="9366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latin typeface="+mn-ea"/>
                <a:ea typeface="+mn-ea"/>
                <a:sym typeface="Wingdings" panose="05000000000000000000" pitchFamily="2" charset="2"/>
              </a:rPr>
              <a:t>冲浪</a:t>
            </a:r>
            <a:endParaRPr lang="zh-CN" altLang="en-US" sz="2800" b="1" dirty="0">
              <a:solidFill>
                <a:srgbClr val="FC2514"/>
              </a:solidFill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763713" y="5610225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49" charset="-122"/>
                <a:sym typeface="Wingdings" panose="05000000000000000000" pitchFamily="2" charset="2"/>
              </a:rPr>
              <a:t>瓷坛</a:t>
            </a:r>
            <a:endParaRPr lang="zh-CN" altLang="en-US" sz="2800" b="1">
              <a:solidFill>
                <a:srgbClr val="FC2514"/>
              </a:solidFill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10600" name="Freeform 8"/>
          <p:cNvSpPr>
            <a:spLocks noChangeArrowheads="1"/>
          </p:cNvSpPr>
          <p:nvPr/>
        </p:nvSpPr>
        <p:spPr bwMode="auto">
          <a:xfrm>
            <a:off x="1044575" y="2659063"/>
            <a:ext cx="2054225" cy="2746375"/>
          </a:xfrm>
          <a:custGeom>
            <a:avLst/>
            <a:gdLst>
              <a:gd name="T0" fmla="*/ 1109 w 1294"/>
              <a:gd name="T1" fmla="*/ 1482 h 1730"/>
              <a:gd name="T2" fmla="*/ 932 w 1294"/>
              <a:gd name="T3" fmla="*/ 1696 h 1730"/>
              <a:gd name="T4" fmla="*/ 328 w 1294"/>
              <a:gd name="T5" fmla="*/ 1686 h 1730"/>
              <a:gd name="T6" fmla="*/ 180 w 1294"/>
              <a:gd name="T7" fmla="*/ 1482 h 1730"/>
              <a:gd name="T8" fmla="*/ 124 w 1294"/>
              <a:gd name="T9" fmla="*/ 1287 h 1730"/>
              <a:gd name="T10" fmla="*/ 45 w 1294"/>
              <a:gd name="T11" fmla="*/ 975 h 1730"/>
              <a:gd name="T12" fmla="*/ 0 w 1294"/>
              <a:gd name="T13" fmla="*/ 567 h 1730"/>
              <a:gd name="T14" fmla="*/ 45 w 1294"/>
              <a:gd name="T15" fmla="*/ 295 h 1730"/>
              <a:gd name="T16" fmla="*/ 272 w 1294"/>
              <a:gd name="T17" fmla="*/ 159 h 1730"/>
              <a:gd name="T18" fmla="*/ 272 w 1294"/>
              <a:gd name="T19" fmla="*/ 23 h 1730"/>
              <a:gd name="T20" fmla="*/ 998 w 1294"/>
              <a:gd name="T21" fmla="*/ 23 h 1730"/>
              <a:gd name="T22" fmla="*/ 998 w 1294"/>
              <a:gd name="T23" fmla="*/ 159 h 1730"/>
              <a:gd name="T24" fmla="*/ 1179 w 1294"/>
              <a:gd name="T25" fmla="*/ 249 h 1730"/>
              <a:gd name="T26" fmla="*/ 1276 w 1294"/>
              <a:gd name="T27" fmla="*/ 469 h 1730"/>
              <a:gd name="T28" fmla="*/ 1285 w 1294"/>
              <a:gd name="T29" fmla="*/ 813 h 1730"/>
              <a:gd name="T30" fmla="*/ 1220 w 1294"/>
              <a:gd name="T31" fmla="*/ 1129 h 1730"/>
              <a:gd name="T32" fmla="*/ 1109 w 1294"/>
              <a:gd name="T33" fmla="*/ 1482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4" h="1730">
                <a:moveTo>
                  <a:pt x="1109" y="1482"/>
                </a:moveTo>
                <a:cubicBezTo>
                  <a:pt x="1062" y="1575"/>
                  <a:pt x="1062" y="1662"/>
                  <a:pt x="932" y="1696"/>
                </a:cubicBezTo>
                <a:cubicBezTo>
                  <a:pt x="802" y="1730"/>
                  <a:pt x="453" y="1722"/>
                  <a:pt x="328" y="1686"/>
                </a:cubicBezTo>
                <a:cubicBezTo>
                  <a:pt x="203" y="1650"/>
                  <a:pt x="214" y="1549"/>
                  <a:pt x="180" y="1482"/>
                </a:cubicBezTo>
                <a:cubicBezTo>
                  <a:pt x="146" y="1415"/>
                  <a:pt x="147" y="1371"/>
                  <a:pt x="124" y="1287"/>
                </a:cubicBezTo>
                <a:cubicBezTo>
                  <a:pt x="101" y="1203"/>
                  <a:pt x="66" y="1095"/>
                  <a:pt x="45" y="975"/>
                </a:cubicBezTo>
                <a:cubicBezTo>
                  <a:pt x="24" y="855"/>
                  <a:pt x="0" y="680"/>
                  <a:pt x="0" y="567"/>
                </a:cubicBezTo>
                <a:cubicBezTo>
                  <a:pt x="0" y="454"/>
                  <a:pt x="0" y="363"/>
                  <a:pt x="45" y="295"/>
                </a:cubicBezTo>
                <a:cubicBezTo>
                  <a:pt x="90" y="227"/>
                  <a:pt x="234" y="204"/>
                  <a:pt x="272" y="159"/>
                </a:cubicBezTo>
                <a:cubicBezTo>
                  <a:pt x="310" y="114"/>
                  <a:pt x="151" y="46"/>
                  <a:pt x="272" y="23"/>
                </a:cubicBezTo>
                <a:cubicBezTo>
                  <a:pt x="393" y="0"/>
                  <a:pt x="877" y="0"/>
                  <a:pt x="998" y="23"/>
                </a:cubicBezTo>
                <a:cubicBezTo>
                  <a:pt x="1119" y="46"/>
                  <a:pt x="968" y="121"/>
                  <a:pt x="998" y="159"/>
                </a:cubicBezTo>
                <a:cubicBezTo>
                  <a:pt x="1028" y="197"/>
                  <a:pt x="1133" y="197"/>
                  <a:pt x="1179" y="249"/>
                </a:cubicBezTo>
                <a:cubicBezTo>
                  <a:pt x="1225" y="301"/>
                  <a:pt x="1258" y="375"/>
                  <a:pt x="1276" y="469"/>
                </a:cubicBezTo>
                <a:cubicBezTo>
                  <a:pt x="1294" y="563"/>
                  <a:pt x="1294" y="703"/>
                  <a:pt x="1285" y="813"/>
                </a:cubicBezTo>
                <a:cubicBezTo>
                  <a:pt x="1276" y="923"/>
                  <a:pt x="1249" y="1018"/>
                  <a:pt x="1220" y="1129"/>
                </a:cubicBezTo>
                <a:cubicBezTo>
                  <a:pt x="1191" y="1240"/>
                  <a:pt x="1132" y="1409"/>
                  <a:pt x="1109" y="1482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601" name="Freeform 9"/>
          <p:cNvSpPr>
            <a:spLocks noChangeArrowheads="1"/>
          </p:cNvSpPr>
          <p:nvPr/>
        </p:nvSpPr>
        <p:spPr bwMode="auto">
          <a:xfrm>
            <a:off x="4573588" y="4421188"/>
            <a:ext cx="4159250" cy="1092200"/>
          </a:xfrm>
          <a:custGeom>
            <a:avLst/>
            <a:gdLst>
              <a:gd name="T0" fmla="*/ 38 w 2620"/>
              <a:gd name="T1" fmla="*/ 688 h 688"/>
              <a:gd name="T2" fmla="*/ 47 w 2620"/>
              <a:gd name="T3" fmla="*/ 669 h 688"/>
              <a:gd name="T4" fmla="*/ 2592 w 2620"/>
              <a:gd name="T5" fmla="*/ 660 h 688"/>
              <a:gd name="T6" fmla="*/ 2620 w 2620"/>
              <a:gd name="T7" fmla="*/ 326 h 688"/>
              <a:gd name="T8" fmla="*/ 2604 w 2620"/>
              <a:gd name="T9" fmla="*/ 326 h 688"/>
              <a:gd name="T10" fmla="*/ 1517 w 2620"/>
              <a:gd name="T11" fmla="*/ 1 h 688"/>
              <a:gd name="T12" fmla="*/ 0 w 2620"/>
              <a:gd name="T13" fmla="*/ 0 h 688"/>
              <a:gd name="T14" fmla="*/ 38 w 2620"/>
              <a:gd name="T15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0" h="688">
                <a:moveTo>
                  <a:pt x="38" y="688"/>
                </a:moveTo>
                <a:lnTo>
                  <a:pt x="47" y="669"/>
                </a:lnTo>
                <a:lnTo>
                  <a:pt x="2592" y="660"/>
                </a:lnTo>
                <a:lnTo>
                  <a:pt x="2620" y="326"/>
                </a:lnTo>
                <a:lnTo>
                  <a:pt x="2604" y="326"/>
                </a:lnTo>
                <a:lnTo>
                  <a:pt x="1517" y="1"/>
                </a:lnTo>
                <a:lnTo>
                  <a:pt x="0" y="0"/>
                </a:lnTo>
                <a:lnTo>
                  <a:pt x="38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2" name="Freeform 10"/>
          <p:cNvSpPr>
            <a:spLocks noChangeArrowheads="1"/>
          </p:cNvSpPr>
          <p:nvPr/>
        </p:nvSpPr>
        <p:spPr bwMode="auto">
          <a:xfrm>
            <a:off x="5795963" y="2706688"/>
            <a:ext cx="2881312" cy="2270125"/>
          </a:xfrm>
          <a:custGeom>
            <a:avLst/>
            <a:gdLst>
              <a:gd name="T0" fmla="*/ 1869 w 1945"/>
              <a:gd name="T1" fmla="*/ 1290 h 1430"/>
              <a:gd name="T2" fmla="*/ 1934 w 1945"/>
              <a:gd name="T3" fmla="*/ 928 h 1430"/>
              <a:gd name="T4" fmla="*/ 1934 w 1945"/>
              <a:gd name="T5" fmla="*/ 672 h 1430"/>
              <a:gd name="T6" fmla="*/ 1925 w 1945"/>
              <a:gd name="T7" fmla="*/ 593 h 1430"/>
              <a:gd name="T8" fmla="*/ 1869 w 1945"/>
              <a:gd name="T9" fmla="*/ 393 h 1430"/>
              <a:gd name="T10" fmla="*/ 1702 w 1945"/>
              <a:gd name="T11" fmla="*/ 170 h 1430"/>
              <a:gd name="T12" fmla="*/ 1302 w 1945"/>
              <a:gd name="T13" fmla="*/ 31 h 1430"/>
              <a:gd name="T14" fmla="*/ 1163 w 1945"/>
              <a:gd name="T15" fmla="*/ 3 h 1430"/>
              <a:gd name="T16" fmla="*/ 996 w 1945"/>
              <a:gd name="T17" fmla="*/ 49 h 1430"/>
              <a:gd name="T18" fmla="*/ 465 w 1945"/>
              <a:gd name="T19" fmla="*/ 206 h 1430"/>
              <a:gd name="T20" fmla="*/ 7 w 1945"/>
              <a:gd name="T21" fmla="*/ 330 h 1430"/>
              <a:gd name="T22" fmla="*/ 425 w 1945"/>
              <a:gd name="T23" fmla="*/ 349 h 1430"/>
              <a:gd name="T24" fmla="*/ 717 w 1945"/>
              <a:gd name="T25" fmla="*/ 384 h 1430"/>
              <a:gd name="T26" fmla="*/ 782 w 1945"/>
              <a:gd name="T27" fmla="*/ 402 h 1430"/>
              <a:gd name="T28" fmla="*/ 964 w 1945"/>
              <a:gd name="T29" fmla="*/ 479 h 1430"/>
              <a:gd name="T30" fmla="*/ 1098 w 1945"/>
              <a:gd name="T31" fmla="*/ 761 h 1430"/>
              <a:gd name="T32" fmla="*/ 874 w 1945"/>
              <a:gd name="T33" fmla="*/ 978 h 1430"/>
              <a:gd name="T34" fmla="*/ 727 w 1945"/>
              <a:gd name="T35" fmla="*/ 1077 h 1430"/>
              <a:gd name="T36" fmla="*/ 829 w 1945"/>
              <a:gd name="T37" fmla="*/ 1123 h 1430"/>
              <a:gd name="T38" fmla="*/ 1660 w 1945"/>
              <a:gd name="T39" fmla="*/ 1370 h 1430"/>
              <a:gd name="T40" fmla="*/ 1818 w 1945"/>
              <a:gd name="T41" fmla="*/ 1417 h 1430"/>
              <a:gd name="T42" fmla="*/ 1869 w 1945"/>
              <a:gd name="T43" fmla="*/ 1290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45" h="1430">
                <a:moveTo>
                  <a:pt x="1869" y="1290"/>
                </a:moveTo>
                <a:cubicBezTo>
                  <a:pt x="1888" y="1209"/>
                  <a:pt x="1923" y="1031"/>
                  <a:pt x="1934" y="928"/>
                </a:cubicBezTo>
                <a:cubicBezTo>
                  <a:pt x="1945" y="825"/>
                  <a:pt x="1935" y="728"/>
                  <a:pt x="1934" y="672"/>
                </a:cubicBezTo>
                <a:cubicBezTo>
                  <a:pt x="1933" y="616"/>
                  <a:pt x="1936" y="639"/>
                  <a:pt x="1925" y="593"/>
                </a:cubicBezTo>
                <a:cubicBezTo>
                  <a:pt x="1914" y="547"/>
                  <a:pt x="1906" y="463"/>
                  <a:pt x="1869" y="393"/>
                </a:cubicBezTo>
                <a:cubicBezTo>
                  <a:pt x="1832" y="323"/>
                  <a:pt x="1796" y="230"/>
                  <a:pt x="1702" y="170"/>
                </a:cubicBezTo>
                <a:cubicBezTo>
                  <a:pt x="1608" y="110"/>
                  <a:pt x="1392" y="59"/>
                  <a:pt x="1302" y="31"/>
                </a:cubicBezTo>
                <a:cubicBezTo>
                  <a:pt x="1212" y="3"/>
                  <a:pt x="1214" y="0"/>
                  <a:pt x="1163" y="3"/>
                </a:cubicBezTo>
                <a:cubicBezTo>
                  <a:pt x="1112" y="6"/>
                  <a:pt x="1112" y="15"/>
                  <a:pt x="996" y="49"/>
                </a:cubicBezTo>
                <a:cubicBezTo>
                  <a:pt x="880" y="83"/>
                  <a:pt x="630" y="159"/>
                  <a:pt x="465" y="206"/>
                </a:cubicBezTo>
                <a:cubicBezTo>
                  <a:pt x="300" y="253"/>
                  <a:pt x="14" y="306"/>
                  <a:pt x="7" y="330"/>
                </a:cubicBezTo>
                <a:cubicBezTo>
                  <a:pt x="0" y="354"/>
                  <a:pt x="307" y="340"/>
                  <a:pt x="425" y="349"/>
                </a:cubicBezTo>
                <a:cubicBezTo>
                  <a:pt x="543" y="358"/>
                  <a:pt x="658" y="375"/>
                  <a:pt x="717" y="384"/>
                </a:cubicBezTo>
                <a:cubicBezTo>
                  <a:pt x="776" y="393"/>
                  <a:pt x="741" y="386"/>
                  <a:pt x="782" y="402"/>
                </a:cubicBezTo>
                <a:cubicBezTo>
                  <a:pt x="823" y="418"/>
                  <a:pt x="911" y="419"/>
                  <a:pt x="964" y="479"/>
                </a:cubicBezTo>
                <a:cubicBezTo>
                  <a:pt x="1017" y="539"/>
                  <a:pt x="1113" y="678"/>
                  <a:pt x="1098" y="761"/>
                </a:cubicBezTo>
                <a:cubicBezTo>
                  <a:pt x="1083" y="844"/>
                  <a:pt x="936" y="925"/>
                  <a:pt x="874" y="978"/>
                </a:cubicBezTo>
                <a:cubicBezTo>
                  <a:pt x="812" y="1031"/>
                  <a:pt x="734" y="1053"/>
                  <a:pt x="727" y="1077"/>
                </a:cubicBezTo>
                <a:cubicBezTo>
                  <a:pt x="720" y="1101"/>
                  <a:pt x="673" y="1074"/>
                  <a:pt x="829" y="1123"/>
                </a:cubicBezTo>
                <a:cubicBezTo>
                  <a:pt x="985" y="1172"/>
                  <a:pt x="1495" y="1321"/>
                  <a:pt x="1660" y="1370"/>
                </a:cubicBezTo>
                <a:cubicBezTo>
                  <a:pt x="1825" y="1419"/>
                  <a:pt x="1783" y="1430"/>
                  <a:pt x="1818" y="1417"/>
                </a:cubicBezTo>
                <a:cubicBezTo>
                  <a:pt x="1853" y="1404"/>
                  <a:pt x="1861" y="1359"/>
                  <a:pt x="1869" y="1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1404938" y="4999038"/>
            <a:ext cx="1295400" cy="431800"/>
          </a:xfrm>
          <a:prstGeom prst="ellipse">
            <a:avLst/>
          </a:prstGeom>
          <a:gradFill rotWithShape="1">
            <a:gsLst>
              <a:gs pos="0">
                <a:srgbClr val="717171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827088" y="692150"/>
            <a:ext cx="2665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zh-CN" altLang="en-US" sz="3600" b="1">
              <a:solidFill>
                <a:srgbClr val="FFFF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pic>
        <p:nvPicPr>
          <p:cNvPr id="41996" name="Picture 4" descr="达标检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782638"/>
            <a:ext cx="261143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ChangeArrowheads="1"/>
          </p:cNvSpPr>
          <p:nvPr/>
        </p:nvSpPr>
        <p:spPr bwMode="auto">
          <a:xfrm>
            <a:off x="2770188" y="2592388"/>
            <a:ext cx="3457575" cy="3286125"/>
          </a:xfrm>
          <a:prstGeom prst="pentagon">
            <a:avLst/>
          </a:pr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468313" y="979488"/>
            <a:ext cx="8496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2. </a:t>
            </a: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你能利用图中的五边形画一个五角星吗？画一画，再涂上颜色</a:t>
            </a:r>
            <a:r>
              <a:rPr lang="en-US" altLang="zh-CN" sz="2800" b="1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771775" y="3860800"/>
            <a:ext cx="3455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V="1">
            <a:off x="3419475" y="2565400"/>
            <a:ext cx="1081088" cy="331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2771775" y="3860800"/>
            <a:ext cx="2808288" cy="2017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4500563" y="2565400"/>
            <a:ext cx="1079500" cy="3313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3419475" y="3860800"/>
            <a:ext cx="2808288" cy="2017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2770188" y="2592388"/>
            <a:ext cx="3457575" cy="3286125"/>
          </a:xfrm>
          <a:prstGeom prst="star5">
            <a:avLst/>
          </a:prstGeom>
          <a:solidFill>
            <a:srgbClr val="FF0000">
              <a:alpha val="59000"/>
            </a:srgbClr>
          </a:solidFill>
          <a:ln w="254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None/>
              <a:defRPr/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2" grpId="0" animBg="1"/>
      <p:bldP spid="111623" grpId="0" animBg="1"/>
      <p:bldP spid="111624" grpId="0" animBg="1"/>
      <p:bldP spid="1116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10103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789363"/>
            <a:ext cx="14398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200711115583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789363"/>
            <a:ext cx="14398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3644900"/>
            <a:ext cx="17287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195513" y="32131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______;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356100" y="31416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____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6372225" y="3141663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______;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107950" y="3141663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）像长方体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;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323850" y="620713"/>
            <a:ext cx="8675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ym typeface="Wingdings" panose="05000000000000000000" pitchFamily="2" charset="2"/>
              </a:rPr>
              <a:t>    </a:t>
            </a: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3.</a:t>
            </a:r>
            <a:r>
              <a:rPr lang="zh-CN" altLang="en-US" sz="2800" b="1">
                <a:sym typeface="Wingdings" panose="05000000000000000000" pitchFamily="2" charset="2"/>
              </a:rPr>
              <a:t>观察下列实物图片，它们的形状分别类似于哪种几何体？</a:t>
            </a:r>
          </a:p>
        </p:txBody>
      </p:sp>
      <p:pic>
        <p:nvPicPr>
          <p:cNvPr id="51210" name="Picture 10" descr="0,0,51,19502,440,228,82e56d0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1628775"/>
            <a:ext cx="714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 descr="20092271645215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1773238"/>
            <a:ext cx="20891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 descr="200710231136443178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1700213"/>
            <a:ext cx="12525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 descr="tzj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1773238"/>
            <a:ext cx="15843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4"/>
          <p:cNvSpPr txBox="1">
            <a:spLocks noChangeArrowheads="1"/>
          </p:cNvSpPr>
          <p:nvPr/>
        </p:nvSpPr>
        <p:spPr bwMode="auto">
          <a:xfrm>
            <a:off x="2195513" y="5229225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______;</a:t>
            </a:r>
          </a:p>
        </p:txBody>
      </p:sp>
      <p:sp>
        <p:nvSpPr>
          <p:cNvPr id="44046" name="Text Box 15"/>
          <p:cNvSpPr txBox="1">
            <a:spLocks noChangeArrowheads="1"/>
          </p:cNvSpPr>
          <p:nvPr/>
        </p:nvSpPr>
        <p:spPr bwMode="auto">
          <a:xfrm>
            <a:off x="4427538" y="5229225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7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______;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6516688" y="5157788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______.</a:t>
            </a:r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107950" y="5229225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5</a:t>
            </a:r>
            <a:r>
              <a:rPr lang="zh-CN" altLang="en-US" sz="2400" b="1">
                <a:latin typeface="宋体" panose="02010600030101010101" pitchFamily="2" charset="-122"/>
                <a:sym typeface="Wingdings" panose="05000000000000000000" pitchFamily="2" charset="2"/>
              </a:rPr>
              <a:t>）像</a:t>
            </a:r>
            <a:r>
              <a:rPr lang="en-US" altLang="zh-CN" sz="2400" b="1">
                <a:latin typeface="宋体" panose="02010600030101010101" pitchFamily="2" charset="-122"/>
                <a:sym typeface="Wingdings" panose="05000000000000000000" pitchFamily="2" charset="2"/>
              </a:rPr>
              <a:t>______;</a:t>
            </a:r>
          </a:p>
        </p:txBody>
      </p:sp>
      <p:pic>
        <p:nvPicPr>
          <p:cNvPr id="51218" name="Picture 18" descr="u=2115190548,2191139540&amp;fm=0&amp;gp=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3789363"/>
            <a:ext cx="17287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827088" y="1847850"/>
            <a:ext cx="504825" cy="1149350"/>
          </a:xfrm>
          <a:prstGeom prst="cube">
            <a:avLst>
              <a:gd name="adj" fmla="val 1348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5364163" y="1989138"/>
            <a:ext cx="431800" cy="863600"/>
          </a:xfrm>
          <a:prstGeom prst="can">
            <a:avLst>
              <a:gd name="adj" fmla="val 18259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5076825" y="3860800"/>
            <a:ext cx="1008063" cy="1154113"/>
          </a:xfrm>
          <a:prstGeom prst="can">
            <a:avLst>
              <a:gd name="adj" fmla="val 15419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" name="Group 22"/>
          <p:cNvGrpSpPr/>
          <p:nvPr/>
        </p:nvGrpSpPr>
        <p:grpSpPr bwMode="auto">
          <a:xfrm>
            <a:off x="2843213" y="3860800"/>
            <a:ext cx="1079500" cy="1152525"/>
            <a:chOff x="1746" y="2432"/>
            <a:chExt cx="680" cy="771"/>
          </a:xfrm>
        </p:grpSpPr>
        <p:sp>
          <p:nvSpPr>
            <p:cNvPr id="44054" name="Freeform 23"/>
            <p:cNvSpPr>
              <a:spLocks noChangeArrowheads="1"/>
            </p:cNvSpPr>
            <p:nvPr/>
          </p:nvSpPr>
          <p:spPr bwMode="auto">
            <a:xfrm>
              <a:off x="1746" y="2432"/>
              <a:ext cx="680" cy="771"/>
            </a:xfrm>
            <a:custGeom>
              <a:avLst/>
              <a:gdLst>
                <a:gd name="T0" fmla="*/ 0 w 680"/>
                <a:gd name="T1" fmla="*/ 408 h 771"/>
                <a:gd name="T2" fmla="*/ 272 w 680"/>
                <a:gd name="T3" fmla="*/ 0 h 771"/>
                <a:gd name="T4" fmla="*/ 454 w 680"/>
                <a:gd name="T5" fmla="*/ 363 h 771"/>
                <a:gd name="T6" fmla="*/ 181 w 680"/>
                <a:gd name="T7" fmla="*/ 771 h 771"/>
                <a:gd name="T8" fmla="*/ 680 w 680"/>
                <a:gd name="T9" fmla="*/ 726 h 771"/>
                <a:gd name="T10" fmla="*/ 454 w 680"/>
                <a:gd name="T11" fmla="*/ 363 h 771"/>
                <a:gd name="T12" fmla="*/ 272 w 680"/>
                <a:gd name="T13" fmla="*/ 0 h 771"/>
                <a:gd name="T14" fmla="*/ 544 w 680"/>
                <a:gd name="T15" fmla="*/ 363 h 771"/>
                <a:gd name="T16" fmla="*/ 680 w 680"/>
                <a:gd name="T17" fmla="*/ 726 h 771"/>
                <a:gd name="T18" fmla="*/ 181 w 680"/>
                <a:gd name="T19" fmla="*/ 771 h 771"/>
                <a:gd name="T20" fmla="*/ 0 w 680"/>
                <a:gd name="T21" fmla="*/ 40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771">
                  <a:moveTo>
                    <a:pt x="0" y="408"/>
                  </a:moveTo>
                  <a:lnTo>
                    <a:pt x="272" y="0"/>
                  </a:lnTo>
                  <a:lnTo>
                    <a:pt x="454" y="363"/>
                  </a:lnTo>
                  <a:lnTo>
                    <a:pt x="181" y="771"/>
                  </a:lnTo>
                  <a:lnTo>
                    <a:pt x="680" y="726"/>
                  </a:lnTo>
                  <a:lnTo>
                    <a:pt x="454" y="363"/>
                  </a:lnTo>
                  <a:lnTo>
                    <a:pt x="272" y="0"/>
                  </a:lnTo>
                  <a:lnTo>
                    <a:pt x="544" y="363"/>
                  </a:lnTo>
                  <a:lnTo>
                    <a:pt x="680" y="726"/>
                  </a:lnTo>
                  <a:lnTo>
                    <a:pt x="181" y="771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5" name="Freeform 24"/>
            <p:cNvSpPr>
              <a:spLocks noChangeArrowheads="1"/>
            </p:cNvSpPr>
            <p:nvPr/>
          </p:nvSpPr>
          <p:spPr bwMode="auto">
            <a:xfrm>
              <a:off x="1927" y="2795"/>
              <a:ext cx="499" cy="408"/>
            </a:xfrm>
            <a:custGeom>
              <a:avLst/>
              <a:gdLst>
                <a:gd name="T0" fmla="*/ 0 w 499"/>
                <a:gd name="T1" fmla="*/ 408 h 408"/>
                <a:gd name="T2" fmla="*/ 273 w 499"/>
                <a:gd name="T3" fmla="*/ 0 h 408"/>
                <a:gd name="T4" fmla="*/ 499 w 499"/>
                <a:gd name="T5" fmla="*/ 363 h 408"/>
                <a:gd name="T6" fmla="*/ 0 w 499"/>
                <a:gd name="T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9" h="408">
                  <a:moveTo>
                    <a:pt x="0" y="408"/>
                  </a:moveTo>
                  <a:lnTo>
                    <a:pt x="273" y="0"/>
                  </a:lnTo>
                  <a:lnTo>
                    <a:pt x="499" y="363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7" name="AutoShape 25"/>
          <p:cNvSpPr>
            <a:spLocks noChangeArrowheads="1"/>
          </p:cNvSpPr>
          <p:nvPr/>
        </p:nvSpPr>
        <p:spPr bwMode="auto">
          <a:xfrm rot="181041">
            <a:off x="7380288" y="3789363"/>
            <a:ext cx="936625" cy="890587"/>
          </a:xfrm>
          <a:prstGeom prst="cube">
            <a:avLst>
              <a:gd name="adj" fmla="val 51454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2800" b="1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3" name="Group 26"/>
          <p:cNvGrpSpPr/>
          <p:nvPr/>
        </p:nvGrpSpPr>
        <p:grpSpPr bwMode="auto">
          <a:xfrm>
            <a:off x="468313" y="3789363"/>
            <a:ext cx="1223962" cy="1223962"/>
            <a:chOff x="3470" y="1888"/>
            <a:chExt cx="998" cy="998"/>
          </a:xfrm>
        </p:grpSpPr>
        <p:sp>
          <p:nvSpPr>
            <p:cNvPr id="44058" name="Oval 27"/>
            <p:cNvSpPr>
              <a:spLocks noChangeArrowheads="1"/>
            </p:cNvSpPr>
            <p:nvPr/>
          </p:nvSpPr>
          <p:spPr bwMode="auto">
            <a:xfrm>
              <a:off x="3470" y="1888"/>
              <a:ext cx="998" cy="99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44059" name="Oval 28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44060" name="AutoShape 29"/>
            <p:cNvSpPr>
              <a:spLocks noChangeArrowheads="1"/>
            </p:cNvSpPr>
            <p:nvPr/>
          </p:nvSpPr>
          <p:spPr bwMode="auto">
            <a:xfrm rot="10800000">
              <a:off x="3470" y="2069"/>
              <a:ext cx="998" cy="318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1" name="Oval 30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 31"/>
          <p:cNvGrpSpPr/>
          <p:nvPr/>
        </p:nvGrpSpPr>
        <p:grpSpPr bwMode="auto">
          <a:xfrm>
            <a:off x="6156325" y="1052513"/>
            <a:ext cx="2016125" cy="2016125"/>
            <a:chOff x="4059" y="210"/>
            <a:chExt cx="1180" cy="1270"/>
          </a:xfrm>
        </p:grpSpPr>
        <p:grpSp>
          <p:nvGrpSpPr>
            <p:cNvPr id="44063" name="Group 32"/>
            <p:cNvGrpSpPr/>
            <p:nvPr/>
          </p:nvGrpSpPr>
          <p:grpSpPr bwMode="auto">
            <a:xfrm>
              <a:off x="4332" y="845"/>
              <a:ext cx="907" cy="635"/>
              <a:chOff x="4332" y="845"/>
              <a:chExt cx="907" cy="635"/>
            </a:xfrm>
          </p:grpSpPr>
          <p:sp>
            <p:nvSpPr>
              <p:cNvPr id="44064" name="Freeform 33"/>
              <p:cNvSpPr>
                <a:spLocks noChangeArrowheads="1"/>
              </p:cNvSpPr>
              <p:nvPr/>
            </p:nvSpPr>
            <p:spPr bwMode="auto">
              <a:xfrm>
                <a:off x="4332" y="845"/>
                <a:ext cx="907" cy="499"/>
              </a:xfrm>
              <a:custGeom>
                <a:avLst/>
                <a:gdLst>
                  <a:gd name="T0" fmla="*/ 0 w 907"/>
                  <a:gd name="T1" fmla="*/ 499 h 499"/>
                  <a:gd name="T2" fmla="*/ 453 w 907"/>
                  <a:gd name="T3" fmla="*/ 317 h 499"/>
                  <a:gd name="T4" fmla="*/ 317 w 907"/>
                  <a:gd name="T5" fmla="*/ 0 h 499"/>
                  <a:gd name="T6" fmla="*/ 907 w 907"/>
                  <a:gd name="T7" fmla="*/ 453 h 499"/>
                  <a:gd name="T8" fmla="*/ 453 w 907"/>
                  <a:gd name="T9" fmla="*/ 317 h 499"/>
                  <a:gd name="T10" fmla="*/ 317 w 907"/>
                  <a:gd name="T11" fmla="*/ 0 h 499"/>
                  <a:gd name="T12" fmla="*/ 0 w 907"/>
                  <a:gd name="T13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7" h="499">
                    <a:moveTo>
                      <a:pt x="0" y="499"/>
                    </a:moveTo>
                    <a:lnTo>
                      <a:pt x="453" y="317"/>
                    </a:lnTo>
                    <a:lnTo>
                      <a:pt x="317" y="0"/>
                    </a:lnTo>
                    <a:lnTo>
                      <a:pt x="907" y="453"/>
                    </a:lnTo>
                    <a:lnTo>
                      <a:pt x="453" y="317"/>
                    </a:lnTo>
                    <a:lnTo>
                      <a:pt x="317" y="0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5" name="Freeform 34"/>
              <p:cNvSpPr>
                <a:spLocks noChangeArrowheads="1"/>
              </p:cNvSpPr>
              <p:nvPr/>
            </p:nvSpPr>
            <p:spPr bwMode="auto">
              <a:xfrm>
                <a:off x="4332" y="1162"/>
                <a:ext cx="907" cy="318"/>
              </a:xfrm>
              <a:custGeom>
                <a:avLst/>
                <a:gdLst>
                  <a:gd name="T0" fmla="*/ 0 w 998"/>
                  <a:gd name="T1" fmla="*/ 182 h 318"/>
                  <a:gd name="T2" fmla="*/ 499 w 998"/>
                  <a:gd name="T3" fmla="*/ 0 h 318"/>
                  <a:gd name="T4" fmla="*/ 998 w 998"/>
                  <a:gd name="T5" fmla="*/ 136 h 318"/>
                  <a:gd name="T6" fmla="*/ 499 w 998"/>
                  <a:gd name="T7" fmla="*/ 318 h 318"/>
                  <a:gd name="T8" fmla="*/ 0 w 998"/>
                  <a:gd name="T9" fmla="*/ 18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318">
                    <a:moveTo>
                      <a:pt x="0" y="182"/>
                    </a:moveTo>
                    <a:lnTo>
                      <a:pt x="499" y="0"/>
                    </a:lnTo>
                    <a:lnTo>
                      <a:pt x="998" y="136"/>
                    </a:lnTo>
                    <a:lnTo>
                      <a:pt x="499" y="318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66" name="Group 35"/>
            <p:cNvGrpSpPr/>
            <p:nvPr/>
          </p:nvGrpSpPr>
          <p:grpSpPr bwMode="auto">
            <a:xfrm flipH="1" flipV="1">
              <a:off x="4059" y="210"/>
              <a:ext cx="907" cy="635"/>
              <a:chOff x="4332" y="845"/>
              <a:chExt cx="907" cy="635"/>
            </a:xfrm>
          </p:grpSpPr>
          <p:sp>
            <p:nvSpPr>
              <p:cNvPr id="44067" name="Freeform 36"/>
              <p:cNvSpPr>
                <a:spLocks noChangeArrowheads="1"/>
              </p:cNvSpPr>
              <p:nvPr/>
            </p:nvSpPr>
            <p:spPr bwMode="auto">
              <a:xfrm>
                <a:off x="4332" y="845"/>
                <a:ext cx="907" cy="499"/>
              </a:xfrm>
              <a:custGeom>
                <a:avLst/>
                <a:gdLst>
                  <a:gd name="T0" fmla="*/ 0 w 907"/>
                  <a:gd name="T1" fmla="*/ 499 h 499"/>
                  <a:gd name="T2" fmla="*/ 453 w 907"/>
                  <a:gd name="T3" fmla="*/ 317 h 499"/>
                  <a:gd name="T4" fmla="*/ 317 w 907"/>
                  <a:gd name="T5" fmla="*/ 0 h 499"/>
                  <a:gd name="T6" fmla="*/ 907 w 907"/>
                  <a:gd name="T7" fmla="*/ 453 h 499"/>
                  <a:gd name="T8" fmla="*/ 453 w 907"/>
                  <a:gd name="T9" fmla="*/ 317 h 499"/>
                  <a:gd name="T10" fmla="*/ 317 w 907"/>
                  <a:gd name="T11" fmla="*/ 0 h 499"/>
                  <a:gd name="T12" fmla="*/ 0 w 907"/>
                  <a:gd name="T13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7" h="499">
                    <a:moveTo>
                      <a:pt x="0" y="499"/>
                    </a:moveTo>
                    <a:lnTo>
                      <a:pt x="453" y="317"/>
                    </a:lnTo>
                    <a:lnTo>
                      <a:pt x="317" y="0"/>
                    </a:lnTo>
                    <a:lnTo>
                      <a:pt x="907" y="453"/>
                    </a:lnTo>
                    <a:lnTo>
                      <a:pt x="453" y="317"/>
                    </a:lnTo>
                    <a:lnTo>
                      <a:pt x="317" y="0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chemeClr val="bg1">
                  <a:alpha val="196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8" name="Freeform 37"/>
              <p:cNvSpPr>
                <a:spLocks noChangeArrowheads="1"/>
              </p:cNvSpPr>
              <p:nvPr/>
            </p:nvSpPr>
            <p:spPr bwMode="auto">
              <a:xfrm>
                <a:off x="4332" y="1162"/>
                <a:ext cx="907" cy="318"/>
              </a:xfrm>
              <a:custGeom>
                <a:avLst/>
                <a:gdLst>
                  <a:gd name="T0" fmla="*/ 0 w 998"/>
                  <a:gd name="T1" fmla="*/ 182 h 318"/>
                  <a:gd name="T2" fmla="*/ 499 w 998"/>
                  <a:gd name="T3" fmla="*/ 0 h 318"/>
                  <a:gd name="T4" fmla="*/ 998 w 998"/>
                  <a:gd name="T5" fmla="*/ 136 h 318"/>
                  <a:gd name="T6" fmla="*/ 499 w 998"/>
                  <a:gd name="T7" fmla="*/ 318 h 318"/>
                  <a:gd name="T8" fmla="*/ 0 w 998"/>
                  <a:gd name="T9" fmla="*/ 18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8" h="318">
                    <a:moveTo>
                      <a:pt x="0" y="182"/>
                    </a:moveTo>
                    <a:lnTo>
                      <a:pt x="499" y="0"/>
                    </a:lnTo>
                    <a:lnTo>
                      <a:pt x="998" y="136"/>
                    </a:lnTo>
                    <a:lnTo>
                      <a:pt x="499" y="318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chemeClr val="bg1">
                  <a:alpha val="196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38"/>
          <p:cNvGrpSpPr/>
          <p:nvPr/>
        </p:nvGrpSpPr>
        <p:grpSpPr bwMode="auto">
          <a:xfrm>
            <a:off x="2627313" y="2133600"/>
            <a:ext cx="1439862" cy="862013"/>
            <a:chOff x="1701" y="754"/>
            <a:chExt cx="1179" cy="817"/>
          </a:xfrm>
        </p:grpSpPr>
        <p:grpSp>
          <p:nvGrpSpPr>
            <p:cNvPr id="44070" name="Group 39"/>
            <p:cNvGrpSpPr/>
            <p:nvPr/>
          </p:nvGrpSpPr>
          <p:grpSpPr bwMode="auto">
            <a:xfrm rot="-6639109">
              <a:off x="2287" y="750"/>
              <a:ext cx="590" cy="589"/>
              <a:chOff x="2245" y="1117"/>
              <a:chExt cx="590" cy="589"/>
            </a:xfrm>
          </p:grpSpPr>
          <p:sp>
            <p:nvSpPr>
              <p:cNvPr id="44071" name="AutoShape 40"/>
              <p:cNvSpPr>
                <a:spLocks noChangeArrowheads="1"/>
              </p:cNvSpPr>
              <p:nvPr/>
            </p:nvSpPr>
            <p:spPr bwMode="auto">
              <a:xfrm>
                <a:off x="2245" y="1117"/>
                <a:ext cx="590" cy="499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/>
              <a:p>
                <a:pPr>
                  <a:spcBef>
                    <a:spcPct val="20000"/>
                  </a:spcBef>
                </a:pPr>
                <a:endParaRPr lang="zh-CN" altLang="en-US" sz="2800" b="1">
                  <a:latin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44072" name="Oval 41"/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590" cy="13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vert="eaVert" wrap="none" anchor="ctr"/>
              <a:lstStyle/>
              <a:p>
                <a:pPr>
                  <a:spcBef>
                    <a:spcPct val="20000"/>
                  </a:spcBef>
                </a:pPr>
                <a:endParaRPr lang="zh-CN" altLang="en-US" sz="2800" b="1">
                  <a:latin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p:grpSp>
        <p:grpSp>
          <p:nvGrpSpPr>
            <p:cNvPr id="44073" name="Group 42"/>
            <p:cNvGrpSpPr/>
            <p:nvPr/>
          </p:nvGrpSpPr>
          <p:grpSpPr bwMode="auto">
            <a:xfrm rot="-6639109" flipH="1" flipV="1">
              <a:off x="1697" y="977"/>
              <a:ext cx="590" cy="589"/>
              <a:chOff x="2245" y="1117"/>
              <a:chExt cx="590" cy="589"/>
            </a:xfrm>
          </p:grpSpPr>
          <p:sp>
            <p:nvSpPr>
              <p:cNvPr id="44074" name="AutoShape 43"/>
              <p:cNvSpPr>
                <a:spLocks noChangeArrowheads="1"/>
              </p:cNvSpPr>
              <p:nvPr/>
            </p:nvSpPr>
            <p:spPr bwMode="auto">
              <a:xfrm>
                <a:off x="2245" y="1117"/>
                <a:ext cx="590" cy="499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alpha val="196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>
                  <a:spcBef>
                    <a:spcPct val="20000"/>
                  </a:spcBef>
                </a:pPr>
                <a:endParaRPr lang="zh-CN" altLang="en-US" sz="2800" b="1">
                  <a:latin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44075" name="Oval 44"/>
              <p:cNvSpPr>
                <a:spLocks noChangeArrowheads="1"/>
              </p:cNvSpPr>
              <p:nvPr/>
            </p:nvSpPr>
            <p:spPr bwMode="auto">
              <a:xfrm>
                <a:off x="2245" y="1570"/>
                <a:ext cx="590" cy="136"/>
              </a:xfrm>
              <a:prstGeom prst="ellipse">
                <a:avLst/>
              </a:prstGeom>
              <a:solidFill>
                <a:schemeClr val="bg1">
                  <a:alpha val="196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>
                  <a:spcBef>
                    <a:spcPct val="20000"/>
                  </a:spcBef>
                </a:pPr>
                <a:endParaRPr lang="zh-CN" altLang="en-US" sz="2800" b="1">
                  <a:latin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p:grpSp>
      </p:grp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7524750" y="31496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棱锥</a:t>
            </a: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5580063" y="5229225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圆柱</a:t>
            </a:r>
          </a:p>
        </p:txBody>
      </p:sp>
      <p:sp>
        <p:nvSpPr>
          <p:cNvPr id="51247" name="Rectangle 47"/>
          <p:cNvSpPr>
            <a:spLocks noChangeArrowheads="1"/>
          </p:cNvSpPr>
          <p:nvPr/>
        </p:nvSpPr>
        <p:spPr bwMode="auto">
          <a:xfrm>
            <a:off x="3276600" y="52292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三棱柱</a:t>
            </a:r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3419475" y="3141663"/>
            <a:ext cx="94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圆锥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5580063" y="31416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圆柱</a:t>
            </a: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7524750" y="515778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立方体</a:t>
            </a: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1258888" y="5229225"/>
            <a:ext cx="94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球体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20231E-7 L 5.55556E-7 -0.08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  <p:bldP spid="51220" grpId="0" animBg="1"/>
      <p:bldP spid="51221" grpId="0" animBg="1"/>
      <p:bldP spid="28697" grpId="0" animBg="1"/>
      <p:bldP spid="51245" grpId="0"/>
      <p:bldP spid="51246" grpId="0"/>
      <p:bldP spid="51247" grpId="0"/>
      <p:bldP spid="51248" grpId="0"/>
      <p:bldP spid="51249" grpId="0"/>
      <p:bldP spid="51250" grpId="0"/>
      <p:bldP spid="51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395288" y="2276475"/>
            <a:ext cx="4824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常见的几何体有哪些？</a:t>
            </a:r>
            <a:endParaRPr lang="zh-CN" alt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3850" y="3068638"/>
            <a:ext cx="8820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柱体（圆柱、棱柱）；</a:t>
            </a:r>
          </a:p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锥体（圆锥和棱锥）；</a:t>
            </a:r>
          </a:p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球体；</a:t>
            </a:r>
          </a:p>
          <a:p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台体（圆台和棱台），高中涉及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6083" name="WordArt 30"/>
          <p:cNvSpPr>
            <a:spLocks noChangeArrowheads="1" noChangeShapeType="1" noTextEdit="1"/>
          </p:cNvSpPr>
          <p:nvPr/>
        </p:nvSpPr>
        <p:spPr bwMode="auto">
          <a:xfrm>
            <a:off x="2987675" y="692150"/>
            <a:ext cx="2952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4400" b="1" kern="10">
              <a:ln w="12700">
                <a:solidFill>
                  <a:srgbClr val="3333CC"/>
                </a:solidFill>
                <a:miter lim="800000"/>
              </a:ln>
              <a:gradFill rotWithShape="1">
                <a:gsLst>
                  <a:gs pos="0">
                    <a:srgbClr val="FFEBFA"/>
                  </a:gs>
                  <a:gs pos="30000">
                    <a:srgbClr val="C4D6EB"/>
                  </a:gs>
                  <a:gs pos="60001">
                    <a:srgbClr val="85C2FF"/>
                  </a:gs>
                  <a:gs pos="100000">
                    <a:srgbClr val="5E9EFF"/>
                  </a:gs>
                </a:gsLst>
                <a:lin ang="189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6084" name="Group 6"/>
          <p:cNvGrpSpPr/>
          <p:nvPr/>
        </p:nvGrpSpPr>
        <p:grpSpPr bwMode="auto">
          <a:xfrm>
            <a:off x="2771775" y="692150"/>
            <a:ext cx="2952750" cy="666750"/>
            <a:chOff x="1973" y="606"/>
            <a:chExt cx="1860" cy="420"/>
          </a:xfrm>
        </p:grpSpPr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394" y="606"/>
              <a:ext cx="11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3600" b="1" dirty="0">
                  <a:solidFill>
                    <a:srgbClr val="FFFF00"/>
                  </a:solidFill>
                  <a:latin typeface="宋体" panose="02010600030101010101" pitchFamily="2" charset="-122"/>
                  <a:sym typeface="Wingdings" panose="05000000000000000000" pitchFamily="2" charset="2"/>
                </a:rPr>
                <a:t>小  结</a:t>
              </a:r>
            </a:p>
          </p:txBody>
        </p:sp>
        <p:sp>
          <p:nvSpPr>
            <p:cNvPr id="46086" name="Line 5"/>
            <p:cNvSpPr>
              <a:spLocks noChangeShapeType="1"/>
            </p:cNvSpPr>
            <p:nvPr/>
          </p:nvSpPr>
          <p:spPr bwMode="auto">
            <a:xfrm>
              <a:off x="1973" y="1026"/>
              <a:ext cx="1860" cy="0"/>
            </a:xfrm>
            <a:prstGeom prst="line">
              <a:avLst/>
            </a:prstGeom>
            <a:noFill/>
            <a:ln w="28575" cap="rnd">
              <a:solidFill>
                <a:srgbClr val="990099"/>
              </a:solidFill>
              <a:prstDash val="sysDot"/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>
              <a:off x="1973" y="630"/>
              <a:ext cx="1860" cy="0"/>
            </a:xfrm>
            <a:prstGeom prst="line">
              <a:avLst/>
            </a:prstGeom>
            <a:noFill/>
            <a:ln w="28575" cap="rnd">
              <a:solidFill>
                <a:srgbClr val="990099"/>
              </a:solidFill>
              <a:prstDash val="sysDot"/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990600" y="2667000"/>
            <a:ext cx="7620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在具体情境中认识圆柱、圆锥、正方体、长方体、棱柱、球，并分类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3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能从组合图形中识别基本几何体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8434" name="Picture 4" descr="童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17563"/>
            <a:ext cx="3887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11468523_205544212133_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5324" y="701674"/>
            <a:ext cx="577155" cy="5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131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370138" y="2778125"/>
            <a:ext cx="5346700" cy="55976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完成本课时相应的习</a:t>
            </a:r>
            <a:r>
              <a:rPr lang="zh-CN" altLang="en-US" sz="2400" noProof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题</a:t>
            </a:r>
            <a:endParaRPr lang="zh-CN" altLang="en-US" sz="24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48134" name="文本框 36"/>
          <p:cNvSpPr txBox="1">
            <a:spLocks noChangeArrowheads="1"/>
          </p:cNvSpPr>
          <p:nvPr/>
        </p:nvSpPr>
        <p:spPr bwMode="auto">
          <a:xfrm>
            <a:off x="7037388" y="87313"/>
            <a:ext cx="1652587" cy="5191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无标题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9812" y="952499"/>
            <a:ext cx="6553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308350" y="5500688"/>
            <a:ext cx="2016125" cy="579437"/>
          </a:xfrm>
          <a:prstGeom prst="rect">
            <a:avLst/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en-US" sz="320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许愿</a:t>
            </a:r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467100" y="5511800"/>
            <a:ext cx="2016125" cy="579438"/>
          </a:xfrm>
          <a:prstGeom prst="rect">
            <a:avLst/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ea typeface="黑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en-US" sz="320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夜空</a:t>
            </a:r>
          </a:p>
        </p:txBody>
      </p:sp>
      <p:pic>
        <p:nvPicPr>
          <p:cNvPr id="21506" name="图片 2" descr="576250731172c9a143630fd5aa2a6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496888"/>
            <a:ext cx="55245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38766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7464" y="457150"/>
            <a:ext cx="70564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732835" y="5733256"/>
            <a:ext cx="1800225" cy="584200"/>
          </a:xfrm>
          <a:prstGeom prst="rect">
            <a:avLst/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立交桥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00881520412787_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00113" y="1052513"/>
            <a:ext cx="7488237" cy="4464050"/>
          </a:xfrm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779838" y="5876925"/>
            <a:ext cx="1800225" cy="585788"/>
          </a:xfrm>
          <a:prstGeom prst="rect">
            <a:avLst/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豆蔓</a:t>
            </a: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无标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81375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779838" y="5949950"/>
            <a:ext cx="1800225" cy="579438"/>
          </a:xfrm>
          <a:prstGeom prst="rect">
            <a:avLst/>
          </a:prstGeom>
          <a:solidFill>
            <a:srgbClr val="00CCF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C00000"/>
                </a:solidFill>
                <a:ea typeface="黑体" panose="02010609060101010101" pitchFamily="49" charset="-122"/>
                <a:sym typeface="Wingdings" panose="05000000000000000000" pitchFamily="2" charset="2"/>
              </a:rPr>
              <a:t>蝴蝶</a:t>
            </a: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84213" y="2565400"/>
            <a:ext cx="7920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满天星斗的夜空，形形色色的建筑群，各式各样的交通工具和道路，五彩缤纷的自然界</a:t>
            </a:r>
            <a:r>
              <a:rPr lang="zh-CN" altLang="zh-CN" sz="3400" b="1" baseline="26000" dirty="0">
                <a:latin typeface="Times New Roman" panose="02020603050405020304" pitchFamily="18" charset="0"/>
                <a:sym typeface="Wingdings" panose="05000000000000000000" pitchFamily="2" charset="2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只要你注意观察，就会发现我们生活在一个丰富多彩的图形世界里</a:t>
            </a:r>
            <a:r>
              <a:rPr lang="en-US" altLang="zh-CN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9698" name="Picture 4" descr="新课引入（3）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908050"/>
            <a:ext cx="25955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250825" y="1484313"/>
            <a:ext cx="8748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sym typeface="Wingdings" panose="05000000000000000000" pitchFamily="2" charset="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你熟悉（图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1—1</a:t>
            </a:r>
            <a:r>
              <a:rPr lang="zh-CN" altLang="en-US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）中各种立体图形吗？用线把图形和它们相应的名称连接起来</a:t>
            </a: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30722" name="Group 3"/>
          <p:cNvGrpSpPr/>
          <p:nvPr/>
        </p:nvGrpSpPr>
        <p:grpSpPr bwMode="auto">
          <a:xfrm>
            <a:off x="7488238" y="2741613"/>
            <a:ext cx="1223962" cy="1173162"/>
            <a:chOff x="3470" y="1888"/>
            <a:chExt cx="998" cy="998"/>
          </a:xfrm>
        </p:grpSpPr>
        <p:sp>
          <p:nvSpPr>
            <p:cNvPr id="30723" name="Oval 4"/>
            <p:cNvSpPr>
              <a:spLocks noChangeArrowheads="1"/>
            </p:cNvSpPr>
            <p:nvPr/>
          </p:nvSpPr>
          <p:spPr bwMode="auto">
            <a:xfrm>
              <a:off x="3470" y="1888"/>
              <a:ext cx="998" cy="99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24" name="Oval 5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25" name="AutoShape 6"/>
            <p:cNvSpPr>
              <a:spLocks noChangeArrowheads="1"/>
            </p:cNvSpPr>
            <p:nvPr/>
          </p:nvSpPr>
          <p:spPr bwMode="auto">
            <a:xfrm rot="10800000">
              <a:off x="3470" y="2069"/>
              <a:ext cx="998" cy="318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Oval 7"/>
            <p:cNvSpPr>
              <a:spLocks noChangeArrowheads="1"/>
            </p:cNvSpPr>
            <p:nvPr/>
          </p:nvSpPr>
          <p:spPr bwMode="auto">
            <a:xfrm>
              <a:off x="3470" y="2205"/>
              <a:ext cx="997" cy="38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30727" name="Group 8"/>
          <p:cNvGrpSpPr/>
          <p:nvPr/>
        </p:nvGrpSpPr>
        <p:grpSpPr bwMode="auto">
          <a:xfrm>
            <a:off x="2016125" y="2936875"/>
            <a:ext cx="1557338" cy="906463"/>
            <a:chOff x="2426" y="754"/>
            <a:chExt cx="1270" cy="771"/>
          </a:xfrm>
        </p:grpSpPr>
        <p:sp>
          <p:nvSpPr>
            <p:cNvPr id="30728" name="AutoShape 9"/>
            <p:cNvSpPr>
              <a:spLocks noChangeArrowheads="1"/>
            </p:cNvSpPr>
            <p:nvPr/>
          </p:nvSpPr>
          <p:spPr bwMode="auto">
            <a:xfrm>
              <a:off x="2426" y="754"/>
              <a:ext cx="1270" cy="765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>
              <a:off x="3651" y="981"/>
              <a:ext cx="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 flipH="1">
              <a:off x="2608" y="1344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>
              <a:off x="2608" y="754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 flipH="1">
              <a:off x="2427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3" name="Group 14"/>
          <p:cNvGrpSpPr/>
          <p:nvPr/>
        </p:nvGrpSpPr>
        <p:grpSpPr bwMode="auto">
          <a:xfrm>
            <a:off x="504825" y="2936875"/>
            <a:ext cx="946150" cy="906463"/>
            <a:chOff x="1066" y="754"/>
            <a:chExt cx="771" cy="771"/>
          </a:xfrm>
        </p:grpSpPr>
        <p:sp>
          <p:nvSpPr>
            <p:cNvPr id="30734" name="AutoShape 15"/>
            <p:cNvSpPr>
              <a:spLocks noChangeArrowheads="1"/>
            </p:cNvSpPr>
            <p:nvPr/>
          </p:nvSpPr>
          <p:spPr bwMode="auto">
            <a:xfrm>
              <a:off x="1066" y="754"/>
              <a:ext cx="765" cy="765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>
              <a:off x="1247" y="754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H="1">
              <a:off x="1066" y="1344"/>
              <a:ext cx="181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 flipH="1">
              <a:off x="1248" y="1344"/>
              <a:ext cx="5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8" name="Group 19"/>
          <p:cNvGrpSpPr/>
          <p:nvPr/>
        </p:nvGrpSpPr>
        <p:grpSpPr bwMode="auto">
          <a:xfrm>
            <a:off x="4321175" y="2741613"/>
            <a:ext cx="1055688" cy="1173162"/>
            <a:chOff x="930" y="2886"/>
            <a:chExt cx="861" cy="1088"/>
          </a:xfrm>
        </p:grpSpPr>
        <p:sp>
          <p:nvSpPr>
            <p:cNvPr id="30739" name="AutoShape 20"/>
            <p:cNvSpPr>
              <a:spLocks noChangeArrowheads="1"/>
            </p:cNvSpPr>
            <p:nvPr/>
          </p:nvSpPr>
          <p:spPr bwMode="auto">
            <a:xfrm>
              <a:off x="930" y="2886"/>
              <a:ext cx="861" cy="1088"/>
            </a:xfrm>
            <a:prstGeom prst="can">
              <a:avLst>
                <a:gd name="adj" fmla="val 31579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40" name="Oval 21"/>
            <p:cNvSpPr>
              <a:spLocks noChangeArrowheads="1"/>
            </p:cNvSpPr>
            <p:nvPr/>
          </p:nvSpPr>
          <p:spPr bwMode="auto">
            <a:xfrm>
              <a:off x="930" y="3657"/>
              <a:ext cx="861" cy="31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30741" name="Group 22"/>
          <p:cNvGrpSpPr/>
          <p:nvPr/>
        </p:nvGrpSpPr>
        <p:grpSpPr bwMode="auto">
          <a:xfrm>
            <a:off x="5903913" y="2547938"/>
            <a:ext cx="1112837" cy="1439862"/>
            <a:chOff x="3696" y="391"/>
            <a:chExt cx="908" cy="1225"/>
          </a:xfrm>
        </p:grpSpPr>
        <p:sp>
          <p:nvSpPr>
            <p:cNvPr id="30742" name="Oval 23"/>
            <p:cNvSpPr>
              <a:spLocks noChangeArrowheads="1"/>
            </p:cNvSpPr>
            <p:nvPr/>
          </p:nvSpPr>
          <p:spPr bwMode="auto">
            <a:xfrm>
              <a:off x="3696" y="1119"/>
              <a:ext cx="907" cy="4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43" name="AutoShape 24"/>
            <p:cNvSpPr>
              <a:spLocks noChangeArrowheads="1"/>
            </p:cNvSpPr>
            <p:nvPr/>
          </p:nvSpPr>
          <p:spPr bwMode="auto">
            <a:xfrm>
              <a:off x="3696" y="391"/>
              <a:ext cx="908" cy="93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44" name="Oval 25"/>
            <p:cNvSpPr>
              <a:spLocks noChangeArrowheads="1"/>
            </p:cNvSpPr>
            <p:nvPr/>
          </p:nvSpPr>
          <p:spPr bwMode="auto">
            <a:xfrm>
              <a:off x="3696" y="1117"/>
              <a:ext cx="907" cy="49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30745" name="Oval 26"/>
            <p:cNvSpPr>
              <a:spLocks noChangeArrowheads="1"/>
            </p:cNvSpPr>
            <p:nvPr/>
          </p:nvSpPr>
          <p:spPr bwMode="auto">
            <a:xfrm>
              <a:off x="3696" y="1275"/>
              <a:ext cx="908" cy="10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2800" b="1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30746" name="Text Box 27"/>
          <p:cNvSpPr txBox="1">
            <a:spLocks noChangeArrowheads="1"/>
          </p:cNvSpPr>
          <p:nvPr/>
        </p:nvSpPr>
        <p:spPr bwMode="auto">
          <a:xfrm>
            <a:off x="647700" y="5427663"/>
            <a:ext cx="828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黑体" panose="02010609060101010101" pitchFamily="49" charset="-122"/>
                <a:sym typeface="Wingdings" panose="05000000000000000000" pitchFamily="2" charset="2"/>
              </a:rPr>
              <a:t>球                  立方体                        圆锥            长方体               圆柱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936625" y="3916363"/>
            <a:ext cx="1295400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H="1">
            <a:off x="1079500" y="3987800"/>
            <a:ext cx="7058025" cy="15128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 flipH="1">
            <a:off x="4932363" y="4005263"/>
            <a:ext cx="1152525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4572000" y="4005263"/>
            <a:ext cx="2879725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2808288" y="3916363"/>
            <a:ext cx="3240087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2" name="Rectangle 33"/>
          <p:cNvSpPr>
            <a:spLocks noChangeArrowheads="1"/>
          </p:cNvSpPr>
          <p:nvPr/>
        </p:nvSpPr>
        <p:spPr bwMode="auto">
          <a:xfrm>
            <a:off x="3602038" y="5911850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宋体" panose="0201060003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sz="2000" b="1">
                <a:latin typeface="宋体" panose="02010600030101010101" pitchFamily="2" charset="-122"/>
                <a:sym typeface="Wingdings" panose="05000000000000000000" pitchFamily="2" charset="2"/>
              </a:rPr>
              <a:t>1—1</a:t>
            </a:r>
          </a:p>
        </p:txBody>
      </p:sp>
      <p:pic>
        <p:nvPicPr>
          <p:cNvPr id="30753" name="Picture 4" descr="练习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908050"/>
            <a:ext cx="26654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8" grpId="0" animBg="1"/>
      <p:bldP spid="46109" grpId="0" animBg="1"/>
      <p:bldP spid="46110" grpId="0" animBg="1"/>
      <p:bldP spid="46111" grpId="0" animBg="1"/>
      <p:bldP spid="4611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清新自然</Template>
  <TotalTime>0</TotalTime>
  <Words>639</Words>
  <Application>Microsoft Office PowerPoint</Application>
  <PresentationFormat>全屏显示(4:3)</PresentationFormat>
  <Paragraphs>107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2015-09-14T07:02:00Z</dcterms:created>
  <dcterms:modified xsi:type="dcterms:W3CDTF">2023-01-16T15:10:03Z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19813D0F13C54AE291D8B94AB2CF527B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