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3"/>
  </p:notesMasterIdLst>
  <p:handoutMasterIdLst>
    <p:handoutMasterId r:id="rId44"/>
  </p:handoutMasterIdLst>
  <p:sldIdLst>
    <p:sldId id="259" r:id="rId2"/>
    <p:sldId id="260" r:id="rId3"/>
    <p:sldId id="262" r:id="rId4"/>
    <p:sldId id="263" r:id="rId5"/>
    <p:sldId id="264" r:id="rId6"/>
    <p:sldId id="304" r:id="rId7"/>
    <p:sldId id="278" r:id="rId8"/>
    <p:sldId id="385" r:id="rId9"/>
    <p:sldId id="306" r:id="rId10"/>
    <p:sldId id="265" r:id="rId11"/>
    <p:sldId id="367" r:id="rId12"/>
    <p:sldId id="308" r:id="rId13"/>
    <p:sldId id="386" r:id="rId14"/>
    <p:sldId id="372" r:id="rId15"/>
    <p:sldId id="375" r:id="rId16"/>
    <p:sldId id="387" r:id="rId17"/>
    <p:sldId id="388" r:id="rId18"/>
    <p:sldId id="389" r:id="rId19"/>
    <p:sldId id="390" r:id="rId20"/>
    <p:sldId id="392" r:id="rId21"/>
    <p:sldId id="270" r:id="rId22"/>
    <p:sldId id="393" r:id="rId23"/>
    <p:sldId id="394" r:id="rId24"/>
    <p:sldId id="323" r:id="rId25"/>
    <p:sldId id="395" r:id="rId26"/>
    <p:sldId id="273" r:id="rId27"/>
    <p:sldId id="271" r:id="rId28"/>
    <p:sldId id="396" r:id="rId29"/>
    <p:sldId id="359" r:id="rId30"/>
    <p:sldId id="397" r:id="rId31"/>
    <p:sldId id="398" r:id="rId32"/>
    <p:sldId id="276" r:id="rId33"/>
    <p:sldId id="399" r:id="rId34"/>
    <p:sldId id="400" r:id="rId35"/>
    <p:sldId id="377" r:id="rId36"/>
    <p:sldId id="379" r:id="rId37"/>
    <p:sldId id="382" r:id="rId38"/>
    <p:sldId id="403" r:id="rId39"/>
    <p:sldId id="402" r:id="rId40"/>
    <p:sldId id="384" r:id="rId41"/>
    <p:sldId id="405" r:id="rId42"/>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FF"/>
    <a:srgbClr val="00A6AD"/>
    <a:srgbClr val="C50023"/>
    <a:srgbClr val="F1A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3" autoAdjust="0"/>
    <p:restoredTop sz="94660"/>
  </p:normalViewPr>
  <p:slideViewPr>
    <p:cSldViewPr snapToGrid="0">
      <p:cViewPr varScale="1">
        <p:scale>
          <a:sx n="108" d="100"/>
          <a:sy n="108" d="100"/>
        </p:scale>
        <p:origin x="-1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F63BC1C8-5DA1-496B-971C-0B43C0CE4D3F}"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E5DA13AF-DDE4-4386-A41E-1BECF77656F9}"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p:spPr>
        <p:txBody>
          <a:bodyPr/>
          <a:lstStyle/>
          <a:p>
            <a:fld id="{530820CF-B880-4189-942D-D702A7CBA730}" type="datetimeFigureOut">
              <a:rPr lang="zh-CN" altLang="en-US" smtClean="0">
                <a:solidFill>
                  <a:prstClr val="black">
                    <a:tint val="75000"/>
                  </a:prstClr>
                </a:solidFill>
              </a:rPr>
              <a:t>2023-01-16</a:t>
            </a:fld>
            <a:endParaRPr lang="zh-CN" altLang="en-US">
              <a:solidFill>
                <a:prstClr val="black">
                  <a:tint val="75000"/>
                </a:prstClr>
              </a:solidFill>
            </a:endParaRPr>
          </a:p>
        </p:txBody>
      </p:sp>
      <p:sp>
        <p:nvSpPr>
          <p:cNvPr id="5" name="页脚占位符 4"/>
          <p:cNvSpPr>
            <a:spLocks noGrp="1"/>
          </p:cNvSpPr>
          <p:nvPr>
            <p:ph type="ftr" sz="quarter" idx="11"/>
          </p:nvPr>
        </p:nvSpPr>
        <p:spPr>
          <a:xfrm>
            <a:off x="3124200" y="6356350"/>
            <a:ext cx="2895600" cy="365125"/>
          </a:xfr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6553200" y="6356350"/>
            <a:ext cx="2133600" cy="365125"/>
          </a:xfr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email"/>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0" y="2024714"/>
            <a:ext cx="9144000" cy="1212383"/>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5500" b="1" dirty="0" smtClean="0">
                <a:latin typeface="微软雅黑" panose="020B0503020204020204" charset="-122"/>
                <a:ea typeface="微软雅黑" panose="020B0503020204020204" charset="-122"/>
              </a:rPr>
              <a:t>Working in Groups</a:t>
            </a:r>
            <a:endParaRPr lang="zh-CN" altLang="zh-CN" sz="5500" b="1" dirty="0" smtClean="0">
              <a:latin typeface="微软雅黑" panose="020B0503020204020204" charset="-122"/>
              <a:ea typeface="微软雅黑" panose="020B0503020204020204" charset="-122"/>
            </a:endParaRPr>
          </a:p>
        </p:txBody>
      </p:sp>
      <p:sp>
        <p:nvSpPr>
          <p:cNvPr id="11" name="文本框 5"/>
          <p:cNvSpPr txBox="1"/>
          <p:nvPr/>
        </p:nvSpPr>
        <p:spPr>
          <a:xfrm>
            <a:off x="713046" y="205692"/>
            <a:ext cx="4297105" cy="523220"/>
          </a:xfrm>
          <a:prstGeom prst="rect">
            <a:avLst/>
          </a:prstGeom>
          <a:noFill/>
        </p:spPr>
        <p:txBody>
          <a:bodyPr wrap="square" rtlCol="0">
            <a:spAutoFit/>
          </a:bodyPr>
          <a:lstStyle/>
          <a:p>
            <a:pPr algn="ctr"/>
            <a:r>
              <a:rPr lang="en-US" altLang="zh-CN" sz="2800" b="1" dirty="0" smtClean="0">
                <a:latin typeface="微软雅黑" panose="020B0503020204020204" charset="-122"/>
                <a:ea typeface="微软雅黑" panose="020B0503020204020204" charset="-122"/>
              </a:rPr>
              <a:t>Unit 9   </a:t>
            </a:r>
            <a:r>
              <a:rPr lang="en-US" altLang="zh-CN" sz="2800" dirty="0" smtClean="0">
                <a:latin typeface="微软雅黑" panose="020B0503020204020204" charset="-122"/>
                <a:ea typeface="微软雅黑" panose="020B0503020204020204" charset="-122"/>
              </a:rPr>
              <a:t>Communication</a:t>
            </a:r>
            <a:endParaRPr lang="zh-CN" altLang="en-US" sz="2800" dirty="0">
              <a:latin typeface="微软雅黑" panose="020B0503020204020204" charset="-122"/>
              <a:ea typeface="微软雅黑" panose="020B0503020204020204" charset="-122"/>
            </a:endParaRPr>
          </a:p>
        </p:txBody>
      </p:sp>
      <p:sp>
        <p:nvSpPr>
          <p:cNvPr id="12" name="矩形 11"/>
          <p:cNvSpPr/>
          <p:nvPr/>
        </p:nvSpPr>
        <p:spPr>
          <a:xfrm>
            <a:off x="2924754" y="5462514"/>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3634"/>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4375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247" name="Rectangle 7"/>
          <p:cNvSpPr>
            <a:spLocks noChangeArrowheads="1"/>
          </p:cNvSpPr>
          <p:nvPr/>
        </p:nvSpPr>
        <p:spPr bwMode="auto">
          <a:xfrm>
            <a:off x="327546" y="2690273"/>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253" name="Rectangle 13"/>
          <p:cNvSpPr>
            <a:spLocks noChangeArrowheads="1"/>
          </p:cNvSpPr>
          <p:nvPr/>
        </p:nvSpPr>
        <p:spPr bwMode="auto">
          <a:xfrm>
            <a:off x="477387" y="1276779"/>
            <a:ext cx="8333238" cy="1303177"/>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800" b="1" i="0" u="none" strike="noStrike" cap="none" normalizeH="0" baseline="0" dirty="0" smtClean="0">
                <a:ln>
                  <a:noFill/>
                </a:ln>
                <a:solidFill>
                  <a:srgbClr val="F1AF00"/>
                </a:solidFill>
                <a:effectLst/>
                <a:cs typeface="Times New Roman" panose="02020603050405020304" pitchFamily="18" charset="0"/>
              </a:rPr>
              <a:t>[</a:t>
            </a:r>
            <a:r>
              <a:rPr kumimoji="0" lang="zh-CN" altLang="en-US" sz="2800" b="1" i="0" u="none" strike="noStrike" cap="none" normalizeH="0" baseline="0" dirty="0" smtClean="0">
                <a:ln>
                  <a:noFill/>
                </a:ln>
                <a:solidFill>
                  <a:srgbClr val="F1AF00"/>
                </a:solidFill>
                <a:effectLst/>
                <a:cs typeface="Times New Roman" panose="02020603050405020304" pitchFamily="18" charset="0"/>
              </a:rPr>
              <a:t>探究</a:t>
            </a:r>
            <a:r>
              <a:rPr kumimoji="0" lang="en-US" altLang="zh-CN" sz="2800" b="1" i="0" u="none" strike="noStrike" cap="none" normalizeH="0" baseline="0" dirty="0" smtClean="0">
                <a:ln>
                  <a:noFill/>
                </a:ln>
                <a:solidFill>
                  <a:srgbClr val="F1AF00"/>
                </a:solidFill>
                <a:effectLst/>
                <a:cs typeface="Times New Roman" panose="02020603050405020304" pitchFamily="18" charset="0"/>
              </a:rPr>
              <a:t>]</a:t>
            </a:r>
            <a:r>
              <a:rPr kumimoji="0" lang="en-US" altLang="zh-CN" sz="2800" b="1" i="0" u="none" strike="noStrike" cap="none" normalizeH="0" dirty="0" smtClean="0">
                <a:ln>
                  <a:noFill/>
                </a:ln>
                <a:solidFill>
                  <a:srgbClr val="F1AF00"/>
                </a:solidFill>
                <a:effectLst/>
                <a:cs typeface="Times New Roman" panose="02020603050405020304" pitchFamily="18" charset="0"/>
              </a:rPr>
              <a:t> </a:t>
            </a:r>
            <a:r>
              <a:rPr lang="en-US" altLang="en-US" sz="2800" b="1" dirty="0" smtClean="0"/>
              <a:t>absent </a:t>
            </a:r>
            <a:r>
              <a:rPr lang="zh-CN" altLang="en-US" sz="2800" b="1" dirty="0" smtClean="0"/>
              <a:t>常用短语为 </a:t>
            </a:r>
            <a:r>
              <a:rPr lang="en-US" altLang="en-US" sz="2800" b="1" dirty="0" smtClean="0"/>
              <a:t>be absent from</a:t>
            </a:r>
            <a:r>
              <a:rPr lang="zh-CN" altLang="en-US" sz="2800" b="1" dirty="0" smtClean="0"/>
              <a:t>，意为</a:t>
            </a:r>
            <a:r>
              <a:rPr lang="en-US" altLang="en-US" sz="2800" b="1" dirty="0" smtClean="0"/>
              <a:t>“</a:t>
            </a:r>
            <a:r>
              <a:rPr lang="zh-CN" altLang="en-US" sz="2800" b="1" dirty="0" smtClean="0"/>
              <a:t>缺席；不出现</a:t>
            </a:r>
            <a:r>
              <a:rPr lang="en-US" altLang="en-US" sz="2800" b="1" dirty="0" smtClean="0"/>
              <a:t>”</a:t>
            </a:r>
            <a:r>
              <a:rPr lang="zh-CN" altLang="en-US" sz="2800" b="1" dirty="0" smtClean="0"/>
              <a:t>。</a:t>
            </a:r>
            <a:endParaRPr lang="en-US" altLang="zh-CN" sz="2800" b="1" dirty="0" smtClean="0"/>
          </a:p>
        </p:txBody>
      </p:sp>
      <p:sp>
        <p:nvSpPr>
          <p:cNvPr id="9" name="Rectangle 13"/>
          <p:cNvSpPr>
            <a:spLocks noChangeArrowheads="1"/>
          </p:cNvSpPr>
          <p:nvPr/>
        </p:nvSpPr>
        <p:spPr bwMode="auto">
          <a:xfrm>
            <a:off x="477387" y="3048479"/>
            <a:ext cx="8333238" cy="1684244"/>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zh-CN" altLang="en-US" sz="2400" b="1" i="0" u="none" strike="noStrike" cap="none" normalizeH="0" baseline="0" dirty="0" smtClean="0">
                <a:ln>
                  <a:noFill/>
                </a:ln>
                <a:solidFill>
                  <a:srgbClr val="F1AF00"/>
                </a:solidFill>
                <a:effectLst/>
                <a:cs typeface="Times New Roman" panose="02020603050405020304" pitchFamily="18" charset="0"/>
              </a:rPr>
              <a:t>拓展</a:t>
            </a: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en-US" altLang="zh-CN" sz="2400" b="1" i="0" u="none" strike="noStrike" cap="none" normalizeH="0" dirty="0" smtClean="0">
                <a:ln>
                  <a:noFill/>
                </a:ln>
                <a:solidFill>
                  <a:srgbClr val="F1AF00"/>
                </a:solidFill>
                <a:effectLst/>
                <a:cs typeface="Times New Roman" panose="02020603050405020304" pitchFamily="18" charset="0"/>
              </a:rPr>
              <a:t> </a:t>
            </a:r>
            <a:r>
              <a:rPr lang="en-US" altLang="en-US" sz="2400" b="1" dirty="0" smtClean="0"/>
              <a:t>absent </a:t>
            </a:r>
            <a:r>
              <a:rPr lang="zh-CN" altLang="en-US" sz="2400" b="1" dirty="0" smtClean="0"/>
              <a:t>还可用作动词，意为</a:t>
            </a:r>
            <a:r>
              <a:rPr lang="en-US" altLang="en-US" sz="2400" b="1" dirty="0" smtClean="0"/>
              <a:t>“</a:t>
            </a:r>
            <a:r>
              <a:rPr lang="zh-CN" altLang="en-US" sz="2400" b="1" dirty="0" smtClean="0"/>
              <a:t>缺席，不参加</a:t>
            </a:r>
            <a:r>
              <a:rPr lang="en-US" altLang="en-US" sz="2400" b="1" dirty="0" smtClean="0"/>
              <a:t>”</a:t>
            </a:r>
            <a:r>
              <a:rPr lang="zh-CN" altLang="en-US" sz="2400" b="1" dirty="0" smtClean="0"/>
              <a:t>。</a:t>
            </a:r>
          </a:p>
          <a:p>
            <a:pPr>
              <a:lnSpc>
                <a:spcPct val="150000"/>
              </a:lnSpc>
            </a:pPr>
            <a:r>
              <a:rPr lang="en-US" altLang="en-US" sz="2400" b="1" dirty="0" smtClean="0"/>
              <a:t>Why did you absent yourself from school yesterday?</a:t>
            </a:r>
            <a:endParaRPr lang="zh-CN" altLang="en-US" sz="2400" b="1" dirty="0" smtClean="0"/>
          </a:p>
          <a:p>
            <a:pPr>
              <a:lnSpc>
                <a:spcPct val="150000"/>
              </a:lnSpc>
            </a:pPr>
            <a:r>
              <a:rPr lang="zh-CN" altLang="en-US" sz="2400" b="1" dirty="0" smtClean="0"/>
              <a:t>你昨天为什么没来上学？</a:t>
            </a:r>
            <a:endParaRPr lang="en-US" altLang="zh-CN" sz="2400" b="1" dirty="0" smtClean="0"/>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253"/>
                                        </p:tgtEl>
                                        <p:attrNameLst>
                                          <p:attrName>style.visibility</p:attrName>
                                        </p:attrNameLst>
                                      </p:cBhvr>
                                      <p:to>
                                        <p:strVal val="visible"/>
                                      </p:to>
                                    </p:set>
                                    <p:animEffect transition="in" filter="blinds(horizontal)">
                                      <p:cBhvr>
                                        <p:cTn id="7" dur="500"/>
                                        <p:tgtEl>
                                          <p:spTgt spid="10253"/>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3634"/>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4375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247" name="Rectangle 7"/>
          <p:cNvSpPr>
            <a:spLocks noChangeArrowheads="1"/>
          </p:cNvSpPr>
          <p:nvPr/>
        </p:nvSpPr>
        <p:spPr bwMode="auto">
          <a:xfrm>
            <a:off x="327546" y="2690273"/>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8" name="Rectangle 13"/>
          <p:cNvSpPr>
            <a:spLocks noChangeArrowheads="1"/>
          </p:cNvSpPr>
          <p:nvPr/>
        </p:nvSpPr>
        <p:spPr bwMode="auto">
          <a:xfrm>
            <a:off x="458337" y="1510852"/>
            <a:ext cx="8333238" cy="3346237"/>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zh-CN" altLang="en-US" sz="2400" b="1" i="0" u="none" strike="noStrike" cap="none" normalizeH="0" baseline="0" dirty="0" smtClean="0">
                <a:ln>
                  <a:noFill/>
                </a:ln>
                <a:solidFill>
                  <a:srgbClr val="F1AF00"/>
                </a:solidFill>
                <a:effectLst/>
                <a:cs typeface="Times New Roman" panose="02020603050405020304" pitchFamily="18" charset="0"/>
              </a:rPr>
              <a:t>辨析</a:t>
            </a: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zh-CN" altLang="en-US" sz="2400" b="1" i="0" u="none" strike="noStrike" cap="none" normalizeH="0" dirty="0" smtClean="0">
                <a:ln>
                  <a:noFill/>
                </a:ln>
                <a:solidFill>
                  <a:srgbClr val="F1AF00"/>
                </a:solidFill>
                <a:effectLst/>
                <a:cs typeface="Times New Roman" panose="02020603050405020304" pitchFamily="18" charset="0"/>
              </a:rPr>
              <a:t> </a:t>
            </a:r>
            <a:r>
              <a:rPr lang="en-US" altLang="en-US" sz="2400" b="1" dirty="0" smtClean="0"/>
              <a:t>be absent from </a:t>
            </a:r>
            <a:r>
              <a:rPr lang="zh-CN" altLang="en-US" sz="2400" b="1" dirty="0" smtClean="0"/>
              <a:t>与</a:t>
            </a:r>
            <a:r>
              <a:rPr lang="en-US" altLang="en-US" sz="2400" b="1" dirty="0" smtClean="0"/>
              <a:t>be absent in</a:t>
            </a:r>
            <a:endParaRPr lang="zh-CN" altLang="en-US" sz="2400" b="1" dirty="0" smtClean="0"/>
          </a:p>
          <a:p>
            <a:pPr>
              <a:lnSpc>
                <a:spcPct val="150000"/>
              </a:lnSpc>
            </a:pPr>
            <a:r>
              <a:rPr lang="zh-CN" altLang="en-US" sz="2400" b="1" dirty="0" smtClean="0"/>
              <a:t>两者之后都可接地点名词，但意义不同。</a:t>
            </a:r>
            <a:r>
              <a:rPr lang="en-US" altLang="en-US" sz="2400" b="1" dirty="0" smtClean="0"/>
              <a:t>be absent from </a:t>
            </a:r>
            <a:r>
              <a:rPr lang="zh-CN" altLang="en-US" sz="2400" b="1" dirty="0" smtClean="0"/>
              <a:t>表示</a:t>
            </a:r>
            <a:r>
              <a:rPr lang="en-US" altLang="en-US" sz="2400" b="1" dirty="0" smtClean="0"/>
              <a:t>“</a:t>
            </a:r>
            <a:r>
              <a:rPr lang="zh-CN" altLang="en-US" sz="2400" b="1" dirty="0" smtClean="0"/>
              <a:t>不在</a:t>
            </a:r>
            <a:r>
              <a:rPr lang="en-US" altLang="en-US" sz="2400" b="1" dirty="0" smtClean="0"/>
              <a:t>……(</a:t>
            </a:r>
            <a:r>
              <a:rPr lang="zh-CN" altLang="en-US" sz="2400" b="1" dirty="0" smtClean="0"/>
              <a:t>地方</a:t>
            </a:r>
            <a:r>
              <a:rPr lang="en-US" altLang="en-US" sz="2400" b="1" dirty="0" smtClean="0"/>
              <a:t>)”</a:t>
            </a:r>
            <a:r>
              <a:rPr lang="zh-CN" altLang="en-US" sz="2400" b="1" dirty="0" smtClean="0"/>
              <a:t>；</a:t>
            </a:r>
            <a:r>
              <a:rPr lang="en-US" altLang="en-US" sz="2400" b="1" dirty="0" smtClean="0"/>
              <a:t>be absent in </a:t>
            </a:r>
            <a:r>
              <a:rPr lang="zh-CN" altLang="en-US" sz="2400" b="1" dirty="0" smtClean="0"/>
              <a:t>表示</a:t>
            </a:r>
            <a:r>
              <a:rPr lang="en-US" altLang="en-US" sz="2400" b="1" dirty="0" smtClean="0"/>
              <a:t>“</a:t>
            </a:r>
            <a:r>
              <a:rPr lang="zh-CN" altLang="en-US" sz="2400" b="1" dirty="0" smtClean="0"/>
              <a:t>在某地，而不在说话人所在的地方</a:t>
            </a:r>
            <a:r>
              <a:rPr lang="en-US" altLang="en-US" sz="2400" b="1" dirty="0" smtClean="0"/>
              <a:t>”</a:t>
            </a:r>
            <a:r>
              <a:rPr lang="zh-CN" altLang="en-US" sz="2400" b="1" dirty="0" smtClean="0"/>
              <a:t>。</a:t>
            </a:r>
          </a:p>
          <a:p>
            <a:pPr>
              <a:lnSpc>
                <a:spcPct val="150000"/>
              </a:lnSpc>
            </a:pPr>
            <a:r>
              <a:rPr lang="en-US" altLang="en-US" sz="2400" b="1" dirty="0" smtClean="0"/>
              <a:t>He was absent from London.</a:t>
            </a:r>
            <a:r>
              <a:rPr lang="zh-CN" altLang="en-US" sz="2400" b="1" dirty="0" smtClean="0"/>
              <a:t>他不在伦敦。</a:t>
            </a:r>
          </a:p>
          <a:p>
            <a:pPr>
              <a:lnSpc>
                <a:spcPct val="150000"/>
              </a:lnSpc>
            </a:pPr>
            <a:r>
              <a:rPr lang="en-US" altLang="en-US" sz="2400" b="1" dirty="0" smtClean="0"/>
              <a:t>He was absent in London.</a:t>
            </a:r>
            <a:r>
              <a:rPr lang="zh-CN" altLang="en-US" sz="2400" b="1" dirty="0" smtClean="0"/>
              <a:t>他不在这里，而在伦敦。</a:t>
            </a:r>
            <a:endParaRPr lang="en-US" altLang="zh-CN" sz="2400" b="1" dirty="0" smtClean="0"/>
          </a:p>
        </p:txBody>
      </p:sp>
      <p:sp>
        <p:nvSpPr>
          <p:cNvPr id="9"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3846" y="1094562"/>
            <a:ext cx="1499128" cy="646331"/>
          </a:xfrm>
          <a:prstGeom prst="rect">
            <a:avLst/>
          </a:prstGeom>
        </p:spPr>
        <p:txBody>
          <a:bodyPr wrap="none">
            <a:spAutoFit/>
          </a:bodyPr>
          <a:lstStyle/>
          <a:p>
            <a:pPr lvl="0">
              <a:lnSpc>
                <a:spcPct val="150000"/>
              </a:lnSpc>
              <a:spcBef>
                <a:spcPct val="0"/>
              </a:spcBef>
            </a:pPr>
            <a:r>
              <a:rPr lang="zh-CN" altLang="en-US" sz="2400" b="1" dirty="0" smtClean="0">
                <a:solidFill>
                  <a:srgbClr val="00A6AD"/>
                </a:solidFill>
              </a:rPr>
              <a:t>活学活用 </a:t>
            </a:r>
          </a:p>
        </p:txBody>
      </p:sp>
      <p:pic>
        <p:nvPicPr>
          <p:cNvPr id="3" name="Picture 4"/>
          <p:cNvPicPr>
            <a:picLocks noChangeAspect="1"/>
          </p:cNvPicPr>
          <p:nvPr/>
        </p:nvPicPr>
        <p:blipFill>
          <a:blip r:embed="rId2" cstate="email"/>
          <a:stretch>
            <a:fillRect/>
          </a:stretch>
        </p:blipFill>
        <p:spPr>
          <a:xfrm>
            <a:off x="498893" y="1257834"/>
            <a:ext cx="63341" cy="414020"/>
          </a:xfrm>
          <a:prstGeom prst="rect">
            <a:avLst/>
          </a:prstGeom>
          <a:noFill/>
          <a:ln w="9525">
            <a:noFill/>
          </a:ln>
        </p:spPr>
      </p:pic>
      <p:sp>
        <p:nvSpPr>
          <p:cNvPr id="8" name="矩形 7"/>
          <p:cNvSpPr/>
          <p:nvPr/>
        </p:nvSpPr>
        <p:spPr>
          <a:xfrm>
            <a:off x="3433312" y="3459482"/>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6" name="TextBox 5"/>
          <p:cNvSpPr txBox="1"/>
          <p:nvPr/>
        </p:nvSpPr>
        <p:spPr>
          <a:xfrm>
            <a:off x="405370" y="1950147"/>
            <a:ext cx="7899888" cy="3416320"/>
          </a:xfrm>
          <a:prstGeom prst="rect">
            <a:avLst/>
          </a:prstGeom>
          <a:noFill/>
        </p:spPr>
        <p:txBody>
          <a:bodyPr wrap="square" rtlCol="0">
            <a:spAutoFit/>
          </a:bodyPr>
          <a:lstStyle/>
          <a:p>
            <a:pPr>
              <a:lnSpc>
                <a:spcPct val="150000"/>
              </a:lnSpc>
            </a:pPr>
            <a:r>
              <a:rPr lang="en-US" altLang="zh-CN" sz="2400" b="1" dirty="0" smtClean="0"/>
              <a:t>1</a:t>
            </a:r>
            <a:r>
              <a:rPr lang="zh-CN" altLang="en-US" sz="2400" b="1" dirty="0" smtClean="0"/>
              <a:t>．</a:t>
            </a:r>
            <a:r>
              <a:rPr lang="en-US" altLang="zh-CN" sz="2400" b="1" dirty="0" smtClean="0"/>
              <a:t>(1)</a:t>
            </a:r>
            <a:r>
              <a:rPr lang="zh-CN" altLang="en-US" sz="2400" b="1" dirty="0" smtClean="0"/>
              <a:t>他因为生病缺席了今天的会议。</a:t>
            </a:r>
          </a:p>
          <a:p>
            <a:pPr>
              <a:lnSpc>
                <a:spcPct val="150000"/>
              </a:lnSpc>
            </a:pPr>
            <a:r>
              <a:rPr lang="en-US" altLang="zh-CN" sz="2400" b="1" dirty="0" smtClean="0"/>
              <a:t>            He is ________ ________ the meeting because of his </a:t>
            </a:r>
          </a:p>
          <a:p>
            <a:pPr>
              <a:lnSpc>
                <a:spcPct val="150000"/>
              </a:lnSpc>
            </a:pPr>
            <a:r>
              <a:rPr lang="en-US" altLang="zh-CN" sz="2400" b="1" dirty="0" smtClean="0"/>
              <a:t>            illness today.</a:t>
            </a:r>
            <a:endParaRPr lang="zh-CN" altLang="en-US" sz="2400" b="1" dirty="0" smtClean="0"/>
          </a:p>
          <a:p>
            <a:pPr>
              <a:lnSpc>
                <a:spcPct val="150000"/>
              </a:lnSpc>
            </a:pPr>
            <a:r>
              <a:rPr lang="en-US" altLang="zh-CN" sz="2400" b="1" dirty="0" smtClean="0"/>
              <a:t>       (2)Mr. Huang is ______ from this show because he has gone to London for business.</a:t>
            </a:r>
            <a:endParaRPr lang="zh-CN" altLang="en-US" sz="2400" b="1" dirty="0" smtClean="0"/>
          </a:p>
          <a:p>
            <a:pPr>
              <a:lnSpc>
                <a:spcPct val="150000"/>
              </a:lnSpc>
            </a:pPr>
            <a:r>
              <a:rPr lang="en-US" altLang="zh-CN" sz="2400" b="1" dirty="0" smtClean="0"/>
              <a:t>          A</a:t>
            </a:r>
            <a:r>
              <a:rPr lang="zh-CN" altLang="en-US" sz="2400" b="1" dirty="0" smtClean="0"/>
              <a:t>．</a:t>
            </a:r>
            <a:r>
              <a:rPr lang="en-US" altLang="zh-CN" sz="2400" b="1" dirty="0" smtClean="0"/>
              <a:t>absent</a:t>
            </a:r>
            <a:r>
              <a:rPr lang="zh-CN" altLang="en-US" sz="2400" b="1" dirty="0" smtClean="0"/>
              <a:t>　</a:t>
            </a:r>
            <a:r>
              <a:rPr lang="en-US" altLang="zh-CN" sz="2400" b="1" dirty="0" smtClean="0"/>
              <a:t>B</a:t>
            </a:r>
            <a:r>
              <a:rPr lang="zh-CN" altLang="en-US" sz="2400" b="1" dirty="0" smtClean="0"/>
              <a:t>．</a:t>
            </a:r>
            <a:r>
              <a:rPr lang="en-US" altLang="zh-CN" sz="2400" b="1" dirty="0" smtClean="0"/>
              <a:t>Single</a:t>
            </a:r>
            <a:r>
              <a:rPr lang="zh-CN" altLang="en-US" sz="2400" b="1" dirty="0" smtClean="0"/>
              <a:t>    </a:t>
            </a:r>
            <a:r>
              <a:rPr lang="en-US" altLang="zh-CN" sz="2400" b="1" dirty="0" smtClean="0"/>
              <a:t>C</a:t>
            </a:r>
            <a:r>
              <a:rPr lang="zh-CN" altLang="en-US" sz="2400" b="1" dirty="0" smtClean="0"/>
              <a:t>．</a:t>
            </a:r>
            <a:r>
              <a:rPr lang="en-US" altLang="zh-CN" sz="2400" b="1" dirty="0" smtClean="0"/>
              <a:t>active  D</a:t>
            </a:r>
            <a:r>
              <a:rPr lang="zh-CN" altLang="en-US" sz="2400" b="1" dirty="0" smtClean="0"/>
              <a:t>．</a:t>
            </a:r>
            <a:r>
              <a:rPr lang="en-US" altLang="zh-CN" sz="2400" b="1" dirty="0" smtClean="0"/>
              <a:t>funny</a:t>
            </a:r>
            <a:endParaRPr lang="zh-CN" altLang="en-US" sz="2400" b="1" dirty="0" smtClean="0"/>
          </a:p>
        </p:txBody>
      </p:sp>
      <p:sp>
        <p:nvSpPr>
          <p:cNvPr id="10" name="矩形 9"/>
          <p:cNvSpPr/>
          <p:nvPr/>
        </p:nvSpPr>
        <p:spPr>
          <a:xfrm>
            <a:off x="2302536" y="2577311"/>
            <a:ext cx="2376805" cy="461665"/>
          </a:xfrm>
          <a:prstGeom prst="rect">
            <a:avLst/>
          </a:prstGeom>
        </p:spPr>
        <p:txBody>
          <a:bodyPr wrap="none">
            <a:spAutoFit/>
          </a:bodyPr>
          <a:lstStyle/>
          <a:p>
            <a:r>
              <a:rPr lang="en-US" sz="2400" b="1" dirty="0" smtClean="0">
                <a:solidFill>
                  <a:srgbClr val="FF0000"/>
                </a:solidFill>
              </a:rPr>
              <a:t>absent         from</a:t>
            </a:r>
            <a:endParaRPr lang="zh-CN" altLang="en-US" sz="2400" b="1" dirty="0">
              <a:solidFill>
                <a:srgbClr val="FF0000"/>
              </a:solidFill>
            </a:endParaRPr>
          </a:p>
        </p:txBody>
      </p:sp>
      <p:sp>
        <p:nvSpPr>
          <p:cNvPr id="14" name="矩形 13"/>
          <p:cNvSpPr/>
          <p:nvPr/>
        </p:nvSpPr>
        <p:spPr>
          <a:xfrm>
            <a:off x="3433312" y="3552003"/>
            <a:ext cx="407484" cy="461665"/>
          </a:xfrm>
          <a:prstGeom prst="rect">
            <a:avLst/>
          </a:prstGeom>
        </p:spPr>
        <p:txBody>
          <a:bodyPr wrap="none">
            <a:spAutoFit/>
          </a:bodyPr>
          <a:lstStyle/>
          <a:p>
            <a:r>
              <a:rPr lang="en-US" altLang="zh-CN" sz="2400" b="1" dirty="0" smtClean="0">
                <a:solidFill>
                  <a:srgbClr val="FF0000"/>
                </a:solidFill>
              </a:rPr>
              <a:t>A</a:t>
            </a:r>
            <a:endParaRPr lang="zh-CN" altLang="en-US" sz="2400" dirty="0">
              <a:solidFill>
                <a:srgbClr val="FF0000"/>
              </a:solidFill>
            </a:endParaRPr>
          </a:p>
        </p:txBody>
      </p:sp>
      <p:sp>
        <p:nvSpPr>
          <p:cNvPr id="15"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blinds(horizontal)">
                                      <p:cBhvr>
                                        <p:cTn id="18" dur="5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0" grpId="0"/>
      <p:bldP spid="1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93556" y="3618506"/>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6" name="TextBox 5"/>
          <p:cNvSpPr txBox="1"/>
          <p:nvPr/>
        </p:nvSpPr>
        <p:spPr>
          <a:xfrm>
            <a:off x="432289" y="1878354"/>
            <a:ext cx="7899888" cy="1133965"/>
          </a:xfrm>
          <a:prstGeom prst="rect">
            <a:avLst/>
          </a:prstGeom>
          <a:noFill/>
        </p:spPr>
        <p:txBody>
          <a:bodyPr wrap="square" rtlCol="0">
            <a:spAutoFit/>
          </a:bodyPr>
          <a:lstStyle/>
          <a:p>
            <a:pPr>
              <a:lnSpc>
                <a:spcPct val="150000"/>
              </a:lnSpc>
            </a:pPr>
            <a:r>
              <a:rPr lang="en-US" altLang="zh-CN" sz="2400" b="1" dirty="0" smtClean="0"/>
              <a:t>(3)2018·</a:t>
            </a:r>
            <a:r>
              <a:rPr lang="zh-CN" altLang="en-US" sz="2400" b="1" dirty="0" smtClean="0"/>
              <a:t>日照    </a:t>
            </a:r>
            <a:r>
              <a:rPr lang="en-US" altLang="zh-CN" sz="2400" b="1" dirty="0" smtClean="0"/>
              <a:t>Mary is a______ from class today because she is in hospital.</a:t>
            </a:r>
            <a:endParaRPr lang="zh-CN" altLang="en-US" sz="2400" b="1" dirty="0" smtClean="0"/>
          </a:p>
        </p:txBody>
      </p:sp>
      <p:sp>
        <p:nvSpPr>
          <p:cNvPr id="7" name="矩形 6"/>
          <p:cNvSpPr/>
          <p:nvPr/>
        </p:nvSpPr>
        <p:spPr>
          <a:xfrm>
            <a:off x="3795761" y="1979737"/>
            <a:ext cx="886781" cy="461665"/>
          </a:xfrm>
          <a:prstGeom prst="rect">
            <a:avLst/>
          </a:prstGeom>
        </p:spPr>
        <p:txBody>
          <a:bodyPr wrap="none">
            <a:spAutoFit/>
          </a:bodyPr>
          <a:lstStyle/>
          <a:p>
            <a:r>
              <a:rPr lang="en-US" sz="2400" b="1" dirty="0" err="1" smtClean="0">
                <a:solidFill>
                  <a:srgbClr val="FF0000"/>
                </a:solidFill>
              </a:rPr>
              <a:t>bsent</a:t>
            </a:r>
            <a:endParaRPr lang="zh-CN" altLang="en-US" sz="2400" b="1" dirty="0">
              <a:solidFill>
                <a:srgbClr val="FF0000"/>
              </a:solidFill>
            </a:endParaRPr>
          </a:p>
        </p:txBody>
      </p:sp>
      <p:sp>
        <p:nvSpPr>
          <p:cNvPr id="9"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4666"/>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692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247" name="Rectangle 7"/>
          <p:cNvSpPr>
            <a:spLocks noChangeArrowheads="1"/>
          </p:cNvSpPr>
          <p:nvPr/>
        </p:nvSpPr>
        <p:spPr bwMode="auto">
          <a:xfrm>
            <a:off x="327546" y="2321973"/>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TextBox 11"/>
          <p:cNvSpPr txBox="1"/>
          <p:nvPr/>
        </p:nvSpPr>
        <p:spPr>
          <a:xfrm>
            <a:off x="425904" y="994782"/>
            <a:ext cx="8327572" cy="830997"/>
          </a:xfrm>
          <a:prstGeom prst="rect">
            <a:avLst/>
          </a:prstGeom>
          <a:noFill/>
        </p:spPr>
        <p:txBody>
          <a:bodyPr wrap="square" rtlCol="0">
            <a:spAutoFit/>
          </a:bodyPr>
          <a:lstStyle/>
          <a:p>
            <a:pPr lvl="0">
              <a:lnSpc>
                <a:spcPct val="150000"/>
              </a:lnSpc>
            </a:pPr>
            <a:r>
              <a:rPr lang="en-US" altLang="zh-CN" sz="3000" b="1" dirty="0" smtClean="0">
                <a:latin typeface="Times New Roman" panose="02020603050405020304" pitchFamily="18" charset="0"/>
                <a:cs typeface="Times New Roman" panose="02020603050405020304" pitchFamily="18" charset="0"/>
              </a:rPr>
              <a:t>●</a:t>
            </a:r>
            <a:r>
              <a:rPr lang="en-US" altLang="zh-CN" sz="3000" b="1" dirty="0" smtClean="0"/>
              <a:t>2</a:t>
            </a:r>
            <a:r>
              <a:rPr lang="zh-CN" altLang="en-US" sz="3000" b="1" dirty="0" smtClean="0"/>
              <a:t>  </a:t>
            </a:r>
            <a:r>
              <a:rPr lang="en-US" altLang="en-US" sz="3200" b="1" dirty="0" smtClean="0"/>
              <a:t>trouble n. </a:t>
            </a:r>
            <a:r>
              <a:rPr lang="zh-CN" altLang="en-US" sz="3200" b="1" dirty="0" smtClean="0"/>
              <a:t>麻烦；困难</a:t>
            </a:r>
          </a:p>
        </p:txBody>
      </p:sp>
      <p:sp>
        <p:nvSpPr>
          <p:cNvPr id="15" name="TextBox 14"/>
          <p:cNvSpPr txBox="1"/>
          <p:nvPr/>
        </p:nvSpPr>
        <p:spPr>
          <a:xfrm>
            <a:off x="469091" y="1825174"/>
            <a:ext cx="8186057" cy="2238241"/>
          </a:xfrm>
          <a:prstGeom prst="rect">
            <a:avLst/>
          </a:prstGeom>
          <a:noFill/>
        </p:spPr>
        <p:txBody>
          <a:bodyPr wrap="square" rtlCol="0">
            <a:spAutoFit/>
          </a:bodyPr>
          <a:lstStyle/>
          <a:p>
            <a:pPr>
              <a:lnSpc>
                <a:spcPct val="150000"/>
              </a:lnSpc>
            </a:pPr>
            <a:r>
              <a:rPr lang="en-US" altLang="zh-CN" sz="2400" b="1" dirty="0" smtClean="0">
                <a:solidFill>
                  <a:srgbClr val="F1AF00"/>
                </a:solidFill>
                <a:latin typeface="Times New Roman" panose="02020603050405020304" pitchFamily="18" charset="0"/>
                <a:cs typeface="Times New Roman" panose="02020603050405020304" pitchFamily="18" charset="0"/>
              </a:rPr>
              <a:t>[</a:t>
            </a:r>
            <a:r>
              <a:rPr lang="zh-CN" altLang="en-US" sz="2400" b="1" dirty="0" smtClean="0">
                <a:solidFill>
                  <a:srgbClr val="F1AF00"/>
                </a:solidFill>
                <a:latin typeface="Times New Roman" panose="02020603050405020304" pitchFamily="18" charset="0"/>
                <a:cs typeface="Times New Roman" panose="02020603050405020304" pitchFamily="18" charset="0"/>
              </a:rPr>
              <a:t>观察</a:t>
            </a:r>
            <a:r>
              <a:rPr lang="en-US" altLang="zh-CN" sz="2400" b="1" dirty="0" smtClean="0">
                <a:solidFill>
                  <a:srgbClr val="F1AF00"/>
                </a:solidFill>
                <a:latin typeface="Times New Roman" panose="02020603050405020304" pitchFamily="18" charset="0"/>
                <a:cs typeface="Times New Roman" panose="02020603050405020304" pitchFamily="18" charset="0"/>
              </a:rPr>
              <a:t>]</a:t>
            </a:r>
            <a:r>
              <a:rPr lang="zh-CN" altLang="en-US" sz="2400" b="1" dirty="0" smtClean="0">
                <a:solidFill>
                  <a:srgbClr val="F1AF00"/>
                </a:solidFill>
                <a:latin typeface="Times New Roman" panose="02020603050405020304" pitchFamily="18" charset="0"/>
                <a:cs typeface="Times New Roman" panose="02020603050405020304" pitchFamily="18" charset="0"/>
              </a:rPr>
              <a:t> </a:t>
            </a:r>
            <a:r>
              <a:rPr lang="en-US" altLang="zh-CN" sz="2400" b="1" dirty="0" smtClean="0"/>
              <a:t>…but she doesn't want to get Li </a:t>
            </a:r>
            <a:r>
              <a:rPr lang="en-US" altLang="zh-CN" sz="2400" b="1" dirty="0" err="1" smtClean="0"/>
              <a:t>Tian</a:t>
            </a:r>
            <a:r>
              <a:rPr lang="en-US" altLang="zh-CN" sz="2400" b="1" dirty="0" smtClean="0"/>
              <a:t> in </a:t>
            </a:r>
            <a:r>
              <a:rPr lang="en-US" altLang="zh-CN" sz="2400" b="1" i="1" dirty="0" smtClean="0"/>
              <a:t>trouble</a:t>
            </a:r>
            <a:r>
              <a:rPr lang="en-US" altLang="zh-CN" sz="2400" b="1" dirty="0" smtClean="0"/>
              <a:t>.</a:t>
            </a:r>
          </a:p>
          <a:p>
            <a:pPr>
              <a:lnSpc>
                <a:spcPct val="150000"/>
              </a:lnSpc>
            </a:pPr>
            <a:r>
              <a:rPr lang="en-US" altLang="zh-CN" sz="2400" b="1" dirty="0" smtClean="0"/>
              <a:t>……</a:t>
            </a:r>
            <a:r>
              <a:rPr lang="zh-CN" altLang="en-US" sz="2400" b="1" dirty="0" smtClean="0"/>
              <a:t>但她不想使李天陷入麻烦。</a:t>
            </a:r>
          </a:p>
          <a:p>
            <a:pPr>
              <a:lnSpc>
                <a:spcPct val="150000"/>
              </a:lnSpc>
            </a:pPr>
            <a:r>
              <a:rPr lang="en-US" altLang="zh-CN" sz="2400" b="1" dirty="0" smtClean="0"/>
              <a:t>I like to help the people who are in </a:t>
            </a:r>
            <a:r>
              <a:rPr lang="en-US" altLang="zh-CN" sz="2400" b="1" i="1" dirty="0" smtClean="0"/>
              <a:t>trouble</a:t>
            </a:r>
            <a:r>
              <a:rPr lang="en-US" altLang="zh-CN" sz="2400" b="1" dirty="0" smtClean="0"/>
              <a:t>.</a:t>
            </a:r>
            <a:endParaRPr lang="zh-CN" altLang="en-US" sz="2400" b="1" dirty="0" smtClean="0"/>
          </a:p>
          <a:p>
            <a:pPr>
              <a:lnSpc>
                <a:spcPct val="150000"/>
              </a:lnSpc>
            </a:pPr>
            <a:r>
              <a:rPr lang="zh-CN" altLang="en-US" sz="2400" b="1" dirty="0" smtClean="0"/>
              <a:t>我喜欢帮助陷入困境中的人们。</a:t>
            </a:r>
            <a:endParaRPr lang="zh-CN" altLang="zh-CN" sz="2400" b="1" dirty="0" smtClean="0"/>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
        <p:nvSpPr>
          <p:cNvPr id="9" name="Rectangle 13"/>
          <p:cNvSpPr>
            <a:spLocks noChangeArrowheads="1"/>
          </p:cNvSpPr>
          <p:nvPr/>
        </p:nvSpPr>
        <p:spPr bwMode="auto">
          <a:xfrm>
            <a:off x="470348" y="4780457"/>
            <a:ext cx="8333238" cy="576248"/>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zh-CN" altLang="en-US" sz="2400" b="1" i="0" u="none" strike="noStrike" cap="none" normalizeH="0" baseline="0" dirty="0" smtClean="0">
                <a:ln>
                  <a:noFill/>
                </a:ln>
                <a:solidFill>
                  <a:srgbClr val="F1AF00"/>
                </a:solidFill>
                <a:effectLst/>
                <a:cs typeface="Times New Roman" panose="02020603050405020304" pitchFamily="18" charset="0"/>
              </a:rPr>
              <a:t>探究</a:t>
            </a: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lang="en-US" altLang="en-US" sz="2400" b="1" dirty="0" smtClean="0"/>
              <a:t>  </a:t>
            </a:r>
            <a:r>
              <a:rPr lang="zh-CN" altLang="en-US" sz="2400" b="1" dirty="0" smtClean="0"/>
              <a:t>常用短语为 </a:t>
            </a:r>
            <a:r>
              <a:rPr lang="en-US" altLang="en-US" sz="2400" b="1" dirty="0" smtClean="0"/>
              <a:t>get/be in trouble, </a:t>
            </a:r>
            <a:r>
              <a:rPr lang="zh-CN" altLang="en-US" sz="2400" b="1" dirty="0" smtClean="0"/>
              <a:t>意为</a:t>
            </a:r>
            <a:r>
              <a:rPr lang="en-US" altLang="en-US" sz="2400" b="1" dirty="0" smtClean="0"/>
              <a:t>“</a:t>
            </a:r>
            <a:r>
              <a:rPr lang="zh-CN" altLang="en-US" sz="2400" b="1" dirty="0" smtClean="0"/>
              <a:t>陷入困境</a:t>
            </a:r>
            <a:r>
              <a:rPr lang="en-US" altLang="en-US" sz="2400" b="1" dirty="0" smtClean="0"/>
              <a:t>”</a:t>
            </a:r>
            <a:r>
              <a:rPr lang="zh-CN" altLang="en-US" sz="2400" b="1" dirty="0" smtClean="0"/>
              <a:t>。</a:t>
            </a:r>
            <a:endParaRPr lang="en-US" altLang="zh-CN" sz="2400" b="1"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blinds(horizontal)">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512824" y="3114930"/>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6" name="TextBox 5"/>
          <p:cNvSpPr txBox="1"/>
          <p:nvPr/>
        </p:nvSpPr>
        <p:spPr>
          <a:xfrm>
            <a:off x="561082" y="1377978"/>
            <a:ext cx="7899888" cy="3903954"/>
          </a:xfrm>
          <a:prstGeom prst="rect">
            <a:avLst/>
          </a:prstGeom>
          <a:noFill/>
        </p:spPr>
        <p:txBody>
          <a:bodyPr wrap="square" rtlCol="0">
            <a:spAutoFit/>
          </a:bodyPr>
          <a:lstStyle/>
          <a:p>
            <a:pPr>
              <a:lnSpc>
                <a:spcPct val="150000"/>
              </a:lnSpc>
            </a:pPr>
            <a:r>
              <a:rPr lang="en-US" sz="2400" dirty="0" smtClean="0"/>
              <a:t> </a:t>
            </a:r>
            <a:r>
              <a:rPr lang="en-US" altLang="zh-CN" sz="2400" b="1" dirty="0" smtClean="0"/>
              <a:t>2</a:t>
            </a:r>
            <a:r>
              <a:rPr lang="zh-CN" altLang="en-US" sz="2400" b="1" dirty="0" smtClean="0"/>
              <a:t>． </a:t>
            </a:r>
            <a:r>
              <a:rPr lang="en-US" altLang="zh-CN" sz="2400" b="1" dirty="0" smtClean="0"/>
              <a:t>—Mr. Wu, I have trouble ________ the text.</a:t>
            </a:r>
            <a:endParaRPr lang="zh-CN" altLang="en-US" sz="2400" b="1" dirty="0" smtClean="0"/>
          </a:p>
          <a:p>
            <a:pPr>
              <a:lnSpc>
                <a:spcPct val="150000"/>
              </a:lnSpc>
            </a:pPr>
            <a:r>
              <a:rPr lang="en-US" altLang="zh-CN" sz="2400" b="1" dirty="0" smtClean="0"/>
              <a:t>        —</a:t>
            </a:r>
            <a:r>
              <a:rPr lang="en-US" altLang="zh-CN" sz="2400" b="1" dirty="0" err="1" smtClean="0"/>
              <a:t>Remember________it</a:t>
            </a:r>
            <a:r>
              <a:rPr lang="en-US" altLang="zh-CN" sz="2400" b="1" dirty="0" smtClean="0"/>
              <a:t> three times at least.</a:t>
            </a:r>
            <a:endParaRPr lang="zh-CN" altLang="en-US" sz="2400" b="1" dirty="0" smtClean="0"/>
          </a:p>
          <a:p>
            <a:pPr>
              <a:lnSpc>
                <a:spcPct val="150000"/>
              </a:lnSpc>
            </a:pPr>
            <a:r>
              <a:rPr lang="en-US" altLang="zh-CN" sz="2400" b="1" dirty="0" smtClean="0"/>
              <a:t>        A</a:t>
            </a:r>
            <a:r>
              <a:rPr lang="zh-CN" altLang="en-US" sz="2400" b="1" dirty="0" smtClean="0"/>
              <a:t>．</a:t>
            </a:r>
            <a:r>
              <a:rPr lang="en-US" altLang="zh-CN" sz="2400" b="1" dirty="0" smtClean="0"/>
              <a:t>to understand; reading</a:t>
            </a:r>
            <a:endParaRPr lang="zh-CN" altLang="en-US" sz="2400" b="1" dirty="0" smtClean="0"/>
          </a:p>
          <a:p>
            <a:pPr>
              <a:lnSpc>
                <a:spcPct val="150000"/>
              </a:lnSpc>
            </a:pPr>
            <a:r>
              <a:rPr lang="en-US" altLang="zh-CN" sz="2400" b="1" dirty="0" smtClean="0"/>
              <a:t>        B</a:t>
            </a:r>
            <a:r>
              <a:rPr lang="zh-CN" altLang="en-US" sz="2400" b="1" dirty="0" smtClean="0"/>
              <a:t>．</a:t>
            </a:r>
            <a:r>
              <a:rPr lang="en-US" altLang="zh-CN" sz="2400" b="1" dirty="0" smtClean="0"/>
              <a:t>understanding; reading</a:t>
            </a:r>
            <a:endParaRPr lang="zh-CN" altLang="en-US" sz="2400" b="1" dirty="0" smtClean="0"/>
          </a:p>
          <a:p>
            <a:pPr>
              <a:lnSpc>
                <a:spcPct val="150000"/>
              </a:lnSpc>
            </a:pPr>
            <a:r>
              <a:rPr lang="en-US" altLang="zh-CN" sz="2400" b="1" dirty="0" smtClean="0"/>
              <a:t>        C</a:t>
            </a:r>
            <a:r>
              <a:rPr lang="zh-CN" altLang="en-US" sz="2400" b="1" dirty="0" smtClean="0"/>
              <a:t>．</a:t>
            </a:r>
            <a:r>
              <a:rPr lang="en-US" altLang="zh-CN" sz="2400" b="1" dirty="0" smtClean="0"/>
              <a:t>understanding; to read</a:t>
            </a:r>
            <a:endParaRPr lang="zh-CN" altLang="en-US" sz="2400" b="1" dirty="0" smtClean="0"/>
          </a:p>
          <a:p>
            <a:pPr>
              <a:lnSpc>
                <a:spcPct val="150000"/>
              </a:lnSpc>
            </a:pPr>
            <a:r>
              <a:rPr lang="en-US" altLang="zh-CN" sz="2400" b="1" dirty="0" smtClean="0"/>
              <a:t>        D</a:t>
            </a:r>
            <a:r>
              <a:rPr lang="zh-CN" altLang="en-US" sz="2400" b="1" dirty="0" smtClean="0"/>
              <a:t>．</a:t>
            </a:r>
            <a:r>
              <a:rPr lang="en-US" altLang="zh-CN" sz="2400" b="1" dirty="0" smtClean="0"/>
              <a:t>to understanding; to read</a:t>
            </a:r>
          </a:p>
          <a:p>
            <a:pPr>
              <a:lnSpc>
                <a:spcPct val="150000"/>
              </a:lnSpc>
            </a:pPr>
            <a:r>
              <a:rPr lang="en-US" altLang="zh-CN" sz="2400" b="1" dirty="0" smtClean="0"/>
              <a:t>       </a:t>
            </a:r>
            <a:endParaRPr lang="zh-CN" altLang="en-US" sz="2400" b="1" dirty="0" smtClean="0"/>
          </a:p>
        </p:txBody>
      </p:sp>
      <p:sp>
        <p:nvSpPr>
          <p:cNvPr id="12" name="矩形 11"/>
          <p:cNvSpPr/>
          <p:nvPr/>
        </p:nvSpPr>
        <p:spPr>
          <a:xfrm>
            <a:off x="4802435" y="1445359"/>
            <a:ext cx="407484" cy="461665"/>
          </a:xfrm>
          <a:prstGeom prst="rect">
            <a:avLst/>
          </a:prstGeom>
        </p:spPr>
        <p:txBody>
          <a:bodyPr wrap="none">
            <a:spAutoFit/>
          </a:bodyPr>
          <a:lstStyle/>
          <a:p>
            <a:r>
              <a:rPr lang="en-US" altLang="zh-CN" sz="2400" b="1" dirty="0" smtClean="0">
                <a:solidFill>
                  <a:srgbClr val="FF0000"/>
                </a:solidFill>
              </a:rPr>
              <a:t>C</a:t>
            </a:r>
            <a:endParaRPr lang="zh-CN" altLang="en-US" sz="2400" b="1" dirty="0">
              <a:solidFill>
                <a:srgbClr val="FF0000"/>
              </a:solidFill>
            </a:endParaRPr>
          </a:p>
        </p:txBody>
      </p:sp>
      <p:sp>
        <p:nvSpPr>
          <p:cNvPr id="9"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93556" y="3618506"/>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13" name="TextBox 12"/>
          <p:cNvSpPr txBox="1"/>
          <p:nvPr/>
        </p:nvSpPr>
        <p:spPr>
          <a:xfrm>
            <a:off x="534133" y="1286608"/>
            <a:ext cx="8228867" cy="2238241"/>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en-US" altLang="en-US" sz="2400" b="1" dirty="0" smtClean="0">
                <a:ea typeface="仿宋" panose="02010609060101010101" charset="-122"/>
              </a:rPr>
              <a:t>have trouble (in) doing </a:t>
            </a:r>
            <a:r>
              <a:rPr lang="en-US" altLang="en-US" sz="2400" b="1" dirty="0" err="1" smtClean="0">
                <a:ea typeface="仿宋" panose="02010609060101010101" charset="-122"/>
              </a:rPr>
              <a:t>sth</a:t>
            </a:r>
            <a:r>
              <a:rPr lang="en-US" altLang="en-US" sz="2400" b="1" dirty="0" smtClean="0">
                <a:ea typeface="仿宋" panose="02010609060101010101" charset="-122"/>
              </a:rPr>
              <a:t>. </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做某事有困难</a:t>
            </a:r>
            <a:r>
              <a:rPr lang="en-US" altLang="en-US" sz="2400" b="1" dirty="0" smtClean="0">
                <a:ea typeface="仿宋" panose="02010609060101010101" charset="-122"/>
              </a:rPr>
              <a:t>”</a:t>
            </a:r>
            <a:r>
              <a:rPr lang="zh-CN" altLang="en-US" sz="2400" b="1" dirty="0" smtClean="0">
                <a:ea typeface="仿宋" panose="02010609060101010101" charset="-122"/>
              </a:rPr>
              <a:t>；</a:t>
            </a:r>
            <a:r>
              <a:rPr lang="en-US" altLang="en-US" sz="2400" b="1" dirty="0" smtClean="0">
                <a:ea typeface="仿宋" panose="02010609060101010101" charset="-122"/>
              </a:rPr>
              <a:t>remember to do </a:t>
            </a:r>
            <a:r>
              <a:rPr lang="en-US" altLang="en-US" sz="2400" b="1" dirty="0" err="1" smtClean="0">
                <a:ea typeface="仿宋" panose="02010609060101010101" charset="-122"/>
              </a:rPr>
              <a:t>sth</a:t>
            </a:r>
            <a:r>
              <a:rPr lang="en-US" altLang="en-US" sz="2400" b="1" dirty="0" smtClean="0">
                <a:ea typeface="仿宋" panose="02010609060101010101" charset="-122"/>
              </a:rPr>
              <a:t>. </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记住要做某事</a:t>
            </a:r>
            <a:r>
              <a:rPr lang="en-US" altLang="en-US" sz="2400" b="1" dirty="0" smtClean="0">
                <a:ea typeface="仿宋" panose="02010609060101010101" charset="-122"/>
              </a:rPr>
              <a:t>”</a:t>
            </a:r>
            <a:r>
              <a:rPr lang="zh-CN" altLang="en-US" sz="2400" b="1" dirty="0" smtClean="0">
                <a:ea typeface="仿宋" panose="02010609060101010101" charset="-122"/>
              </a:rPr>
              <a:t>。句意：</a:t>
            </a:r>
            <a:r>
              <a:rPr lang="en-US" altLang="en-US" sz="2400" b="1" dirty="0" smtClean="0">
                <a:ea typeface="仿宋" panose="02010609060101010101" charset="-122"/>
              </a:rPr>
              <a:t>“</a:t>
            </a:r>
            <a:r>
              <a:rPr lang="zh-CN" altLang="en-US" sz="2400" b="1" dirty="0" smtClean="0">
                <a:ea typeface="仿宋" panose="02010609060101010101" charset="-122"/>
              </a:rPr>
              <a:t>王老师，我在理解课文方面有困难。</a:t>
            </a:r>
            <a:r>
              <a:rPr lang="en-US" altLang="en-US" sz="2400" b="1" dirty="0" smtClean="0">
                <a:ea typeface="仿宋" panose="02010609060101010101" charset="-122"/>
              </a:rPr>
              <a:t>”</a:t>
            </a:r>
          </a:p>
          <a:p>
            <a:pPr>
              <a:lnSpc>
                <a:spcPct val="150000"/>
              </a:lnSpc>
            </a:pPr>
            <a:r>
              <a:rPr lang="en-US" altLang="en-US" sz="2400" b="1" dirty="0" smtClean="0">
                <a:ea typeface="仿宋" panose="02010609060101010101" charset="-122"/>
              </a:rPr>
              <a:t>“</a:t>
            </a:r>
            <a:r>
              <a:rPr lang="zh-CN" altLang="en-US" sz="2400" b="1" dirty="0" smtClean="0">
                <a:ea typeface="仿宋" panose="02010609060101010101" charset="-122"/>
              </a:rPr>
              <a:t>记住至少要读三遍。</a:t>
            </a:r>
            <a:r>
              <a:rPr lang="en-US" altLang="en-US" sz="2400" b="1" dirty="0" smtClean="0">
                <a:ea typeface="仿宋" panose="02010609060101010101" charset="-122"/>
              </a:rPr>
              <a:t>”</a:t>
            </a:r>
            <a:r>
              <a:rPr lang="zh-CN" altLang="en-US" sz="2400" b="1" dirty="0" smtClean="0">
                <a:ea typeface="仿宋" panose="02010609060101010101" charset="-122"/>
              </a:rPr>
              <a:t>故选</a:t>
            </a:r>
            <a:r>
              <a:rPr lang="en-US" altLang="en-US" sz="2400" b="1" dirty="0" smtClean="0">
                <a:ea typeface="仿宋" panose="02010609060101010101" charset="-122"/>
              </a:rPr>
              <a:t>C</a:t>
            </a:r>
            <a:r>
              <a:rPr lang="zh-CN" altLang="en-US" sz="2400" b="1" dirty="0" smtClean="0">
                <a:ea typeface="仿宋" panose="02010609060101010101" charset="-122"/>
              </a:rPr>
              <a:t>。</a:t>
            </a:r>
          </a:p>
        </p:txBody>
      </p:sp>
      <p:sp>
        <p:nvSpPr>
          <p:cNvPr id="9"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4666"/>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692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247" name="Rectangle 7"/>
          <p:cNvSpPr>
            <a:spLocks noChangeArrowheads="1"/>
          </p:cNvSpPr>
          <p:nvPr/>
        </p:nvSpPr>
        <p:spPr bwMode="auto">
          <a:xfrm>
            <a:off x="496509" y="2043681"/>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2" name="TextBox 11"/>
          <p:cNvSpPr txBox="1"/>
          <p:nvPr/>
        </p:nvSpPr>
        <p:spPr>
          <a:xfrm>
            <a:off x="575817" y="1262038"/>
            <a:ext cx="8327572" cy="656846"/>
          </a:xfrm>
          <a:prstGeom prst="rect">
            <a:avLst/>
          </a:prstGeom>
          <a:noFill/>
        </p:spPr>
        <p:txBody>
          <a:bodyPr wrap="square" rtlCol="0">
            <a:spAutoFit/>
          </a:bodyPr>
          <a:lstStyle/>
          <a:p>
            <a:pPr lvl="0">
              <a:lnSpc>
                <a:spcPct val="150000"/>
              </a:lnSpc>
            </a:pPr>
            <a:r>
              <a:rPr lang="en-US" altLang="zh-CN" sz="2800" b="1" dirty="0" smtClean="0">
                <a:latin typeface="Times New Roman" panose="02020603050405020304" pitchFamily="18" charset="0"/>
                <a:cs typeface="Times New Roman" panose="02020603050405020304" pitchFamily="18" charset="0"/>
              </a:rPr>
              <a:t>●</a:t>
            </a:r>
            <a:r>
              <a:rPr lang="en-US" altLang="zh-CN" sz="2800" b="1" dirty="0" smtClean="0"/>
              <a:t>3</a:t>
            </a:r>
            <a:r>
              <a:rPr lang="zh-CN" altLang="en-US" sz="2800" b="1" dirty="0" smtClean="0"/>
              <a:t>   </a:t>
            </a:r>
            <a:r>
              <a:rPr lang="en-US" altLang="en-US" sz="2800" b="1" dirty="0" smtClean="0"/>
              <a:t>secret  n</a:t>
            </a:r>
            <a:r>
              <a:rPr lang="zh-CN" altLang="en-US" sz="2800" b="1" dirty="0" smtClean="0"/>
              <a:t>．</a:t>
            </a:r>
            <a:r>
              <a:rPr lang="en-US" altLang="en-US" sz="2800" b="1" dirty="0" smtClean="0"/>
              <a:t>&amp; adj. </a:t>
            </a:r>
            <a:r>
              <a:rPr lang="zh-CN" altLang="en-US" sz="2800" b="1" dirty="0" smtClean="0"/>
              <a:t>秘密</a:t>
            </a:r>
            <a:r>
              <a:rPr lang="en-US" altLang="en-US" sz="2800" b="1" dirty="0" smtClean="0"/>
              <a:t>(</a:t>
            </a:r>
            <a:r>
              <a:rPr lang="zh-CN" altLang="en-US" sz="2800" b="1" dirty="0" smtClean="0"/>
              <a:t>的</a:t>
            </a:r>
            <a:r>
              <a:rPr lang="en-US" altLang="en-US" sz="2800" b="1" dirty="0" smtClean="0"/>
              <a:t>)</a:t>
            </a:r>
            <a:endParaRPr lang="zh-CN" altLang="en-US" sz="2800" b="1" dirty="0" smtClean="0"/>
          </a:p>
        </p:txBody>
      </p:sp>
      <p:sp>
        <p:nvSpPr>
          <p:cNvPr id="15" name="TextBox 14"/>
          <p:cNvSpPr txBox="1"/>
          <p:nvPr/>
        </p:nvSpPr>
        <p:spPr>
          <a:xfrm>
            <a:off x="628115" y="2092983"/>
            <a:ext cx="8186057" cy="1684244"/>
          </a:xfrm>
          <a:prstGeom prst="rect">
            <a:avLst/>
          </a:prstGeom>
          <a:noFill/>
        </p:spPr>
        <p:txBody>
          <a:bodyPr wrap="square" rtlCol="0">
            <a:spAutoFit/>
          </a:bodyPr>
          <a:lstStyle/>
          <a:p>
            <a:pPr>
              <a:lnSpc>
                <a:spcPct val="150000"/>
              </a:lnSpc>
            </a:pPr>
            <a:r>
              <a:rPr lang="en-US" altLang="zh-CN" sz="2400" b="1" dirty="0" smtClean="0">
                <a:solidFill>
                  <a:srgbClr val="F1AF00"/>
                </a:solidFill>
                <a:latin typeface="Times New Roman" panose="02020603050405020304" pitchFamily="18" charset="0"/>
                <a:cs typeface="Times New Roman" panose="02020603050405020304" pitchFamily="18" charset="0"/>
              </a:rPr>
              <a:t>[</a:t>
            </a:r>
            <a:r>
              <a:rPr lang="zh-CN" altLang="en-US" sz="2400" b="1" dirty="0" smtClean="0">
                <a:solidFill>
                  <a:srgbClr val="F1AF00"/>
                </a:solidFill>
                <a:latin typeface="Times New Roman" panose="02020603050405020304" pitchFamily="18" charset="0"/>
                <a:cs typeface="Times New Roman" panose="02020603050405020304" pitchFamily="18" charset="0"/>
              </a:rPr>
              <a:t>观察</a:t>
            </a:r>
            <a:r>
              <a:rPr lang="en-US" altLang="zh-CN" sz="2400" b="1" dirty="0" smtClean="0">
                <a:solidFill>
                  <a:srgbClr val="F1AF00"/>
                </a:solidFill>
                <a:latin typeface="Times New Roman" panose="02020603050405020304" pitchFamily="18" charset="0"/>
                <a:cs typeface="Times New Roman" panose="02020603050405020304" pitchFamily="18" charset="0"/>
              </a:rPr>
              <a:t>]  </a:t>
            </a:r>
            <a:r>
              <a:rPr lang="en-US" altLang="zh-CN" sz="2400" b="1" dirty="0" smtClean="0"/>
              <a:t>She realizes that talking about problems is better than keeping them as secrets.</a:t>
            </a:r>
            <a:endParaRPr lang="zh-CN" altLang="en-US" sz="2400" b="1" dirty="0" smtClean="0"/>
          </a:p>
          <a:p>
            <a:pPr>
              <a:lnSpc>
                <a:spcPct val="150000"/>
              </a:lnSpc>
            </a:pPr>
            <a:r>
              <a:rPr lang="zh-CN" altLang="en-US" sz="2400" b="1" dirty="0" smtClean="0"/>
              <a:t>她意识到谈论问题要比把它们当作秘密好得多。</a:t>
            </a:r>
            <a:endParaRPr lang="zh-CN" altLang="zh-CN" sz="2400" b="1" dirty="0" smtClean="0"/>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3634"/>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4375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sp>
        <p:nvSpPr>
          <p:cNvPr id="10247" name="Rectangle 7"/>
          <p:cNvSpPr>
            <a:spLocks noChangeArrowheads="1"/>
          </p:cNvSpPr>
          <p:nvPr/>
        </p:nvSpPr>
        <p:spPr bwMode="auto">
          <a:xfrm>
            <a:off x="327546" y="2690273"/>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10253" name="Rectangle 13"/>
          <p:cNvSpPr>
            <a:spLocks noChangeArrowheads="1"/>
          </p:cNvSpPr>
          <p:nvPr/>
        </p:nvSpPr>
        <p:spPr bwMode="auto">
          <a:xfrm>
            <a:off x="554531" y="1509640"/>
            <a:ext cx="8333238" cy="2238241"/>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kumimoji="0" lang="zh-CN" altLang="en-US" sz="2400" b="1" i="0" u="none" strike="noStrike" cap="none" normalizeH="0" baseline="0" dirty="0" smtClean="0">
                <a:ln>
                  <a:noFill/>
                </a:ln>
                <a:solidFill>
                  <a:srgbClr val="F1AF00"/>
                </a:solidFill>
                <a:effectLst/>
                <a:cs typeface="Times New Roman" panose="02020603050405020304" pitchFamily="18" charset="0"/>
              </a:rPr>
              <a:t>探究</a:t>
            </a:r>
            <a:r>
              <a:rPr kumimoji="0" lang="en-US" altLang="zh-CN" sz="2400" b="1" i="0" u="none" strike="noStrike" cap="none" normalizeH="0" baseline="0" dirty="0" smtClean="0">
                <a:ln>
                  <a:noFill/>
                </a:ln>
                <a:solidFill>
                  <a:srgbClr val="F1AF00"/>
                </a:solidFill>
                <a:effectLst/>
                <a:cs typeface="Times New Roman" panose="02020603050405020304" pitchFamily="18" charset="0"/>
              </a:rPr>
              <a:t>]</a:t>
            </a:r>
            <a:r>
              <a:rPr lang="en-US" altLang="en-US" sz="2400" b="1" dirty="0" smtClean="0"/>
              <a:t>     secret </a:t>
            </a:r>
            <a:r>
              <a:rPr lang="zh-CN" altLang="en-US" sz="2400" b="1" dirty="0" smtClean="0"/>
              <a:t>作名词时为可数名词，意为</a:t>
            </a:r>
            <a:r>
              <a:rPr lang="en-US" altLang="en-US" sz="2400" b="1" dirty="0" smtClean="0"/>
              <a:t>“</a:t>
            </a:r>
            <a:r>
              <a:rPr lang="zh-CN" altLang="en-US" sz="2400" b="1" dirty="0" smtClean="0"/>
              <a:t>秘诀，诀窍</a:t>
            </a:r>
            <a:r>
              <a:rPr lang="en-US" altLang="en-US" sz="2400" b="1" dirty="0" smtClean="0"/>
              <a:t>”</a:t>
            </a:r>
            <a:r>
              <a:rPr lang="zh-CN" altLang="en-US" sz="2400" b="1" dirty="0" smtClean="0"/>
              <a:t>；</a:t>
            </a:r>
            <a:endParaRPr lang="en-US" altLang="zh-CN" sz="2400" b="1" dirty="0" smtClean="0"/>
          </a:p>
          <a:p>
            <a:pPr>
              <a:lnSpc>
                <a:spcPct val="150000"/>
              </a:lnSpc>
            </a:pPr>
            <a:r>
              <a:rPr lang="en-US" altLang="en-US" sz="2400" b="1" dirty="0" smtClean="0"/>
              <a:t>secret </a:t>
            </a:r>
            <a:r>
              <a:rPr lang="zh-CN" altLang="en-US" sz="2400" b="1" dirty="0" smtClean="0"/>
              <a:t>作形容词时，意为</a:t>
            </a:r>
            <a:r>
              <a:rPr lang="en-US" altLang="en-US" sz="2400" b="1" dirty="0" smtClean="0"/>
              <a:t>“</a:t>
            </a:r>
            <a:r>
              <a:rPr lang="zh-CN" altLang="en-US" sz="2400" b="1" dirty="0" smtClean="0"/>
              <a:t>秘密的</a:t>
            </a:r>
            <a:r>
              <a:rPr lang="en-US" altLang="en-US" sz="2400" b="1" dirty="0" smtClean="0"/>
              <a:t>”</a:t>
            </a:r>
            <a:r>
              <a:rPr lang="zh-CN" altLang="en-US" sz="2400" b="1" dirty="0" smtClean="0"/>
              <a:t>。</a:t>
            </a:r>
          </a:p>
          <a:p>
            <a:pPr>
              <a:lnSpc>
                <a:spcPct val="150000"/>
              </a:lnSpc>
            </a:pPr>
            <a:r>
              <a:rPr lang="en-US" altLang="en-US" sz="2400" b="1" dirty="0" smtClean="0"/>
              <a:t>The plan is secret. </a:t>
            </a:r>
            <a:endParaRPr lang="zh-CN" altLang="en-US" sz="2400" b="1" dirty="0" smtClean="0"/>
          </a:p>
          <a:p>
            <a:pPr>
              <a:lnSpc>
                <a:spcPct val="150000"/>
              </a:lnSpc>
            </a:pPr>
            <a:r>
              <a:rPr lang="zh-CN" altLang="en-US" sz="2400" b="1" dirty="0" smtClean="0"/>
              <a:t>这个计划是秘密的。</a:t>
            </a:r>
            <a:endParaRPr lang="en-US" altLang="zh-CN" sz="2400" b="1" dirty="0" smtClean="0"/>
          </a:p>
        </p:txBody>
      </p:sp>
      <p:sp>
        <p:nvSpPr>
          <p:cNvPr id="7"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0253"/>
                                        </p:tgtEl>
                                        <p:attrNameLst>
                                          <p:attrName>style.visibility</p:attrName>
                                        </p:attrNameLst>
                                      </p:cBhvr>
                                      <p:to>
                                        <p:strVal val="visible"/>
                                      </p:to>
                                    </p:set>
                                    <p:animEffect transition="in" filter="blinds(horizontal)">
                                      <p:cBhvr>
                                        <p:cTn id="7" dur="500"/>
                                        <p:tgtEl>
                                          <p:spTgt spid="10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1021" y="1239330"/>
            <a:ext cx="7899888" cy="2308324"/>
          </a:xfrm>
          <a:prstGeom prst="rect">
            <a:avLst/>
          </a:prstGeom>
          <a:noFill/>
        </p:spPr>
        <p:txBody>
          <a:bodyPr wrap="square" rtlCol="0">
            <a:spAutoFit/>
          </a:bodyPr>
          <a:lstStyle/>
          <a:p>
            <a:pPr>
              <a:lnSpc>
                <a:spcPct val="150000"/>
              </a:lnSpc>
            </a:pPr>
            <a:r>
              <a:rPr lang="en-US" sz="2400" dirty="0" smtClean="0"/>
              <a:t> </a:t>
            </a:r>
            <a:r>
              <a:rPr lang="en-US" altLang="zh-CN" sz="2400" b="1" dirty="0" smtClean="0"/>
              <a:t>3</a:t>
            </a:r>
            <a:r>
              <a:rPr lang="zh-CN" altLang="en-US" sz="2400" b="1" dirty="0" smtClean="0"/>
              <a:t>．</a:t>
            </a:r>
            <a:r>
              <a:rPr lang="en-US" altLang="zh-CN" sz="2400" b="1" dirty="0" smtClean="0"/>
              <a:t>(1)2018·</a:t>
            </a:r>
            <a:r>
              <a:rPr lang="zh-CN" altLang="en-US" sz="2400" b="1" dirty="0" smtClean="0"/>
              <a:t>葫芦岛    </a:t>
            </a:r>
            <a:r>
              <a:rPr lang="en-US" altLang="zh-CN" sz="2400" b="1" dirty="0" smtClean="0"/>
              <a:t>Your spoken English is very good. What's  your ________</a:t>
            </a:r>
            <a:r>
              <a:rPr lang="zh-CN" altLang="en-US" sz="2400" b="1" dirty="0" smtClean="0"/>
              <a:t>？</a:t>
            </a:r>
          </a:p>
          <a:p>
            <a:pPr>
              <a:lnSpc>
                <a:spcPct val="150000"/>
              </a:lnSpc>
            </a:pPr>
            <a:r>
              <a:rPr lang="en-US" altLang="zh-CN" sz="2400" b="1" dirty="0" smtClean="0"/>
              <a:t>            A</a:t>
            </a:r>
            <a:r>
              <a:rPr lang="zh-CN" altLang="en-US" sz="2400" b="1" dirty="0" smtClean="0"/>
              <a:t>．</a:t>
            </a:r>
            <a:r>
              <a:rPr lang="en-US" altLang="zh-CN" sz="2400" b="1" dirty="0" smtClean="0"/>
              <a:t>spirit</a:t>
            </a:r>
            <a:r>
              <a:rPr lang="zh-CN" altLang="en-US" sz="2400" b="1" dirty="0" smtClean="0"/>
              <a:t>　　　</a:t>
            </a:r>
            <a:r>
              <a:rPr lang="en-US" altLang="zh-CN" sz="2400" b="1" dirty="0" smtClean="0"/>
              <a:t>            B</a:t>
            </a:r>
            <a:r>
              <a:rPr lang="zh-CN" altLang="en-US" sz="2400" b="1" dirty="0" smtClean="0"/>
              <a:t>．</a:t>
            </a:r>
            <a:r>
              <a:rPr lang="en-US" altLang="zh-CN" sz="2400" b="1" dirty="0" smtClean="0"/>
              <a:t>secret</a:t>
            </a:r>
            <a:endParaRPr lang="zh-CN" altLang="en-US" sz="2400" b="1" dirty="0" smtClean="0"/>
          </a:p>
          <a:p>
            <a:pPr>
              <a:lnSpc>
                <a:spcPct val="150000"/>
              </a:lnSpc>
            </a:pPr>
            <a:r>
              <a:rPr lang="en-US" altLang="zh-CN" sz="2400" b="1" dirty="0" smtClean="0"/>
              <a:t>            C</a:t>
            </a:r>
            <a:r>
              <a:rPr lang="zh-CN" altLang="en-US" sz="2400" b="1" dirty="0" smtClean="0"/>
              <a:t>．</a:t>
            </a:r>
            <a:r>
              <a:rPr lang="en-US" altLang="zh-CN" sz="2400" b="1" dirty="0" smtClean="0"/>
              <a:t>situation                  D</a:t>
            </a:r>
            <a:r>
              <a:rPr lang="zh-CN" altLang="en-US" sz="2400" b="1" dirty="0" smtClean="0"/>
              <a:t>．</a:t>
            </a:r>
            <a:r>
              <a:rPr lang="en-US" altLang="zh-CN" sz="2400" b="1" dirty="0" smtClean="0"/>
              <a:t>service</a:t>
            </a:r>
            <a:endParaRPr lang="zh-CN" altLang="en-US" sz="2400" b="1" dirty="0" smtClean="0"/>
          </a:p>
        </p:txBody>
      </p:sp>
      <p:sp>
        <p:nvSpPr>
          <p:cNvPr id="9" name="矩形 8"/>
          <p:cNvSpPr/>
          <p:nvPr/>
        </p:nvSpPr>
        <p:spPr>
          <a:xfrm>
            <a:off x="2754590" y="1791150"/>
            <a:ext cx="389850" cy="461665"/>
          </a:xfrm>
          <a:prstGeom prst="rect">
            <a:avLst/>
          </a:prstGeom>
        </p:spPr>
        <p:txBody>
          <a:bodyPr wrap="none">
            <a:spAutoFit/>
          </a:bodyPr>
          <a:lstStyle/>
          <a:p>
            <a:r>
              <a:rPr lang="en-US" altLang="zh-CN" sz="2400" b="1" dirty="0" smtClean="0">
                <a:solidFill>
                  <a:srgbClr val="FF0000"/>
                </a:solidFill>
              </a:rPr>
              <a:t>B</a:t>
            </a:r>
            <a:endParaRPr lang="zh-CN" altLang="en-US" sz="2400" dirty="0">
              <a:solidFill>
                <a:srgbClr val="FF0000"/>
              </a:solidFill>
            </a:endParaRPr>
          </a:p>
        </p:txBody>
      </p:sp>
      <p:sp>
        <p:nvSpPr>
          <p:cNvPr id="10"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
        <p:nvSpPr>
          <p:cNvPr id="7" name="TextBox 6"/>
          <p:cNvSpPr txBox="1"/>
          <p:nvPr/>
        </p:nvSpPr>
        <p:spPr>
          <a:xfrm>
            <a:off x="454623" y="3857530"/>
            <a:ext cx="8228867" cy="2792239"/>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zh-CN" altLang="en-US" sz="2400" b="1" dirty="0" smtClean="0">
                <a:ea typeface="仿宋" panose="02010609060101010101" charset="-122"/>
              </a:rPr>
              <a:t>考查名词词义辨析。</a:t>
            </a:r>
            <a:r>
              <a:rPr lang="en-US" altLang="en-US" sz="2400" b="1" dirty="0" smtClean="0">
                <a:ea typeface="仿宋" panose="02010609060101010101" charset="-122"/>
              </a:rPr>
              <a:t>spirit</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精神</a:t>
            </a:r>
            <a:r>
              <a:rPr lang="en-US" altLang="en-US" sz="2400" b="1" dirty="0" smtClean="0">
                <a:ea typeface="仿宋" panose="02010609060101010101" charset="-122"/>
              </a:rPr>
              <a:t>”</a:t>
            </a:r>
            <a:r>
              <a:rPr lang="zh-CN" altLang="en-US" sz="2400" b="1" dirty="0" smtClean="0">
                <a:ea typeface="仿宋" panose="02010609060101010101" charset="-122"/>
              </a:rPr>
              <a:t>；</a:t>
            </a:r>
            <a:r>
              <a:rPr lang="en-US" altLang="en-US" sz="2400" b="1" dirty="0" smtClean="0">
                <a:ea typeface="仿宋" panose="02010609060101010101" charset="-122"/>
              </a:rPr>
              <a:t>secret</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秘密，秘诀</a:t>
            </a:r>
            <a:r>
              <a:rPr lang="en-US" altLang="en-US" sz="2400" b="1" dirty="0" smtClean="0">
                <a:ea typeface="仿宋" panose="02010609060101010101" charset="-122"/>
              </a:rPr>
              <a:t>”</a:t>
            </a:r>
            <a:r>
              <a:rPr lang="zh-CN" altLang="en-US" sz="2400" b="1" dirty="0" smtClean="0">
                <a:ea typeface="仿宋" panose="02010609060101010101" charset="-122"/>
              </a:rPr>
              <a:t>；</a:t>
            </a:r>
            <a:r>
              <a:rPr lang="en-US" altLang="en-US" sz="2400" b="1" dirty="0" smtClean="0">
                <a:ea typeface="仿宋" panose="02010609060101010101" charset="-122"/>
              </a:rPr>
              <a:t>situation</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形势，境况</a:t>
            </a:r>
            <a:r>
              <a:rPr lang="en-US" altLang="en-US" sz="2400" b="1" dirty="0" smtClean="0">
                <a:ea typeface="仿宋" panose="02010609060101010101" charset="-122"/>
              </a:rPr>
              <a:t>”</a:t>
            </a:r>
            <a:r>
              <a:rPr lang="zh-CN" altLang="en-US" sz="2400" b="1" dirty="0" smtClean="0">
                <a:ea typeface="仿宋" panose="02010609060101010101" charset="-122"/>
              </a:rPr>
              <a:t>；</a:t>
            </a:r>
            <a:r>
              <a:rPr lang="en-US" altLang="en-US" sz="2400" b="1" dirty="0" smtClean="0">
                <a:ea typeface="仿宋" panose="02010609060101010101" charset="-122"/>
              </a:rPr>
              <a:t>service</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服务</a:t>
            </a:r>
            <a:r>
              <a:rPr lang="en-US" altLang="en-US" sz="2400" b="1" dirty="0" smtClean="0">
                <a:ea typeface="仿宋" panose="02010609060101010101" charset="-122"/>
              </a:rPr>
              <a:t>”</a:t>
            </a:r>
            <a:r>
              <a:rPr lang="zh-CN" altLang="en-US" sz="2400" b="1" dirty="0" smtClean="0">
                <a:ea typeface="仿宋" panose="02010609060101010101" charset="-122"/>
              </a:rPr>
              <a:t>。由前一句可知讲述英语口语，因此此处指英语口语好的</a:t>
            </a:r>
            <a:r>
              <a:rPr lang="en-US" altLang="en-US" sz="2400" b="1" dirty="0" smtClean="0">
                <a:ea typeface="仿宋" panose="02010609060101010101" charset="-122"/>
              </a:rPr>
              <a:t>“</a:t>
            </a:r>
            <a:r>
              <a:rPr lang="zh-CN" altLang="en-US" sz="2400" b="1" dirty="0" smtClean="0">
                <a:ea typeface="仿宋" panose="02010609060101010101" charset="-122"/>
              </a:rPr>
              <a:t>秘诀</a:t>
            </a:r>
            <a:r>
              <a:rPr lang="en-US" altLang="en-US" sz="2400" b="1" dirty="0" smtClean="0">
                <a:ea typeface="仿宋" panose="02010609060101010101" charset="-122"/>
              </a:rPr>
              <a:t>”</a:t>
            </a:r>
            <a:r>
              <a:rPr lang="zh-CN" altLang="en-US" sz="2400" b="1" dirty="0" smtClean="0">
                <a:ea typeface="仿宋" panose="02010609060101010101" charset="-122"/>
              </a:rPr>
              <a:t>。句意：你的英语口语非常好。你的秘诀是什么？故选</a:t>
            </a:r>
            <a:r>
              <a:rPr lang="en-US" altLang="en-US" sz="2400" b="1" dirty="0" smtClean="0">
                <a:ea typeface="仿宋" panose="02010609060101010101" charset="-122"/>
              </a:rPr>
              <a:t>B</a:t>
            </a:r>
            <a:r>
              <a:rPr lang="zh-CN" altLang="en-US" sz="2400" b="1" dirty="0" smtClean="0">
                <a:ea typeface="仿宋" panose="02010609060101010101"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64836" y="1045211"/>
            <a:ext cx="2708800" cy="675005"/>
            <a:chOff x="183" y="1646"/>
            <a:chExt cx="4986" cy="1063"/>
          </a:xfrm>
        </p:grpSpPr>
        <p:pic>
          <p:nvPicPr>
            <p:cNvPr id="9" name="图片 8" descr="图标-02"/>
            <p:cNvPicPr>
              <a:picLocks noChangeAspect="1"/>
            </p:cNvPicPr>
            <p:nvPr/>
          </p:nvPicPr>
          <p:blipFill>
            <a:blip r:embed="rId2" cstate="email"/>
            <a:stretch>
              <a:fillRect/>
            </a:stretch>
          </p:blipFill>
          <p:spPr>
            <a:xfrm>
              <a:off x="183" y="1646"/>
              <a:ext cx="4986" cy="1063"/>
            </a:xfrm>
            <a:prstGeom prst="rect">
              <a:avLst/>
            </a:prstGeom>
          </p:spPr>
        </p:pic>
        <p:sp>
          <p:nvSpPr>
            <p:cNvPr id="4" name="文本框 3"/>
            <p:cNvSpPr txBox="1"/>
            <p:nvPr/>
          </p:nvSpPr>
          <p:spPr>
            <a:xfrm>
              <a:off x="462" y="1767"/>
              <a:ext cx="4306" cy="824"/>
            </a:xfrm>
            <a:prstGeom prst="rect">
              <a:avLst/>
            </a:prstGeom>
            <a:noFill/>
          </p:spPr>
          <p:txBody>
            <a:bodyPr wrap="none" rtlCol="0">
              <a:spAutoFit/>
            </a:bodyPr>
            <a:lstStyle/>
            <a:p>
              <a:pPr algn="l"/>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课前自主预习</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graphicFrame>
        <p:nvGraphicFramePr>
          <p:cNvPr id="6" name="表格 5"/>
          <p:cNvGraphicFramePr>
            <a:graphicFrameLocks noGrp="1"/>
          </p:cNvGraphicFramePr>
          <p:nvPr/>
        </p:nvGraphicFramePr>
        <p:xfrm>
          <a:off x="890475" y="2068147"/>
          <a:ext cx="6146423" cy="2810955"/>
        </p:xfrm>
        <a:graphic>
          <a:graphicData uri="http://schemas.openxmlformats.org/drawingml/2006/table">
            <a:tbl>
              <a:tblPr/>
              <a:tblGrid>
                <a:gridCol w="491249">
                  <a:extLst>
                    <a:ext uri="{9D8B030D-6E8A-4147-A177-3AD203B41FA5}">
                      <a16:colId xmlns:a16="http://schemas.microsoft.com/office/drawing/2014/main" val="20000"/>
                    </a:ext>
                  </a:extLst>
                </a:gridCol>
                <a:gridCol w="5655174">
                  <a:extLst>
                    <a:ext uri="{9D8B030D-6E8A-4147-A177-3AD203B41FA5}">
                      <a16:colId xmlns:a16="http://schemas.microsoft.com/office/drawing/2014/main" val="20001"/>
                    </a:ext>
                  </a:extLst>
                </a:gridCol>
              </a:tblGrid>
              <a:tr h="2781299">
                <a:tc>
                  <a:txBody>
                    <a:bodyPr/>
                    <a:lstStyle/>
                    <a:p>
                      <a:pPr algn="ctr">
                        <a:lnSpc>
                          <a:spcPct val="200000"/>
                        </a:lnSpc>
                        <a:spcAft>
                          <a:spcPts val="0"/>
                        </a:spcAft>
                      </a:pPr>
                      <a:r>
                        <a:rPr lang="zh-CN" sz="2400" b="1" kern="100" dirty="0">
                          <a:latin typeface="Times New Roman" panose="02020603050405020304" pitchFamily="18" charset="0"/>
                          <a:ea typeface="+mn-ea"/>
                          <a:cs typeface="Times New Roman" panose="02020603050405020304" pitchFamily="18" charset="0"/>
                        </a:rPr>
                        <a:t>单词闯关</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pPr>
                      <a:r>
                        <a:rPr lang="en-US" altLang="en-US" sz="2400" b="1" kern="100" dirty="0" smtClean="0">
                          <a:solidFill>
                            <a:schemeClr val="tx1"/>
                          </a:solidFill>
                          <a:latin typeface="Times New Roman" panose="02020603050405020304"/>
                          <a:ea typeface="+mn-ea"/>
                          <a:cs typeface="Times New Roman" panose="02020603050405020304"/>
                        </a:rPr>
                        <a:t>1.</a:t>
                      </a:r>
                      <a:r>
                        <a:rPr lang="zh-CN" altLang="en-US" sz="2400" b="1" kern="100" dirty="0" smtClean="0">
                          <a:solidFill>
                            <a:schemeClr val="tx1"/>
                          </a:solidFill>
                          <a:latin typeface="Times New Roman" panose="02020603050405020304"/>
                          <a:ea typeface="+mn-ea"/>
                          <a:cs typeface="Times New Roman" panose="02020603050405020304"/>
                        </a:rPr>
                        <a:t>缺席的；不在的 </a:t>
                      </a:r>
                      <a:r>
                        <a:rPr lang="en-US" altLang="en-US" sz="2400" b="1" kern="100" dirty="0" smtClean="0">
                          <a:solidFill>
                            <a:schemeClr val="tx1"/>
                          </a:solidFill>
                          <a:latin typeface="Times New Roman" panose="02020603050405020304"/>
                          <a:ea typeface="+mn-ea"/>
                          <a:cs typeface="Times New Roman" panose="02020603050405020304"/>
                        </a:rPr>
                        <a:t>________</a:t>
                      </a:r>
                      <a:endParaRPr lang="zh-CN" altLang="en-US" sz="2400" b="1" kern="100" dirty="0" smtClean="0">
                        <a:solidFill>
                          <a:schemeClr val="tx1"/>
                        </a:solidFill>
                        <a:latin typeface="Times New Roman" panose="02020603050405020304"/>
                        <a:ea typeface="+mn-ea"/>
                        <a:cs typeface="Times New Roman" panose="02020603050405020304"/>
                      </a:endParaRPr>
                    </a:p>
                    <a:p>
                      <a:pPr>
                        <a:lnSpc>
                          <a:spcPct val="200000"/>
                        </a:lnSpc>
                      </a:pPr>
                      <a:r>
                        <a:rPr lang="en-US" altLang="en-US" sz="2400" b="1" kern="100" dirty="0" smtClean="0">
                          <a:solidFill>
                            <a:schemeClr val="tx1"/>
                          </a:solidFill>
                          <a:latin typeface="Times New Roman" panose="02020603050405020304"/>
                          <a:ea typeface="+mn-ea"/>
                          <a:cs typeface="Times New Roman" panose="02020603050405020304"/>
                        </a:rPr>
                        <a:t>2</a:t>
                      </a:r>
                      <a:r>
                        <a:rPr lang="en-US" altLang="zh-CN" sz="2400" b="1" kern="100" dirty="0" smtClean="0">
                          <a:solidFill>
                            <a:schemeClr val="tx1"/>
                          </a:solidFill>
                          <a:latin typeface="Times New Roman" panose="02020603050405020304"/>
                          <a:ea typeface="+mn-ea"/>
                          <a:cs typeface="Times New Roman" panose="02020603050405020304"/>
                        </a:rPr>
                        <a:t>.</a:t>
                      </a:r>
                      <a:r>
                        <a:rPr lang="zh-CN" altLang="en-US" sz="2400" b="1" kern="100" dirty="0" smtClean="0">
                          <a:solidFill>
                            <a:schemeClr val="tx1"/>
                          </a:solidFill>
                          <a:latin typeface="Times New Roman" panose="02020603050405020304"/>
                          <a:ea typeface="+mn-ea"/>
                          <a:cs typeface="Times New Roman" panose="02020603050405020304"/>
                        </a:rPr>
                        <a:t>麻烦；困难 </a:t>
                      </a:r>
                      <a:r>
                        <a:rPr lang="en-US" altLang="en-US" sz="2400" b="1" kern="100" dirty="0" smtClean="0">
                          <a:solidFill>
                            <a:schemeClr val="tx1"/>
                          </a:solidFill>
                          <a:latin typeface="Times New Roman" panose="02020603050405020304"/>
                          <a:ea typeface="+mn-ea"/>
                          <a:cs typeface="Times New Roman" panose="02020603050405020304"/>
                        </a:rPr>
                        <a:t>________</a:t>
                      </a:r>
                    </a:p>
                    <a:p>
                      <a:pPr>
                        <a:lnSpc>
                          <a:spcPct val="200000"/>
                        </a:lnSpc>
                      </a:pPr>
                      <a:r>
                        <a:rPr lang="en-US" altLang="en-US" sz="2400" b="1" kern="100" dirty="0" smtClean="0">
                          <a:solidFill>
                            <a:schemeClr val="tx1"/>
                          </a:solidFill>
                          <a:latin typeface="Times New Roman" panose="02020603050405020304"/>
                          <a:ea typeface="+mn-ea"/>
                          <a:cs typeface="Times New Roman" panose="02020603050405020304"/>
                        </a:rPr>
                        <a:t>3.</a:t>
                      </a:r>
                      <a:r>
                        <a:rPr lang="zh-CN" altLang="en-US" sz="2400" b="1" kern="100" dirty="0" smtClean="0">
                          <a:solidFill>
                            <a:schemeClr val="tx1"/>
                          </a:solidFill>
                          <a:latin typeface="Times New Roman" panose="02020603050405020304"/>
                          <a:ea typeface="+mn-ea"/>
                          <a:cs typeface="Times New Roman" panose="02020603050405020304"/>
                        </a:rPr>
                        <a:t>秘密</a:t>
                      </a:r>
                      <a:r>
                        <a:rPr lang="en-US" altLang="en-US" sz="2400" b="1" kern="100" dirty="0" smtClean="0">
                          <a:solidFill>
                            <a:schemeClr val="tx1"/>
                          </a:solidFill>
                          <a:latin typeface="Times New Roman" panose="02020603050405020304"/>
                          <a:ea typeface="+mn-ea"/>
                          <a:cs typeface="Times New Roman" panose="02020603050405020304"/>
                        </a:rPr>
                        <a:t>(</a:t>
                      </a:r>
                      <a:r>
                        <a:rPr lang="zh-CN" altLang="en-US" sz="2400" b="1" kern="100" dirty="0" smtClean="0">
                          <a:solidFill>
                            <a:schemeClr val="tx1"/>
                          </a:solidFill>
                          <a:latin typeface="Times New Roman" panose="02020603050405020304"/>
                          <a:ea typeface="+mn-ea"/>
                          <a:cs typeface="Times New Roman" panose="02020603050405020304"/>
                        </a:rPr>
                        <a:t>的</a:t>
                      </a:r>
                      <a:r>
                        <a:rPr lang="en-US" altLang="en-US" sz="2400" b="1" kern="100" dirty="0" smtClean="0">
                          <a:solidFill>
                            <a:schemeClr val="tx1"/>
                          </a:solidFill>
                          <a:latin typeface="Times New Roman" panose="02020603050405020304"/>
                          <a:ea typeface="+mn-ea"/>
                          <a:cs typeface="Times New Roman" panose="02020603050405020304"/>
                        </a:rPr>
                        <a:t>) ________</a:t>
                      </a:r>
                      <a:endParaRPr lang="zh-CN" altLang="en-US" sz="2400" b="1" kern="100" dirty="0" smtClean="0">
                        <a:solidFill>
                          <a:schemeClr val="tx1"/>
                        </a:solidFill>
                        <a:latin typeface="Times New Roman" panose="02020603050405020304"/>
                        <a:ea typeface="+mn-ea"/>
                        <a:cs typeface="Times New Roman" panose="02020603050405020304"/>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p:cNvSpPr/>
          <p:nvPr/>
        </p:nvSpPr>
        <p:spPr>
          <a:xfrm>
            <a:off x="3897217" y="2596635"/>
            <a:ext cx="1040670" cy="461665"/>
          </a:xfrm>
          <a:prstGeom prst="rect">
            <a:avLst/>
          </a:prstGeom>
        </p:spPr>
        <p:txBody>
          <a:bodyPr wrap="none">
            <a:spAutoFit/>
          </a:bodyPr>
          <a:lstStyle/>
          <a:p>
            <a:r>
              <a:rPr lang="en-US" sz="2400" b="1" dirty="0" smtClean="0">
                <a:solidFill>
                  <a:srgbClr val="FF0000"/>
                </a:solidFill>
              </a:rPr>
              <a:t>absent</a:t>
            </a:r>
            <a:endParaRPr lang="zh-CN" altLang="en-US" sz="2400" b="1" dirty="0">
              <a:solidFill>
                <a:srgbClr val="FF0000"/>
              </a:solidFill>
            </a:endParaRPr>
          </a:p>
        </p:txBody>
      </p:sp>
      <p:sp>
        <p:nvSpPr>
          <p:cNvPr id="14" name="矩形 13"/>
          <p:cNvSpPr/>
          <p:nvPr/>
        </p:nvSpPr>
        <p:spPr>
          <a:xfrm>
            <a:off x="3520748" y="3257035"/>
            <a:ext cx="1136080" cy="461665"/>
          </a:xfrm>
          <a:prstGeom prst="rect">
            <a:avLst/>
          </a:prstGeom>
        </p:spPr>
        <p:txBody>
          <a:bodyPr wrap="none">
            <a:spAutoFit/>
          </a:bodyPr>
          <a:lstStyle/>
          <a:p>
            <a:r>
              <a:rPr lang="en-US" sz="2400" b="1" dirty="0" smtClean="0">
                <a:solidFill>
                  <a:srgbClr val="FF0000"/>
                </a:solidFill>
              </a:rPr>
              <a:t>trouble</a:t>
            </a:r>
            <a:endParaRPr lang="zh-CN" altLang="en-US" sz="2400" b="1" dirty="0">
              <a:solidFill>
                <a:srgbClr val="FF0000"/>
              </a:solidFill>
            </a:endParaRPr>
          </a:p>
        </p:txBody>
      </p:sp>
      <p:sp>
        <p:nvSpPr>
          <p:cNvPr id="18" name="矩形 17"/>
          <p:cNvSpPr/>
          <p:nvPr/>
        </p:nvSpPr>
        <p:spPr>
          <a:xfrm>
            <a:off x="2992528" y="3955535"/>
            <a:ext cx="946926" cy="461665"/>
          </a:xfrm>
          <a:prstGeom prst="rect">
            <a:avLst/>
          </a:prstGeom>
        </p:spPr>
        <p:txBody>
          <a:bodyPr wrap="none">
            <a:spAutoFit/>
          </a:bodyPr>
          <a:lstStyle/>
          <a:p>
            <a:r>
              <a:rPr lang="en-US" sz="2400" b="1" dirty="0" smtClean="0">
                <a:solidFill>
                  <a:srgbClr val="FF0000"/>
                </a:solidFill>
              </a:rPr>
              <a:t>secret</a:t>
            </a:r>
            <a:endParaRPr lang="zh-CN" altLang="en-US" sz="2400" b="1" dirty="0">
              <a:solidFill>
                <a:srgbClr val="FF0000"/>
              </a:solidFill>
            </a:endParaRPr>
          </a:p>
        </p:txBody>
      </p:sp>
      <p:sp>
        <p:nvSpPr>
          <p:cNvPr id="10"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blinds(horizontal)">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checkerboard(across)">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70411" y="1956921"/>
            <a:ext cx="7899888" cy="1133965"/>
          </a:xfrm>
          <a:prstGeom prst="rect">
            <a:avLst/>
          </a:prstGeom>
          <a:noFill/>
        </p:spPr>
        <p:txBody>
          <a:bodyPr wrap="square" rtlCol="0">
            <a:spAutoFit/>
          </a:bodyPr>
          <a:lstStyle/>
          <a:p>
            <a:pPr>
              <a:lnSpc>
                <a:spcPct val="150000"/>
              </a:lnSpc>
            </a:pPr>
            <a:r>
              <a:rPr lang="en-US" sz="2400" dirty="0" smtClean="0"/>
              <a:t> </a:t>
            </a:r>
            <a:r>
              <a:rPr lang="en-US" altLang="zh-CN" sz="2400" b="1" dirty="0" smtClean="0"/>
              <a:t>(2)2018·</a:t>
            </a:r>
            <a:r>
              <a:rPr lang="zh-CN" altLang="en-US" sz="2400" b="1" dirty="0" smtClean="0"/>
              <a:t>威海   </a:t>
            </a:r>
            <a:r>
              <a:rPr lang="en-US" altLang="zh-CN" sz="2400" b="1" dirty="0" smtClean="0"/>
              <a:t>The ________ /ˈ</a:t>
            </a:r>
            <a:r>
              <a:rPr lang="en-US" altLang="zh-CN" sz="2400" b="1" dirty="0" err="1" smtClean="0"/>
              <a:t>siːkrət</a:t>
            </a:r>
            <a:r>
              <a:rPr lang="en-US" altLang="zh-CN" sz="2400" b="1" dirty="0" smtClean="0"/>
              <a:t>/ of his success was hard work.</a:t>
            </a:r>
            <a:endParaRPr lang="zh-CN" altLang="en-US" sz="2400" b="1" dirty="0" smtClean="0"/>
          </a:p>
        </p:txBody>
      </p:sp>
      <p:sp>
        <p:nvSpPr>
          <p:cNvPr id="7" name="矩形 6"/>
          <p:cNvSpPr/>
          <p:nvPr/>
        </p:nvSpPr>
        <p:spPr>
          <a:xfrm>
            <a:off x="3327559" y="1935131"/>
            <a:ext cx="946926" cy="461665"/>
          </a:xfrm>
          <a:prstGeom prst="rect">
            <a:avLst/>
          </a:prstGeom>
        </p:spPr>
        <p:txBody>
          <a:bodyPr wrap="none">
            <a:spAutoFit/>
          </a:bodyPr>
          <a:lstStyle/>
          <a:p>
            <a:r>
              <a:rPr lang="en-US" sz="2400" b="1" dirty="0" smtClean="0">
                <a:solidFill>
                  <a:srgbClr val="FF0000"/>
                </a:solidFill>
              </a:rPr>
              <a:t>secret</a:t>
            </a:r>
            <a:endParaRPr lang="zh-CN" altLang="en-US" sz="2400" b="1" dirty="0">
              <a:solidFill>
                <a:srgbClr val="FF0000"/>
              </a:solidFill>
            </a:endParaRP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p:cNvPicPr>
            <a:picLocks noChangeAspect="1"/>
          </p:cNvPicPr>
          <p:nvPr/>
        </p:nvPicPr>
        <p:blipFill>
          <a:blip r:embed="rId2" cstate="email"/>
          <a:stretch>
            <a:fillRect/>
          </a:stretch>
        </p:blipFill>
        <p:spPr>
          <a:xfrm>
            <a:off x="503594" y="1358775"/>
            <a:ext cx="63341" cy="414020"/>
          </a:xfrm>
          <a:prstGeom prst="rect">
            <a:avLst/>
          </a:prstGeom>
          <a:noFill/>
          <a:ln w="9525">
            <a:noFill/>
          </a:ln>
        </p:spPr>
      </p:pic>
      <p:sp>
        <p:nvSpPr>
          <p:cNvPr id="3" name="矩形 2"/>
          <p:cNvSpPr/>
          <p:nvPr/>
        </p:nvSpPr>
        <p:spPr>
          <a:xfrm>
            <a:off x="724467" y="1252352"/>
            <a:ext cx="1422184" cy="646331"/>
          </a:xfrm>
          <a:prstGeom prst="rect">
            <a:avLst/>
          </a:prstGeom>
        </p:spPr>
        <p:txBody>
          <a:bodyPr wrap="none">
            <a:spAutoFit/>
          </a:bodyPr>
          <a:lstStyle/>
          <a:p>
            <a:pPr eaLnBrk="0" fontAlgn="base" hangingPunct="0">
              <a:lnSpc>
                <a:spcPct val="150000"/>
              </a:lnSpc>
              <a:spcBef>
                <a:spcPct val="0"/>
              </a:spcBef>
              <a:spcAft>
                <a:spcPct val="0"/>
              </a:spcAft>
            </a:pPr>
            <a:r>
              <a:rPr lang="zh-CN" altLang="en-US" sz="2400" b="1" dirty="0" smtClean="0">
                <a:solidFill>
                  <a:srgbClr val="00A6AD"/>
                </a:solidFill>
              </a:rPr>
              <a:t>句型透视</a:t>
            </a:r>
          </a:p>
        </p:txBody>
      </p:sp>
      <p:sp>
        <p:nvSpPr>
          <p:cNvPr id="7" name="TextBox 6"/>
          <p:cNvSpPr txBox="1"/>
          <p:nvPr/>
        </p:nvSpPr>
        <p:spPr>
          <a:xfrm>
            <a:off x="421821" y="2017486"/>
            <a:ext cx="8360229" cy="3242170"/>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 </a:t>
            </a:r>
            <a:r>
              <a:rPr lang="en-US" altLang="zh-CN" sz="2800" b="1" dirty="0" smtClean="0"/>
              <a:t>She is not looking forward to working with her group because a boy named Li </a:t>
            </a:r>
            <a:r>
              <a:rPr lang="en-US" altLang="zh-CN" sz="2800" b="1" dirty="0" err="1" smtClean="0"/>
              <a:t>Tian</a:t>
            </a:r>
            <a:r>
              <a:rPr lang="en-US" altLang="zh-CN" sz="2800" b="1" dirty="0" smtClean="0"/>
              <a:t> is always absent from the group meetings.</a:t>
            </a:r>
            <a:endParaRPr lang="zh-CN" altLang="en-US" sz="2800" b="1" dirty="0" smtClean="0"/>
          </a:p>
          <a:p>
            <a:pPr>
              <a:lnSpc>
                <a:spcPct val="150000"/>
              </a:lnSpc>
            </a:pPr>
            <a:r>
              <a:rPr lang="zh-CN" altLang="en-US" sz="2800" b="1" dirty="0" smtClean="0"/>
              <a:t>她并不期待和她的小组一起工作，因为一个叫李天的男孩总是缺席小组会议。</a:t>
            </a:r>
          </a:p>
        </p:txBody>
      </p:sp>
      <p:sp>
        <p:nvSpPr>
          <p:cNvPr id="11"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3" presetClass="entr" presetSubtype="1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21591" y="1287111"/>
            <a:ext cx="8312834" cy="390023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探究</a:t>
            </a: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en-US" sz="2400" b="1" dirty="0" smtClean="0"/>
              <a:t> (1)look forward to </a:t>
            </a:r>
            <a:r>
              <a:rPr lang="zh-CN" altLang="en-US" sz="2400" b="1" dirty="0" smtClean="0"/>
              <a:t>是固定短语，意为</a:t>
            </a:r>
            <a:r>
              <a:rPr lang="en-US" altLang="en-US" sz="2400" b="1" dirty="0" smtClean="0"/>
              <a:t>“</a:t>
            </a:r>
            <a:r>
              <a:rPr lang="zh-CN" altLang="en-US" sz="2400" b="1" dirty="0" smtClean="0"/>
              <a:t>期盼；盼望</a:t>
            </a:r>
            <a:r>
              <a:rPr lang="en-US" altLang="en-US" sz="2400" b="1" dirty="0" smtClean="0"/>
              <a:t>”</a:t>
            </a:r>
            <a:r>
              <a:rPr lang="zh-CN" altLang="en-US" sz="2400" b="1" dirty="0" smtClean="0"/>
              <a:t>，其中</a:t>
            </a:r>
            <a:r>
              <a:rPr lang="en-US" altLang="en-US" sz="2400" b="1" dirty="0" smtClean="0"/>
              <a:t>to</a:t>
            </a:r>
            <a:r>
              <a:rPr lang="zh-CN" altLang="en-US" sz="2400" b="1" dirty="0" smtClean="0"/>
              <a:t>是</a:t>
            </a:r>
            <a:r>
              <a:rPr lang="en-US" altLang="en-US" sz="2400" b="1" dirty="0" smtClean="0"/>
              <a:t>________</a:t>
            </a:r>
            <a:r>
              <a:rPr lang="zh-CN" altLang="en-US" sz="2400" b="1" dirty="0" smtClean="0"/>
              <a:t>词，后接名词或</a:t>
            </a:r>
            <a:r>
              <a:rPr lang="en-US" altLang="en-US" sz="2400" b="1" dirty="0" smtClean="0"/>
              <a:t>________</a:t>
            </a:r>
            <a:r>
              <a:rPr lang="zh-CN" altLang="en-US" sz="2400" b="1" dirty="0" smtClean="0"/>
              <a:t>。</a:t>
            </a:r>
          </a:p>
          <a:p>
            <a:pPr>
              <a:lnSpc>
                <a:spcPct val="150000"/>
              </a:lnSpc>
            </a:pPr>
            <a:r>
              <a:rPr lang="en-US" altLang="en-US" sz="2400" b="1" dirty="0" smtClean="0"/>
              <a:t>I am looking forward to my new friend.</a:t>
            </a:r>
            <a:endParaRPr lang="zh-CN" altLang="en-US" sz="2400" b="1" dirty="0" smtClean="0"/>
          </a:p>
          <a:p>
            <a:pPr>
              <a:lnSpc>
                <a:spcPct val="150000"/>
              </a:lnSpc>
            </a:pPr>
            <a:r>
              <a:rPr lang="zh-CN" altLang="en-US" sz="2400" b="1" dirty="0" smtClean="0"/>
              <a:t>我正期待着我的新朋友。</a:t>
            </a:r>
          </a:p>
          <a:p>
            <a:pPr>
              <a:lnSpc>
                <a:spcPct val="150000"/>
              </a:lnSpc>
            </a:pPr>
            <a:r>
              <a:rPr lang="en-US" altLang="en-US" sz="2400" b="1" dirty="0" smtClean="0"/>
              <a:t>I'm looking forward to visiting the Great Wall with my parents.</a:t>
            </a:r>
            <a:endParaRPr lang="zh-CN" altLang="en-US" sz="2400" b="1" dirty="0" smtClean="0"/>
          </a:p>
          <a:p>
            <a:pPr>
              <a:lnSpc>
                <a:spcPct val="150000"/>
              </a:lnSpc>
            </a:pPr>
            <a:r>
              <a:rPr lang="zh-CN" altLang="en-US" sz="2400" b="1" dirty="0" smtClean="0"/>
              <a:t>我正期待着和我的父母一起游览长城。</a:t>
            </a:r>
          </a:p>
        </p:txBody>
      </p:sp>
      <p:sp>
        <p:nvSpPr>
          <p:cNvPr id="8" name="矩形 7"/>
          <p:cNvSpPr/>
          <p:nvPr/>
        </p:nvSpPr>
        <p:spPr>
          <a:xfrm>
            <a:off x="5040345" y="1818230"/>
            <a:ext cx="1112805" cy="461665"/>
          </a:xfrm>
          <a:prstGeom prst="rect">
            <a:avLst/>
          </a:prstGeom>
        </p:spPr>
        <p:txBody>
          <a:bodyPr wrap="none">
            <a:spAutoFit/>
          </a:bodyPr>
          <a:lstStyle/>
          <a:p>
            <a:r>
              <a:rPr lang="zh-CN" altLang="en-US" sz="2400" b="1" dirty="0" smtClean="0">
                <a:solidFill>
                  <a:srgbClr val="FF0000"/>
                </a:solidFill>
              </a:rPr>
              <a:t>动名词</a:t>
            </a:r>
            <a:endParaRPr lang="zh-CN" altLang="en-US" sz="2400" b="1" dirty="0">
              <a:solidFill>
                <a:srgbClr val="FF0000"/>
              </a:solidFill>
            </a:endParaRPr>
          </a:p>
        </p:txBody>
      </p:sp>
      <p:sp>
        <p:nvSpPr>
          <p:cNvPr id="9" name="矩形 8"/>
          <p:cNvSpPr/>
          <p:nvPr/>
        </p:nvSpPr>
        <p:spPr>
          <a:xfrm>
            <a:off x="1977523" y="1900343"/>
            <a:ext cx="803425" cy="461665"/>
          </a:xfrm>
          <a:prstGeom prst="rect">
            <a:avLst/>
          </a:prstGeom>
        </p:spPr>
        <p:txBody>
          <a:bodyPr wrap="none">
            <a:spAutoFit/>
          </a:bodyPr>
          <a:lstStyle/>
          <a:p>
            <a:r>
              <a:rPr lang="zh-CN" altLang="en-US" sz="2400" b="1" dirty="0" smtClean="0">
                <a:solidFill>
                  <a:srgbClr val="FF0000"/>
                </a:solidFill>
              </a:rPr>
              <a:t>介　</a:t>
            </a:r>
            <a:endParaRPr lang="zh-CN" altLang="en-US" sz="2400" b="1" dirty="0">
              <a:solidFill>
                <a:srgbClr val="FF0000"/>
              </a:solidFill>
            </a:endParaRPr>
          </a:p>
        </p:txBody>
      </p:sp>
      <p:sp>
        <p:nvSpPr>
          <p:cNvPr id="11"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ox(in)">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421591" y="1672659"/>
            <a:ext cx="8312834" cy="2792239"/>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t>(2)</a:t>
            </a:r>
            <a:r>
              <a:rPr lang="zh-CN" altLang="en-US" sz="2400" b="1" dirty="0" smtClean="0"/>
              <a:t>句中</a:t>
            </a:r>
            <a:r>
              <a:rPr lang="en-US" altLang="en-US" sz="2400" b="1" dirty="0" smtClean="0"/>
              <a:t>named</a:t>
            </a:r>
            <a:r>
              <a:rPr lang="zh-CN" altLang="en-US" sz="2400" b="1" dirty="0" smtClean="0"/>
              <a:t>为</a:t>
            </a:r>
            <a:r>
              <a:rPr lang="en-US" altLang="en-US" sz="2400" b="1" dirty="0" smtClean="0"/>
              <a:t>________</a:t>
            </a:r>
            <a:r>
              <a:rPr lang="zh-CN" altLang="en-US" sz="2400" b="1" dirty="0" smtClean="0"/>
              <a:t>分词，作后置</a:t>
            </a:r>
            <a:r>
              <a:rPr lang="en-US" altLang="en-US" sz="2400" b="1" dirty="0" smtClean="0"/>
              <a:t>________</a:t>
            </a:r>
            <a:r>
              <a:rPr lang="zh-CN" altLang="en-US" sz="2400" b="1" dirty="0" smtClean="0"/>
              <a:t>语，表示被动或完成的意义；定语从句也可以表达相同的意思。</a:t>
            </a:r>
          </a:p>
          <a:p>
            <a:pPr>
              <a:lnSpc>
                <a:spcPct val="150000"/>
              </a:lnSpc>
            </a:pPr>
            <a:r>
              <a:rPr lang="en-US" altLang="en-US" sz="2400" b="1" dirty="0" smtClean="0"/>
              <a:t>I know a boy called Tom.</a:t>
            </a:r>
            <a:endParaRPr lang="zh-CN" altLang="en-US" sz="2400" b="1" dirty="0" smtClean="0"/>
          </a:p>
          <a:p>
            <a:pPr>
              <a:lnSpc>
                <a:spcPct val="150000"/>
              </a:lnSpc>
            </a:pPr>
            <a:r>
              <a:rPr lang="zh-CN" altLang="en-US" sz="2400" b="1" dirty="0" smtClean="0"/>
              <a:t>＝</a:t>
            </a:r>
            <a:r>
              <a:rPr lang="en-US" altLang="en-US" sz="2400" b="1" dirty="0" smtClean="0"/>
              <a:t>I know a boy who is called Tom.</a:t>
            </a:r>
            <a:endParaRPr lang="zh-CN" altLang="en-US" sz="2400" b="1" dirty="0" smtClean="0"/>
          </a:p>
          <a:p>
            <a:pPr>
              <a:lnSpc>
                <a:spcPct val="150000"/>
              </a:lnSpc>
            </a:pPr>
            <a:r>
              <a:rPr lang="zh-CN" altLang="en-US" sz="2400" b="1" dirty="0" smtClean="0"/>
              <a:t>我认识一个叫汤姆的男孩。</a:t>
            </a:r>
          </a:p>
        </p:txBody>
      </p:sp>
      <p:sp>
        <p:nvSpPr>
          <p:cNvPr id="7" name="矩形 6"/>
          <p:cNvSpPr/>
          <p:nvPr/>
        </p:nvSpPr>
        <p:spPr>
          <a:xfrm>
            <a:off x="5832901" y="1479035"/>
            <a:ext cx="494046" cy="461665"/>
          </a:xfrm>
          <a:prstGeom prst="rect">
            <a:avLst/>
          </a:prstGeom>
        </p:spPr>
        <p:txBody>
          <a:bodyPr wrap="none">
            <a:spAutoFit/>
          </a:bodyPr>
          <a:lstStyle/>
          <a:p>
            <a:r>
              <a:rPr lang="zh-CN" altLang="en-US" sz="2400" b="1" dirty="0" smtClean="0">
                <a:solidFill>
                  <a:srgbClr val="FF0000"/>
                </a:solidFill>
              </a:rPr>
              <a:t>定</a:t>
            </a:r>
            <a:endParaRPr lang="zh-CN" altLang="en-US" sz="2400" b="1" dirty="0">
              <a:solidFill>
                <a:srgbClr val="FF0000"/>
              </a:solidFill>
            </a:endParaRPr>
          </a:p>
        </p:txBody>
      </p:sp>
      <p:sp>
        <p:nvSpPr>
          <p:cNvPr id="11" name="矩形 10"/>
          <p:cNvSpPr/>
          <p:nvPr/>
        </p:nvSpPr>
        <p:spPr>
          <a:xfrm>
            <a:off x="2795264" y="1479035"/>
            <a:ext cx="1112805" cy="461665"/>
          </a:xfrm>
          <a:prstGeom prst="rect">
            <a:avLst/>
          </a:prstGeom>
        </p:spPr>
        <p:txBody>
          <a:bodyPr wrap="none">
            <a:spAutoFit/>
          </a:bodyPr>
          <a:lstStyle/>
          <a:p>
            <a:r>
              <a:rPr lang="zh-CN" altLang="en-US" sz="2400" b="1" dirty="0" smtClean="0">
                <a:solidFill>
                  <a:srgbClr val="FF0000"/>
                </a:solidFill>
              </a:rPr>
              <a:t>过去　</a:t>
            </a:r>
            <a:endParaRPr lang="zh-CN" altLang="en-US" sz="2400" b="1"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checkerboard(across)">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checkerboard(across)">
                                      <p:cBhvr>
                                        <p:cTn id="1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43846" y="1094562"/>
            <a:ext cx="1499128" cy="646331"/>
          </a:xfrm>
          <a:prstGeom prst="rect">
            <a:avLst/>
          </a:prstGeom>
        </p:spPr>
        <p:txBody>
          <a:bodyPr wrap="none">
            <a:spAutoFit/>
          </a:bodyPr>
          <a:lstStyle/>
          <a:p>
            <a:pPr lvl="0">
              <a:lnSpc>
                <a:spcPct val="150000"/>
              </a:lnSpc>
              <a:spcBef>
                <a:spcPct val="0"/>
              </a:spcBef>
            </a:pPr>
            <a:r>
              <a:rPr lang="zh-CN" altLang="en-US" sz="2400" b="1" dirty="0" smtClean="0">
                <a:solidFill>
                  <a:srgbClr val="00A6AD"/>
                </a:solidFill>
              </a:rPr>
              <a:t>活学活用 </a:t>
            </a:r>
          </a:p>
        </p:txBody>
      </p:sp>
      <p:pic>
        <p:nvPicPr>
          <p:cNvPr id="3" name="Picture 4"/>
          <p:cNvPicPr>
            <a:picLocks noChangeAspect="1"/>
          </p:cNvPicPr>
          <p:nvPr/>
        </p:nvPicPr>
        <p:blipFill>
          <a:blip r:embed="rId2" cstate="email"/>
          <a:stretch>
            <a:fillRect/>
          </a:stretch>
        </p:blipFill>
        <p:spPr>
          <a:xfrm>
            <a:off x="439259" y="1257834"/>
            <a:ext cx="63341" cy="414020"/>
          </a:xfrm>
          <a:prstGeom prst="rect">
            <a:avLst/>
          </a:prstGeom>
          <a:noFill/>
          <a:ln w="9525">
            <a:noFill/>
          </a:ln>
        </p:spPr>
      </p:pic>
      <p:sp>
        <p:nvSpPr>
          <p:cNvPr id="8" name="矩形 7"/>
          <p:cNvSpPr/>
          <p:nvPr/>
        </p:nvSpPr>
        <p:spPr>
          <a:xfrm>
            <a:off x="3393556" y="3499238"/>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6" name="TextBox 5"/>
          <p:cNvSpPr txBox="1"/>
          <p:nvPr/>
        </p:nvSpPr>
        <p:spPr>
          <a:xfrm>
            <a:off x="432289" y="1622586"/>
            <a:ext cx="8302136" cy="2308324"/>
          </a:xfrm>
          <a:prstGeom prst="rect">
            <a:avLst/>
          </a:prstGeom>
          <a:noFill/>
        </p:spPr>
        <p:txBody>
          <a:bodyPr wrap="square" rtlCol="0">
            <a:spAutoFit/>
          </a:bodyPr>
          <a:lstStyle/>
          <a:p>
            <a:pPr>
              <a:lnSpc>
                <a:spcPct val="150000"/>
              </a:lnSpc>
            </a:pPr>
            <a:r>
              <a:rPr lang="en-US" altLang="en-US" sz="2400" b="1" dirty="0" smtClean="0"/>
              <a:t>1</a:t>
            </a:r>
            <a:r>
              <a:rPr lang="zh-CN" altLang="en-US" sz="2400" b="1" dirty="0" smtClean="0"/>
              <a:t>．</a:t>
            </a:r>
            <a:r>
              <a:rPr lang="en-US" altLang="en-US" sz="2400" b="1" dirty="0" smtClean="0"/>
              <a:t>(1)2018·</a:t>
            </a:r>
            <a:r>
              <a:rPr lang="zh-CN" altLang="en-US" sz="2400" b="1" dirty="0" smtClean="0"/>
              <a:t>安顺  </a:t>
            </a:r>
            <a:r>
              <a:rPr lang="en-US" altLang="en-US" sz="2400" b="1" dirty="0" smtClean="0"/>
              <a:t>—Tom</a:t>
            </a:r>
            <a:r>
              <a:rPr lang="zh-CN" altLang="en-US" sz="2400" b="1" dirty="0" smtClean="0"/>
              <a:t>，</a:t>
            </a:r>
            <a:r>
              <a:rPr lang="en-US" altLang="en-US" sz="2400" b="1" dirty="0" smtClean="0"/>
              <a:t>have you ever read the book  A Tale of  Two Cities ________ by Charles Dickens?</a:t>
            </a:r>
            <a:endParaRPr lang="zh-CN" altLang="en-US" sz="2400" b="1" dirty="0" smtClean="0"/>
          </a:p>
          <a:p>
            <a:pPr>
              <a:lnSpc>
                <a:spcPct val="150000"/>
              </a:lnSpc>
            </a:pPr>
            <a:r>
              <a:rPr lang="en-US" altLang="en-US" sz="2400" b="1" dirty="0" smtClean="0"/>
              <a:t>           —Yes, I finished reading it last winter vacation.</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wrote</a:t>
            </a:r>
            <a:r>
              <a:rPr lang="zh-CN" altLang="en-US" sz="2400" b="1" dirty="0" smtClean="0"/>
              <a:t>　　</a:t>
            </a:r>
            <a:r>
              <a:rPr lang="en-US" altLang="en-US" sz="2400" b="1" dirty="0" smtClean="0"/>
              <a:t>B</a:t>
            </a:r>
            <a:r>
              <a:rPr lang="zh-CN" altLang="en-US" sz="2400" b="1" dirty="0" smtClean="0"/>
              <a:t>．</a:t>
            </a:r>
            <a:r>
              <a:rPr lang="en-US" altLang="en-US" sz="2400" b="1" dirty="0" smtClean="0"/>
              <a:t>to write</a:t>
            </a:r>
            <a:r>
              <a:rPr lang="zh-CN" altLang="en-US" sz="2400" b="1" dirty="0" smtClean="0"/>
              <a:t>      </a:t>
            </a:r>
            <a:r>
              <a:rPr lang="en-US" altLang="en-US" sz="2400" b="1" dirty="0" smtClean="0"/>
              <a:t>C</a:t>
            </a:r>
            <a:r>
              <a:rPr lang="zh-CN" altLang="en-US" sz="2400" b="1" dirty="0" smtClean="0"/>
              <a:t>．</a:t>
            </a:r>
            <a:r>
              <a:rPr lang="en-US" altLang="en-US" sz="2400" b="1" dirty="0" smtClean="0"/>
              <a:t>writing     D</a:t>
            </a:r>
            <a:r>
              <a:rPr lang="zh-CN" altLang="en-US" sz="2400" b="1" dirty="0" smtClean="0"/>
              <a:t>．</a:t>
            </a:r>
            <a:r>
              <a:rPr lang="en-US" altLang="en-US" sz="2400" b="1" dirty="0" smtClean="0"/>
              <a:t>written</a:t>
            </a:r>
            <a:endParaRPr lang="zh-CN" altLang="en-US" sz="2400" b="1" dirty="0"/>
          </a:p>
        </p:txBody>
      </p:sp>
      <p:sp>
        <p:nvSpPr>
          <p:cNvPr id="9" name="矩形 8"/>
          <p:cNvSpPr/>
          <p:nvPr/>
        </p:nvSpPr>
        <p:spPr>
          <a:xfrm>
            <a:off x="2800476" y="2240700"/>
            <a:ext cx="253916" cy="461665"/>
          </a:xfrm>
          <a:prstGeom prst="rect">
            <a:avLst/>
          </a:prstGeom>
        </p:spPr>
        <p:txBody>
          <a:bodyPr wrap="square">
            <a:spAutoFit/>
          </a:bodyPr>
          <a:lstStyle/>
          <a:p>
            <a:r>
              <a:rPr lang="en-US" altLang="zh-CN" sz="2400" b="1" dirty="0" smtClean="0">
                <a:solidFill>
                  <a:srgbClr val="FF0000"/>
                </a:solidFill>
              </a:rPr>
              <a:t>D</a:t>
            </a:r>
            <a:endParaRPr lang="zh-CN" altLang="en-US" sz="2400" dirty="0">
              <a:solidFill>
                <a:srgbClr val="FF0000"/>
              </a:solidFill>
            </a:endParaRPr>
          </a:p>
        </p:txBody>
      </p:sp>
      <p:sp>
        <p:nvSpPr>
          <p:cNvPr id="10" name="TextBox 9"/>
          <p:cNvSpPr txBox="1"/>
          <p:nvPr/>
        </p:nvSpPr>
        <p:spPr>
          <a:xfrm>
            <a:off x="324584" y="4443940"/>
            <a:ext cx="8348295" cy="1684244"/>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zh-CN" altLang="en-US" sz="2400" b="1" dirty="0" smtClean="0">
                <a:ea typeface="仿宋" panose="02010609060101010101" charset="-122"/>
              </a:rPr>
              <a:t>考查非谓语动词。句意：汤姆，你读过由查尔斯</a:t>
            </a:r>
            <a:r>
              <a:rPr lang="en-US" altLang="en-US" sz="2400" b="1" dirty="0" smtClean="0">
                <a:ea typeface="仿宋" panose="02010609060101010101" charset="-122"/>
              </a:rPr>
              <a:t>·</a:t>
            </a:r>
            <a:r>
              <a:rPr lang="zh-CN" altLang="en-US" sz="2400" b="1" dirty="0" smtClean="0">
                <a:ea typeface="仿宋" panose="02010609060101010101" charset="-122"/>
              </a:rPr>
              <a:t>狄更斯写的这本书</a:t>
            </a:r>
            <a:r>
              <a:rPr lang="en-US" altLang="zh-CN" sz="2400" b="1" dirty="0" smtClean="0">
                <a:ea typeface="仿宋" panose="02010609060101010101" charset="-122"/>
              </a:rPr>
              <a:t>《</a:t>
            </a:r>
            <a:r>
              <a:rPr lang="zh-CN" altLang="en-US" sz="2400" b="1" dirty="0" smtClean="0">
                <a:ea typeface="仿宋" panose="02010609060101010101" charset="-122"/>
              </a:rPr>
              <a:t>双城记</a:t>
            </a:r>
            <a:r>
              <a:rPr lang="en-US" altLang="zh-CN" sz="2400" b="1" dirty="0" smtClean="0">
                <a:ea typeface="仿宋" panose="02010609060101010101" charset="-122"/>
              </a:rPr>
              <a:t>》</a:t>
            </a:r>
            <a:r>
              <a:rPr lang="zh-CN" altLang="en-US" sz="2400" b="1" dirty="0" smtClean="0">
                <a:ea typeface="仿宋" panose="02010609060101010101" charset="-122"/>
              </a:rPr>
              <a:t>吗？分词短语部分作定语修饰</a:t>
            </a:r>
            <a:r>
              <a:rPr lang="en-US" altLang="en-US" sz="2400" b="1" dirty="0" smtClean="0">
                <a:ea typeface="仿宋" panose="02010609060101010101" charset="-122"/>
              </a:rPr>
              <a:t>“the book A Tale of Two Cities”</a:t>
            </a:r>
            <a:r>
              <a:rPr lang="zh-CN" altLang="en-US" sz="2400" b="1" dirty="0" smtClean="0">
                <a:ea typeface="仿宋" panose="02010609060101010101" charset="-122"/>
              </a:rPr>
              <a:t>，故选</a:t>
            </a:r>
            <a:r>
              <a:rPr lang="en-US" altLang="en-US" sz="2400" b="1" dirty="0" smtClean="0">
                <a:ea typeface="仿宋" panose="02010609060101010101" charset="-122"/>
              </a:rPr>
              <a:t>D</a:t>
            </a:r>
            <a:r>
              <a:rPr lang="zh-CN" altLang="en-US" sz="2400" b="1" dirty="0" smtClean="0">
                <a:ea typeface="仿宋" panose="02010609060101010101" charset="-122"/>
              </a:rPr>
              <a:t>。</a:t>
            </a:r>
          </a:p>
        </p:txBody>
      </p:sp>
      <p:sp>
        <p:nvSpPr>
          <p:cNvPr id="11"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9" grpId="0"/>
      <p:bldP spid="10"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3393556" y="3618506"/>
            <a:ext cx="934871" cy="553998"/>
          </a:xfrm>
          <a:prstGeom prst="rect">
            <a:avLst/>
          </a:prstGeom>
        </p:spPr>
        <p:txBody>
          <a:bodyPr wrap="none">
            <a:spAutoFit/>
          </a:bodyPr>
          <a:lstStyle/>
          <a:p>
            <a:pPr indent="266700" eaLnBrk="0" fontAlgn="base" hangingPunct="0">
              <a:spcBef>
                <a:spcPct val="0"/>
              </a:spcBef>
              <a:spcAft>
                <a:spcPct val="0"/>
              </a:spcAft>
            </a:pPr>
            <a:r>
              <a:rPr lang="en-US" altLang="zh-CN" sz="3000" b="1" dirty="0" smtClean="0">
                <a:latin typeface="Times New Roman" panose="02020603050405020304" pitchFamily="18" charset="0"/>
                <a:cs typeface="Times New Roman" panose="02020603050405020304" pitchFamily="18" charset="0"/>
              </a:rPr>
              <a:t>     </a:t>
            </a:r>
          </a:p>
        </p:txBody>
      </p:sp>
      <p:sp>
        <p:nvSpPr>
          <p:cNvPr id="6" name="TextBox 5"/>
          <p:cNvSpPr txBox="1"/>
          <p:nvPr/>
        </p:nvSpPr>
        <p:spPr>
          <a:xfrm>
            <a:off x="432289" y="1354975"/>
            <a:ext cx="8302136" cy="2238241"/>
          </a:xfrm>
          <a:prstGeom prst="rect">
            <a:avLst/>
          </a:prstGeom>
          <a:noFill/>
        </p:spPr>
        <p:txBody>
          <a:bodyPr wrap="square" rtlCol="0">
            <a:spAutoFit/>
          </a:bodyPr>
          <a:lstStyle/>
          <a:p>
            <a:pPr>
              <a:lnSpc>
                <a:spcPct val="150000"/>
              </a:lnSpc>
            </a:pPr>
            <a:r>
              <a:rPr lang="en-US" altLang="en-US" sz="2400" b="1" dirty="0" smtClean="0"/>
              <a:t>(2)2018·</a:t>
            </a:r>
            <a:r>
              <a:rPr lang="zh-CN" altLang="en-US" sz="2400" b="1" dirty="0" smtClean="0"/>
              <a:t>宜宾改编   </a:t>
            </a:r>
            <a:r>
              <a:rPr lang="en-US" altLang="en-US" sz="2400" b="1" dirty="0" smtClean="0"/>
              <a:t>We all look forward to ________ you again </a:t>
            </a:r>
          </a:p>
          <a:p>
            <a:pPr>
              <a:lnSpc>
                <a:spcPct val="150000"/>
              </a:lnSpc>
            </a:pPr>
            <a:r>
              <a:rPr lang="en-US" altLang="en-US" sz="2400" b="1" dirty="0" smtClean="0"/>
              <a:t>     soon. </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see                    B</a:t>
            </a:r>
            <a:r>
              <a:rPr lang="zh-CN" altLang="en-US" sz="2400" b="1" dirty="0" smtClean="0"/>
              <a:t>．</a:t>
            </a:r>
            <a:r>
              <a:rPr lang="en-US" altLang="en-US" sz="2400" b="1" dirty="0" smtClean="0"/>
              <a:t>seeing</a:t>
            </a:r>
            <a:endParaRPr lang="zh-CN" altLang="en-US" sz="2400" b="1" dirty="0" smtClean="0"/>
          </a:p>
          <a:p>
            <a:pPr>
              <a:lnSpc>
                <a:spcPct val="150000"/>
              </a:lnSpc>
            </a:pPr>
            <a:r>
              <a:rPr lang="en-US" altLang="en-US" sz="2400" b="1" dirty="0" smtClean="0"/>
              <a:t>     C</a:t>
            </a:r>
            <a:r>
              <a:rPr lang="zh-CN" altLang="en-US" sz="2400" b="1" dirty="0" smtClean="0"/>
              <a:t>．</a:t>
            </a:r>
            <a:r>
              <a:rPr lang="en-US" altLang="en-US" sz="2400" b="1" dirty="0" smtClean="0"/>
              <a:t>saw                   D</a:t>
            </a:r>
            <a:r>
              <a:rPr lang="zh-CN" altLang="en-US" sz="2400" b="1" dirty="0" smtClean="0"/>
              <a:t>．</a:t>
            </a:r>
            <a:r>
              <a:rPr lang="en-US" altLang="en-US" sz="2400" b="1" dirty="0" smtClean="0"/>
              <a:t>sees</a:t>
            </a:r>
            <a:endParaRPr lang="zh-CN" altLang="en-US" sz="2400" b="1" dirty="0" smtClean="0"/>
          </a:p>
        </p:txBody>
      </p:sp>
      <p:sp>
        <p:nvSpPr>
          <p:cNvPr id="9" name="矩形 8"/>
          <p:cNvSpPr/>
          <p:nvPr/>
        </p:nvSpPr>
        <p:spPr>
          <a:xfrm>
            <a:off x="6077543" y="1284357"/>
            <a:ext cx="253916" cy="461665"/>
          </a:xfrm>
          <a:prstGeom prst="rect">
            <a:avLst/>
          </a:prstGeom>
        </p:spPr>
        <p:txBody>
          <a:bodyPr wrap="square">
            <a:spAutoFit/>
          </a:bodyPr>
          <a:lstStyle/>
          <a:p>
            <a:r>
              <a:rPr lang="en-US" altLang="zh-CN" sz="2400" b="1" dirty="0" smtClean="0">
                <a:solidFill>
                  <a:srgbClr val="FF0000"/>
                </a:solidFill>
              </a:rPr>
              <a:t>B</a:t>
            </a:r>
            <a:endParaRPr lang="zh-CN" altLang="en-US" sz="2400" dirty="0">
              <a:solidFill>
                <a:srgbClr val="FF0000"/>
              </a:solidFill>
            </a:endParaRPr>
          </a:p>
        </p:txBody>
      </p:sp>
      <p:sp>
        <p:nvSpPr>
          <p:cNvPr id="10" name="TextBox 9"/>
          <p:cNvSpPr txBox="1"/>
          <p:nvPr/>
        </p:nvSpPr>
        <p:spPr>
          <a:xfrm>
            <a:off x="403267" y="3902808"/>
            <a:ext cx="7895906" cy="1130246"/>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zh-CN" altLang="en-US" sz="2400" b="1" dirty="0" smtClean="0">
                <a:ea typeface="仿宋" panose="02010609060101010101" charset="-122"/>
              </a:rPr>
              <a:t>考查非谓语动词。</a:t>
            </a:r>
            <a:r>
              <a:rPr lang="en-US" altLang="en-US" sz="2400" b="1" dirty="0" smtClean="0">
                <a:ea typeface="仿宋" panose="02010609060101010101" charset="-122"/>
              </a:rPr>
              <a:t>look forward to </a:t>
            </a:r>
            <a:r>
              <a:rPr lang="zh-CN" altLang="en-US" sz="2400" b="1" dirty="0" smtClean="0">
                <a:ea typeface="仿宋" panose="02010609060101010101" charset="-122"/>
              </a:rPr>
              <a:t>中的</a:t>
            </a:r>
            <a:r>
              <a:rPr lang="en-US" altLang="en-US" sz="2400" b="1" dirty="0" smtClean="0">
                <a:ea typeface="仿宋" panose="02010609060101010101" charset="-122"/>
              </a:rPr>
              <a:t>to</a:t>
            </a:r>
            <a:r>
              <a:rPr lang="zh-CN" altLang="en-US" sz="2400" b="1" dirty="0" smtClean="0">
                <a:ea typeface="仿宋" panose="02010609060101010101" charset="-122"/>
              </a:rPr>
              <a:t>是介词，后面用动名词作宾语。</a:t>
            </a:r>
          </a:p>
        </p:txBody>
      </p:sp>
      <p:sp>
        <p:nvSpPr>
          <p:cNvPr id="11"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00051" y="1388635"/>
            <a:ext cx="8343900" cy="2031325"/>
          </a:xfrm>
          <a:prstGeom prst="rect">
            <a:avLst/>
          </a:prstGeom>
          <a:noFill/>
        </p:spPr>
        <p:txBody>
          <a:bodyPr wrap="square" rtlCol="0">
            <a:spAutoFit/>
          </a:bodyPr>
          <a:lstStyle/>
          <a:p>
            <a:pPr>
              <a:lnSpc>
                <a:spcPct val="150000"/>
              </a:lnSpc>
            </a:pPr>
            <a:r>
              <a:rPr lang="en-US" altLang="zh-CN" sz="2800" b="1" dirty="0" smtClean="0">
                <a:latin typeface="Times New Roman" panose="02020603050405020304" pitchFamily="18" charset="0"/>
                <a:cs typeface="Times New Roman" panose="02020603050405020304" pitchFamily="18" charset="0"/>
              </a:rPr>
              <a:t>●2</a:t>
            </a:r>
            <a:r>
              <a:rPr lang="en-US" altLang="zh-CN" sz="2800" dirty="0" smtClean="0"/>
              <a:t> </a:t>
            </a:r>
            <a:r>
              <a:rPr lang="en-US" altLang="zh-CN" sz="2800" b="1" dirty="0" smtClean="0"/>
              <a:t> He doesn't follow the rules, and he refuses to do any work. </a:t>
            </a:r>
            <a:endParaRPr lang="zh-CN" altLang="en-US" sz="2800" b="1" dirty="0" smtClean="0"/>
          </a:p>
          <a:p>
            <a:pPr>
              <a:lnSpc>
                <a:spcPct val="150000"/>
              </a:lnSpc>
            </a:pPr>
            <a:r>
              <a:rPr lang="zh-CN" altLang="en-US" sz="2800" b="1" dirty="0" smtClean="0"/>
              <a:t>他不遵守规则，而且拒绝做任何工作。</a:t>
            </a:r>
          </a:p>
        </p:txBody>
      </p:sp>
      <p:sp>
        <p:nvSpPr>
          <p:cNvPr id="4" name="Rectangle 1"/>
          <p:cNvSpPr>
            <a:spLocks noChangeArrowheads="1"/>
          </p:cNvSpPr>
          <p:nvPr/>
        </p:nvSpPr>
        <p:spPr bwMode="auto">
          <a:xfrm>
            <a:off x="339384" y="3666419"/>
            <a:ext cx="8465234" cy="1684244"/>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探究</a:t>
            </a: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zh-CN" sz="2400" dirty="0" smtClean="0"/>
              <a:t>  </a:t>
            </a:r>
            <a:r>
              <a:rPr lang="en-US" altLang="en-US" sz="2400" b="1" dirty="0" smtClean="0"/>
              <a:t>refuse</a:t>
            </a:r>
            <a:r>
              <a:rPr lang="zh-CN" altLang="en-US" sz="2400" b="1" dirty="0" smtClean="0"/>
              <a:t>为及物动词，后跟动词时，动词要用不定式，即</a:t>
            </a:r>
            <a:r>
              <a:rPr lang="en-US" altLang="en-US" sz="2400" b="1" dirty="0" smtClean="0"/>
              <a:t>refuse to do </a:t>
            </a:r>
            <a:r>
              <a:rPr lang="en-US" altLang="en-US" sz="2400" b="1" dirty="0" err="1" smtClean="0"/>
              <a:t>sth</a:t>
            </a:r>
            <a:r>
              <a:rPr lang="en-US" altLang="en-US" sz="2400" b="1" dirty="0" smtClean="0"/>
              <a:t>.</a:t>
            </a:r>
            <a:r>
              <a:rPr lang="zh-CN" altLang="en-US" sz="2400" b="1" dirty="0" smtClean="0"/>
              <a:t>，意为</a:t>
            </a:r>
            <a:r>
              <a:rPr lang="en-US" altLang="en-US" sz="2400" b="1" dirty="0" smtClean="0"/>
              <a:t>“</a:t>
            </a:r>
            <a:r>
              <a:rPr lang="zh-CN" altLang="en-US" sz="2400" b="1" dirty="0" smtClean="0"/>
              <a:t>拒绝做某事</a:t>
            </a:r>
            <a:r>
              <a:rPr lang="en-US" altLang="en-US" sz="2400" b="1" dirty="0" smtClean="0"/>
              <a:t>”</a:t>
            </a:r>
            <a:r>
              <a:rPr lang="zh-CN" altLang="en-US" sz="2400" b="1" dirty="0" smtClean="0"/>
              <a:t>。</a:t>
            </a:r>
          </a:p>
          <a:p>
            <a:pPr>
              <a:lnSpc>
                <a:spcPct val="150000"/>
              </a:lnSpc>
            </a:pPr>
            <a:r>
              <a:rPr lang="en-US" altLang="en-US" sz="2400" b="1" dirty="0" smtClean="0"/>
              <a:t>I politely refused their invitation. </a:t>
            </a:r>
            <a:r>
              <a:rPr lang="zh-CN" altLang="en-US" sz="2400" b="1" dirty="0" smtClean="0"/>
              <a:t>我礼貌地回绝了他们的邀请。</a:t>
            </a:r>
          </a:p>
        </p:txBody>
      </p:sp>
      <p:sp>
        <p:nvSpPr>
          <p:cNvPr id="5"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506" y="1465818"/>
            <a:ext cx="8196629" cy="2862322"/>
          </a:xfrm>
          <a:prstGeom prst="rect">
            <a:avLst/>
          </a:prstGeom>
          <a:noFill/>
        </p:spPr>
        <p:txBody>
          <a:bodyPr wrap="square" rtlCol="0">
            <a:spAutoFit/>
          </a:bodyPr>
          <a:lstStyle/>
          <a:p>
            <a:pPr>
              <a:lnSpc>
                <a:spcPct val="150000"/>
              </a:lnSpc>
            </a:pPr>
            <a:r>
              <a:rPr lang="en-US" altLang="en-US" sz="2400" b="1" dirty="0" smtClean="0"/>
              <a:t>2</a:t>
            </a:r>
            <a:r>
              <a:rPr lang="zh-CN" altLang="en-US" sz="2400" b="1" dirty="0" smtClean="0"/>
              <a:t>．</a:t>
            </a:r>
            <a:r>
              <a:rPr lang="en-US" altLang="en-US" sz="2400" b="1" dirty="0" smtClean="0"/>
              <a:t>2018·</a:t>
            </a:r>
            <a:r>
              <a:rPr lang="zh-CN" altLang="en-US" sz="2400" b="1" dirty="0" smtClean="0"/>
              <a:t>扬州  </a:t>
            </a:r>
            <a:r>
              <a:rPr lang="en-US" altLang="en-US" sz="2400" b="1" dirty="0" smtClean="0"/>
              <a:t>—I offered Sandy a helping hand. However, she ________ it.</a:t>
            </a:r>
            <a:endParaRPr lang="zh-CN" altLang="en-US" sz="2400" b="1" dirty="0" smtClean="0"/>
          </a:p>
          <a:p>
            <a:pPr>
              <a:lnSpc>
                <a:spcPct val="150000"/>
              </a:lnSpc>
            </a:pPr>
            <a:r>
              <a:rPr lang="en-US" altLang="en-US" sz="2400" b="1" dirty="0" smtClean="0"/>
              <a:t>       —Maybe she can manage herself.</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received</a:t>
            </a:r>
            <a:r>
              <a:rPr lang="zh-CN" altLang="en-US" sz="2400" b="1" dirty="0" smtClean="0"/>
              <a:t>　</a:t>
            </a:r>
            <a:r>
              <a:rPr lang="en-US" altLang="en-US" sz="2400" b="1" dirty="0" smtClean="0"/>
              <a:t>          B</a:t>
            </a:r>
            <a:r>
              <a:rPr lang="zh-CN" altLang="en-US" sz="2400" b="1" dirty="0" smtClean="0"/>
              <a:t>．</a:t>
            </a:r>
            <a:r>
              <a:rPr lang="en-US" altLang="en-US" sz="2400" b="1" dirty="0" smtClean="0"/>
              <a:t>returned</a:t>
            </a:r>
            <a:endParaRPr lang="zh-CN" altLang="en-US" sz="2400" b="1" dirty="0" smtClean="0"/>
          </a:p>
          <a:p>
            <a:pPr>
              <a:lnSpc>
                <a:spcPct val="150000"/>
              </a:lnSpc>
            </a:pPr>
            <a:r>
              <a:rPr lang="en-US" altLang="en-US" sz="2400" b="1" dirty="0" smtClean="0"/>
              <a:t>        C</a:t>
            </a:r>
            <a:r>
              <a:rPr lang="zh-CN" altLang="en-US" sz="2400" b="1" dirty="0" smtClean="0"/>
              <a:t>．</a:t>
            </a:r>
            <a:r>
              <a:rPr lang="en-US" altLang="en-US" sz="2400" b="1" dirty="0" smtClean="0"/>
              <a:t>refused               D</a:t>
            </a:r>
            <a:r>
              <a:rPr lang="zh-CN" altLang="en-US" sz="2400" b="1" dirty="0" smtClean="0"/>
              <a:t>．</a:t>
            </a:r>
            <a:r>
              <a:rPr lang="en-US" altLang="en-US" sz="2400" b="1" dirty="0" smtClean="0"/>
              <a:t>rewarded</a:t>
            </a:r>
            <a:endParaRPr lang="zh-CN" altLang="en-US" sz="2400" b="1" dirty="0"/>
          </a:p>
        </p:txBody>
      </p:sp>
      <p:sp>
        <p:nvSpPr>
          <p:cNvPr id="10" name="矩形 9"/>
          <p:cNvSpPr/>
          <p:nvPr/>
        </p:nvSpPr>
        <p:spPr>
          <a:xfrm>
            <a:off x="1442342" y="1948391"/>
            <a:ext cx="407484" cy="461665"/>
          </a:xfrm>
          <a:prstGeom prst="rect">
            <a:avLst/>
          </a:prstGeom>
        </p:spPr>
        <p:txBody>
          <a:bodyPr wrap="none">
            <a:spAutoFit/>
          </a:bodyPr>
          <a:lstStyle/>
          <a:p>
            <a:r>
              <a:rPr lang="en-US" altLang="zh-CN" sz="2400" b="1" dirty="0" smtClean="0">
                <a:solidFill>
                  <a:srgbClr val="FF0000"/>
                </a:solidFill>
                <a:ea typeface="仿宋" panose="02010609060101010101" charset="-122"/>
              </a:rPr>
              <a:t>C</a:t>
            </a:r>
            <a:endParaRPr lang="zh-CN" altLang="en-US" sz="2400"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695325" y="1662723"/>
            <a:ext cx="7739364" cy="2342244"/>
          </a:xfrm>
          <a:prstGeom prst="rect">
            <a:avLst/>
          </a:prstGeom>
          <a:noFill/>
        </p:spPr>
        <p:txBody>
          <a:bodyPr wrap="square" rtlCol="0">
            <a:spAutoFit/>
          </a:bodyPr>
          <a:lstStyle/>
          <a:p>
            <a:pPr>
              <a:lnSpc>
                <a:spcPct val="150000"/>
              </a:lnSpc>
            </a:pPr>
            <a:r>
              <a:rPr lang="en-US" altLang="zh-CN" sz="2000" b="1" dirty="0" smtClean="0">
                <a:solidFill>
                  <a:srgbClr val="3333FF"/>
                </a:solidFill>
                <a:ea typeface="黑体" panose="02010609060101010101" pitchFamily="49" charset="-122"/>
              </a:rPr>
              <a:t>【</a:t>
            </a:r>
            <a:r>
              <a:rPr lang="zh-CN" altLang="en-US" sz="2000" b="1" dirty="0" smtClean="0">
                <a:solidFill>
                  <a:srgbClr val="3333FF"/>
                </a:solidFill>
                <a:ea typeface="黑体" panose="02010609060101010101" pitchFamily="49" charset="-122"/>
              </a:rPr>
              <a:t>解析</a:t>
            </a:r>
            <a:r>
              <a:rPr lang="en-US" altLang="zh-CN" sz="2000" b="1" dirty="0" smtClean="0">
                <a:solidFill>
                  <a:srgbClr val="3333FF"/>
                </a:solidFill>
                <a:ea typeface="黑体" panose="02010609060101010101" pitchFamily="49" charset="-122"/>
              </a:rPr>
              <a:t>】</a:t>
            </a:r>
            <a:r>
              <a:rPr lang="zh-CN" altLang="en-US" sz="2000" b="1" dirty="0" smtClean="0">
                <a:ea typeface="仿宋" panose="02010609060101010101" charset="-122"/>
              </a:rPr>
              <a:t>考查动词词义辨析。句意：</a:t>
            </a:r>
            <a:r>
              <a:rPr lang="en-US" altLang="en-US" sz="2000" b="1" dirty="0" smtClean="0">
                <a:ea typeface="仿宋" panose="02010609060101010101" charset="-122"/>
              </a:rPr>
              <a:t>“</a:t>
            </a:r>
            <a:r>
              <a:rPr lang="zh-CN" altLang="en-US" sz="2000" b="1" dirty="0" smtClean="0">
                <a:ea typeface="仿宋" panose="02010609060101010101" charset="-122"/>
              </a:rPr>
              <a:t>我向桑迪伸出援助之手。但是，她拒绝了。</a:t>
            </a:r>
            <a:r>
              <a:rPr lang="en-US" altLang="en-US" sz="2000" b="1" dirty="0" smtClean="0">
                <a:ea typeface="仿宋" panose="02010609060101010101" charset="-122"/>
              </a:rPr>
              <a:t>”“</a:t>
            </a:r>
            <a:r>
              <a:rPr lang="zh-CN" altLang="en-US" sz="2000" b="1" dirty="0" smtClean="0">
                <a:ea typeface="仿宋" panose="02010609060101010101" charset="-122"/>
              </a:rPr>
              <a:t>或许她能够自己做到。</a:t>
            </a:r>
            <a:r>
              <a:rPr lang="en-US" altLang="en-US" sz="2000" b="1" dirty="0" smtClean="0">
                <a:ea typeface="仿宋" panose="02010609060101010101" charset="-122"/>
              </a:rPr>
              <a:t>”receive</a:t>
            </a:r>
            <a:r>
              <a:rPr lang="zh-CN" altLang="en-US" sz="2000" b="1" dirty="0" smtClean="0">
                <a:ea typeface="仿宋" panose="02010609060101010101" charset="-122"/>
              </a:rPr>
              <a:t>意为</a:t>
            </a:r>
            <a:r>
              <a:rPr lang="en-US" altLang="en-US" sz="2000" b="1" dirty="0" smtClean="0">
                <a:ea typeface="仿宋" panose="02010609060101010101" charset="-122"/>
              </a:rPr>
              <a:t>“</a:t>
            </a:r>
            <a:r>
              <a:rPr lang="zh-CN" altLang="en-US" sz="2000" b="1" dirty="0" smtClean="0">
                <a:ea typeface="仿宋" panose="02010609060101010101" charset="-122"/>
              </a:rPr>
              <a:t>收到</a:t>
            </a:r>
            <a:r>
              <a:rPr lang="en-US" altLang="en-US" sz="2000" b="1" dirty="0" smtClean="0">
                <a:ea typeface="仿宋" panose="02010609060101010101" charset="-122"/>
              </a:rPr>
              <a:t>”</a:t>
            </a:r>
            <a:r>
              <a:rPr lang="zh-CN" altLang="en-US" sz="2000" b="1" dirty="0" smtClean="0">
                <a:ea typeface="仿宋" panose="02010609060101010101" charset="-122"/>
              </a:rPr>
              <a:t>；</a:t>
            </a:r>
            <a:r>
              <a:rPr lang="en-US" altLang="en-US" sz="2000" b="1" dirty="0" smtClean="0">
                <a:ea typeface="仿宋" panose="02010609060101010101" charset="-122"/>
              </a:rPr>
              <a:t>return</a:t>
            </a:r>
            <a:r>
              <a:rPr lang="zh-CN" altLang="en-US" sz="2000" b="1" dirty="0" smtClean="0">
                <a:ea typeface="仿宋" panose="02010609060101010101" charset="-122"/>
              </a:rPr>
              <a:t>意为</a:t>
            </a:r>
            <a:r>
              <a:rPr lang="en-US" altLang="en-US" sz="2000" b="1" dirty="0" smtClean="0">
                <a:ea typeface="仿宋" panose="02010609060101010101" charset="-122"/>
              </a:rPr>
              <a:t>“</a:t>
            </a:r>
            <a:r>
              <a:rPr lang="zh-CN" altLang="en-US" sz="2000" b="1" dirty="0" smtClean="0">
                <a:ea typeface="仿宋" panose="02010609060101010101" charset="-122"/>
              </a:rPr>
              <a:t>归还，返还，回报</a:t>
            </a:r>
            <a:r>
              <a:rPr lang="en-US" altLang="en-US" sz="2000" b="1" dirty="0" smtClean="0">
                <a:ea typeface="仿宋" panose="02010609060101010101" charset="-122"/>
              </a:rPr>
              <a:t>”</a:t>
            </a:r>
            <a:r>
              <a:rPr lang="zh-CN" altLang="en-US" sz="2000" b="1" dirty="0" smtClean="0">
                <a:ea typeface="仿宋" panose="02010609060101010101" charset="-122"/>
              </a:rPr>
              <a:t>；</a:t>
            </a:r>
            <a:r>
              <a:rPr lang="en-US" altLang="en-US" sz="2000" b="1" dirty="0" smtClean="0">
                <a:ea typeface="仿宋" panose="02010609060101010101" charset="-122"/>
              </a:rPr>
              <a:t>refuse</a:t>
            </a:r>
            <a:r>
              <a:rPr lang="zh-CN" altLang="en-US" sz="2000" b="1" dirty="0" smtClean="0">
                <a:ea typeface="仿宋" panose="02010609060101010101" charset="-122"/>
              </a:rPr>
              <a:t>意为</a:t>
            </a:r>
            <a:r>
              <a:rPr lang="en-US" altLang="en-US" sz="2000" b="1" dirty="0" smtClean="0">
                <a:ea typeface="仿宋" panose="02010609060101010101" charset="-122"/>
              </a:rPr>
              <a:t>“</a:t>
            </a:r>
            <a:r>
              <a:rPr lang="zh-CN" altLang="en-US" sz="2000" b="1" dirty="0" smtClean="0">
                <a:ea typeface="仿宋" panose="02010609060101010101" charset="-122"/>
              </a:rPr>
              <a:t>拒绝</a:t>
            </a:r>
            <a:r>
              <a:rPr lang="en-US" altLang="en-US" sz="2000" b="1" dirty="0" smtClean="0">
                <a:ea typeface="仿宋" panose="02010609060101010101" charset="-122"/>
              </a:rPr>
              <a:t>”</a:t>
            </a:r>
            <a:r>
              <a:rPr lang="zh-CN" altLang="en-US" sz="2000" b="1" dirty="0" smtClean="0">
                <a:ea typeface="仿宋" panose="02010609060101010101" charset="-122"/>
              </a:rPr>
              <a:t>；</a:t>
            </a:r>
            <a:r>
              <a:rPr lang="en-US" altLang="en-US" sz="2000" b="1" dirty="0" smtClean="0">
                <a:ea typeface="仿宋" panose="02010609060101010101" charset="-122"/>
              </a:rPr>
              <a:t>reward</a:t>
            </a:r>
            <a:r>
              <a:rPr lang="zh-CN" altLang="en-US" sz="2000" b="1" dirty="0" smtClean="0">
                <a:ea typeface="仿宋" panose="02010609060101010101" charset="-122"/>
              </a:rPr>
              <a:t>意为</a:t>
            </a:r>
            <a:r>
              <a:rPr lang="en-US" altLang="en-US" sz="2000" b="1" dirty="0" smtClean="0">
                <a:ea typeface="仿宋" panose="02010609060101010101" charset="-122"/>
              </a:rPr>
              <a:t>“</a:t>
            </a:r>
            <a:r>
              <a:rPr lang="zh-CN" altLang="en-US" sz="2000" b="1" dirty="0" smtClean="0">
                <a:ea typeface="仿宋" panose="02010609060101010101" charset="-122"/>
              </a:rPr>
              <a:t>奖励，奖赏</a:t>
            </a:r>
            <a:r>
              <a:rPr lang="en-US" altLang="en-US" sz="2000" b="1" dirty="0" smtClean="0">
                <a:ea typeface="仿宋" panose="02010609060101010101" charset="-122"/>
              </a:rPr>
              <a:t>”</a:t>
            </a:r>
            <a:r>
              <a:rPr lang="zh-CN" altLang="en-US" sz="2000" b="1" dirty="0" smtClean="0">
                <a:ea typeface="仿宋" panose="02010609060101010101" charset="-122"/>
              </a:rPr>
              <a:t>。承接上文意义，下文副词</a:t>
            </a:r>
            <a:r>
              <a:rPr lang="en-US" altLang="en-US" sz="2000" b="1" dirty="0" smtClean="0">
                <a:ea typeface="仿宋" panose="02010609060101010101" charset="-122"/>
              </a:rPr>
              <a:t>however(</a:t>
            </a:r>
            <a:r>
              <a:rPr lang="zh-CN" altLang="en-US" sz="2000" b="1" dirty="0" smtClean="0">
                <a:ea typeface="仿宋" panose="02010609060101010101" charset="-122"/>
              </a:rPr>
              <a:t>然而</a:t>
            </a:r>
            <a:r>
              <a:rPr lang="en-US" altLang="en-US" sz="2000" b="1" dirty="0" smtClean="0">
                <a:ea typeface="仿宋" panose="02010609060101010101" charset="-122"/>
              </a:rPr>
              <a:t>)</a:t>
            </a:r>
            <a:r>
              <a:rPr lang="zh-CN" altLang="en-US" sz="2000" b="1" dirty="0" smtClean="0">
                <a:ea typeface="仿宋" panose="02010609060101010101" charset="-122"/>
              </a:rPr>
              <a:t>表示的转折句意提示用动词</a:t>
            </a:r>
            <a:r>
              <a:rPr lang="en-US" altLang="en-US" sz="2000" b="1" dirty="0" smtClean="0">
                <a:ea typeface="仿宋" panose="02010609060101010101" charset="-122"/>
              </a:rPr>
              <a:t>refuse</a:t>
            </a:r>
            <a:r>
              <a:rPr lang="zh-CN" altLang="en-US" sz="2000" b="1" dirty="0" smtClean="0">
                <a:ea typeface="仿宋" panose="02010609060101010101" charset="-122"/>
              </a:rPr>
              <a:t>表示</a:t>
            </a:r>
            <a:r>
              <a:rPr lang="en-US" altLang="en-US" sz="2000" b="1" dirty="0" smtClean="0">
                <a:ea typeface="仿宋" panose="02010609060101010101" charset="-122"/>
              </a:rPr>
              <a:t>“</a:t>
            </a:r>
            <a:r>
              <a:rPr lang="zh-CN" altLang="en-US" sz="2000" b="1" dirty="0" smtClean="0">
                <a:ea typeface="仿宋" panose="02010609060101010101" charset="-122"/>
              </a:rPr>
              <a:t>拒绝</a:t>
            </a:r>
            <a:r>
              <a:rPr lang="en-US" altLang="en-US" sz="2000" b="1" dirty="0" smtClean="0">
                <a:ea typeface="仿宋" panose="02010609060101010101" charset="-122"/>
              </a:rPr>
              <a:t>”</a:t>
            </a:r>
            <a:r>
              <a:rPr lang="zh-CN" altLang="en-US" sz="2000" b="1" dirty="0" smtClean="0">
                <a:ea typeface="仿宋" panose="02010609060101010101" charset="-122"/>
              </a:rPr>
              <a:t>。故选</a:t>
            </a:r>
            <a:r>
              <a:rPr lang="en-US" altLang="en-US" sz="2000" b="1" dirty="0" smtClean="0">
                <a:ea typeface="仿宋" panose="02010609060101010101" charset="-122"/>
              </a:rPr>
              <a:t>C</a:t>
            </a:r>
            <a:r>
              <a:rPr lang="zh-CN" altLang="en-US" sz="2000" b="1" dirty="0" smtClean="0">
                <a:ea typeface="仿宋" panose="02010609060101010101" charset="-122"/>
              </a:rPr>
              <a:t>。</a:t>
            </a: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07225" y="1700860"/>
            <a:ext cx="8442198" cy="1949508"/>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28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lang="en-US" altLang="zh-CN" sz="2800" b="1" dirty="0" smtClean="0"/>
              <a:t>3</a:t>
            </a:r>
            <a:r>
              <a:rPr lang="zh-CN" altLang="en-US" sz="2800" b="1" dirty="0" smtClean="0"/>
              <a:t>　</a:t>
            </a:r>
            <a:r>
              <a:rPr lang="en-US" altLang="zh-CN" sz="2800" b="1" dirty="0" smtClean="0"/>
              <a:t>Instead, she decides to talk to him and find out what the problem is.</a:t>
            </a:r>
            <a:endParaRPr lang="zh-CN" altLang="en-US" sz="2800" b="1" dirty="0" smtClean="0"/>
          </a:p>
          <a:p>
            <a:pPr>
              <a:lnSpc>
                <a:spcPct val="150000"/>
              </a:lnSpc>
            </a:pPr>
            <a:r>
              <a:rPr lang="zh-CN" altLang="en-US" sz="2800" b="1" dirty="0" smtClean="0"/>
              <a:t>相反，她决定和他好好谈一谈，弄清楚是什么问题。</a:t>
            </a:r>
            <a:endParaRPr lang="zh-CN" altLang="zh-CN" sz="2800" b="1" dirty="0"/>
          </a:p>
        </p:txBody>
      </p:sp>
      <p:sp>
        <p:nvSpPr>
          <p:cNvPr id="6"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box(in)">
                                      <p:cBhvr>
                                        <p:cTn id="7" dur="5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605043" y="1612900"/>
          <a:ext cx="7835571" cy="3505200"/>
        </p:xfrm>
        <a:graphic>
          <a:graphicData uri="http://schemas.openxmlformats.org/drawingml/2006/table">
            <a:tbl>
              <a:tblPr/>
              <a:tblGrid>
                <a:gridCol w="1097218">
                  <a:extLst>
                    <a:ext uri="{9D8B030D-6E8A-4147-A177-3AD203B41FA5}">
                      <a16:colId xmlns:a16="http://schemas.microsoft.com/office/drawing/2014/main" val="20000"/>
                    </a:ext>
                  </a:extLst>
                </a:gridCol>
                <a:gridCol w="6738353">
                  <a:extLst>
                    <a:ext uri="{9D8B030D-6E8A-4147-A177-3AD203B41FA5}">
                      <a16:colId xmlns:a16="http://schemas.microsoft.com/office/drawing/2014/main" val="20001"/>
                    </a:ext>
                  </a:extLst>
                </a:gridCol>
              </a:tblGrid>
              <a:tr h="3505200">
                <a:tc>
                  <a:txBody>
                    <a:bodyPr/>
                    <a:lstStyle/>
                    <a:p>
                      <a:pPr algn="ctr">
                        <a:lnSpc>
                          <a:spcPct val="150000"/>
                        </a:lnSpc>
                        <a:spcAft>
                          <a:spcPts val="0"/>
                        </a:spcAft>
                      </a:pPr>
                      <a:r>
                        <a:rPr lang="zh-CN" sz="2400" b="1" kern="100" dirty="0" smtClean="0">
                          <a:latin typeface="Times New Roman" panose="02020603050405020304" pitchFamily="18" charset="0"/>
                          <a:ea typeface="+mn-ea"/>
                          <a:cs typeface="Times New Roman" panose="02020603050405020304" pitchFamily="18" charset="0"/>
                        </a:rPr>
                        <a:t>短语</a:t>
                      </a:r>
                      <a:endParaRPr lang="en-US" altLang="zh-CN" sz="2400" b="1" kern="100" dirty="0" smtClean="0">
                        <a:latin typeface="Times New Roman" panose="02020603050405020304" pitchFamily="18" charset="0"/>
                        <a:ea typeface="+mn-ea"/>
                        <a:cs typeface="Times New Roman" panose="02020603050405020304" pitchFamily="18" charset="0"/>
                      </a:endParaRPr>
                    </a:p>
                    <a:p>
                      <a:pPr algn="ctr">
                        <a:lnSpc>
                          <a:spcPct val="150000"/>
                        </a:lnSpc>
                        <a:spcAft>
                          <a:spcPts val="0"/>
                        </a:spcAft>
                      </a:pPr>
                      <a:r>
                        <a:rPr lang="zh-CN" sz="2400" b="1" kern="100" dirty="0" smtClean="0">
                          <a:latin typeface="Times New Roman" panose="02020603050405020304" pitchFamily="18" charset="0"/>
                          <a:ea typeface="+mn-ea"/>
                          <a:cs typeface="Times New Roman" panose="02020603050405020304" pitchFamily="18" charset="0"/>
                        </a:rPr>
                        <a:t>互</a:t>
                      </a:r>
                      <a:r>
                        <a:rPr lang="zh-CN" sz="2400" b="1" kern="100" dirty="0">
                          <a:latin typeface="Times New Roman" panose="02020603050405020304" pitchFamily="18" charset="0"/>
                          <a:ea typeface="+mn-ea"/>
                          <a:cs typeface="Times New Roman" panose="02020603050405020304" pitchFamily="18" charset="0"/>
                        </a:rPr>
                        <a:t>译</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altLang="en-US" sz="2400" b="1" kern="1200" dirty="0" smtClean="0">
                          <a:solidFill>
                            <a:schemeClr val="tx1"/>
                          </a:solidFill>
                          <a:latin typeface="+mn-lt"/>
                          <a:ea typeface="+mn-ea"/>
                          <a:cs typeface="+mn-cs"/>
                        </a:rPr>
                        <a:t>1.</a:t>
                      </a:r>
                      <a:r>
                        <a:rPr lang="zh-CN" altLang="en-US" sz="2400" b="1" kern="1200" dirty="0" smtClean="0">
                          <a:solidFill>
                            <a:schemeClr val="tx1"/>
                          </a:solidFill>
                          <a:latin typeface="+mn-lt"/>
                          <a:ea typeface="+mn-ea"/>
                          <a:cs typeface="+mn-cs"/>
                        </a:rPr>
                        <a:t>到目前为止；迄今</a:t>
                      </a:r>
                      <a:r>
                        <a:rPr lang="en-US" altLang="en-US" sz="2400" b="1" kern="1200" dirty="0" smtClean="0">
                          <a:solidFill>
                            <a:schemeClr val="tx1"/>
                          </a:solidFill>
                          <a:latin typeface="+mn-lt"/>
                          <a:ea typeface="+mn-ea"/>
                          <a:cs typeface="+mn-cs"/>
                        </a:rPr>
                        <a:t>____________</a:t>
                      </a:r>
                      <a:endParaRPr lang="zh-CN" altLang="en-US" sz="2400" b="1" kern="1200" dirty="0" smtClean="0">
                        <a:solidFill>
                          <a:schemeClr val="tx1"/>
                        </a:solidFill>
                        <a:latin typeface="+mn-lt"/>
                        <a:ea typeface="+mn-ea"/>
                        <a:cs typeface="+mn-cs"/>
                      </a:endParaRPr>
                    </a:p>
                    <a:p>
                      <a:pPr>
                        <a:lnSpc>
                          <a:spcPct val="150000"/>
                        </a:lnSpc>
                      </a:pPr>
                      <a:r>
                        <a:rPr lang="en-US" altLang="en-US" sz="2400" b="1" kern="1200" dirty="0" smtClean="0">
                          <a:solidFill>
                            <a:schemeClr val="tx1"/>
                          </a:solidFill>
                          <a:latin typeface="+mn-lt"/>
                          <a:ea typeface="+mn-ea"/>
                          <a:cs typeface="+mn-cs"/>
                        </a:rPr>
                        <a:t>2.</a:t>
                      </a:r>
                      <a:r>
                        <a:rPr lang="zh-CN" altLang="en-US" sz="2400" b="1" kern="1200" dirty="0" smtClean="0">
                          <a:solidFill>
                            <a:schemeClr val="tx1"/>
                          </a:solidFill>
                          <a:latin typeface="+mn-lt"/>
                          <a:ea typeface="+mn-ea"/>
                          <a:cs typeface="+mn-cs"/>
                        </a:rPr>
                        <a:t>从现在开始</a:t>
                      </a:r>
                      <a:r>
                        <a:rPr lang="en-US" altLang="en-US" sz="2400" b="1" kern="1200" dirty="0" smtClean="0">
                          <a:solidFill>
                            <a:schemeClr val="tx1"/>
                          </a:solidFill>
                          <a:latin typeface="+mn-lt"/>
                          <a:ea typeface="+mn-ea"/>
                          <a:cs typeface="+mn-cs"/>
                        </a:rPr>
                        <a:t>____________</a:t>
                      </a:r>
                      <a:endParaRPr lang="zh-CN" altLang="en-US" sz="2400" b="1" kern="1200" dirty="0" smtClean="0">
                        <a:solidFill>
                          <a:schemeClr val="tx1"/>
                        </a:solidFill>
                        <a:latin typeface="+mn-lt"/>
                        <a:ea typeface="+mn-ea"/>
                        <a:cs typeface="+mn-cs"/>
                      </a:endParaRPr>
                    </a:p>
                    <a:p>
                      <a:pPr>
                        <a:lnSpc>
                          <a:spcPct val="150000"/>
                        </a:lnSpc>
                      </a:pPr>
                      <a:r>
                        <a:rPr lang="en-US" altLang="en-US" sz="2400" b="1" kern="1200" dirty="0" smtClean="0">
                          <a:solidFill>
                            <a:schemeClr val="tx1"/>
                          </a:solidFill>
                          <a:latin typeface="+mn-lt"/>
                          <a:ea typeface="+mn-ea"/>
                          <a:cs typeface="+mn-cs"/>
                        </a:rPr>
                        <a:t>3.</a:t>
                      </a:r>
                      <a:r>
                        <a:rPr lang="zh-CN" altLang="en-US" sz="2400" b="1" kern="1200" dirty="0" smtClean="0">
                          <a:solidFill>
                            <a:schemeClr val="tx1"/>
                          </a:solidFill>
                          <a:latin typeface="+mn-lt"/>
                          <a:ea typeface="+mn-ea"/>
                          <a:cs typeface="+mn-cs"/>
                        </a:rPr>
                        <a:t>尽某人的责任；做分内工作</a:t>
                      </a:r>
                      <a:r>
                        <a:rPr lang="en-US" altLang="en-US" sz="2400" b="1" kern="1200" dirty="0" smtClean="0">
                          <a:solidFill>
                            <a:schemeClr val="tx1"/>
                          </a:solidFill>
                          <a:latin typeface="+mn-lt"/>
                          <a:ea typeface="+mn-ea"/>
                          <a:cs typeface="+mn-cs"/>
                        </a:rPr>
                        <a:t>________________</a:t>
                      </a:r>
                      <a:endParaRPr lang="zh-CN" altLang="en-US" sz="2400" b="1" kern="1200" dirty="0" smtClean="0">
                        <a:solidFill>
                          <a:schemeClr val="tx1"/>
                        </a:solidFill>
                        <a:latin typeface="+mn-lt"/>
                        <a:ea typeface="+mn-ea"/>
                        <a:cs typeface="+mn-cs"/>
                      </a:endParaRPr>
                    </a:p>
                    <a:p>
                      <a:pPr>
                        <a:lnSpc>
                          <a:spcPct val="200000"/>
                        </a:lnSpc>
                      </a:pPr>
                      <a:r>
                        <a:rPr lang="en-US" altLang="en-US" sz="2400" b="1" kern="1200" dirty="0" smtClean="0">
                          <a:solidFill>
                            <a:schemeClr val="tx1"/>
                          </a:solidFill>
                          <a:latin typeface="+mn-lt"/>
                          <a:ea typeface="+mn-ea"/>
                          <a:cs typeface="+mn-cs"/>
                        </a:rPr>
                        <a:t>4</a:t>
                      </a:r>
                      <a:r>
                        <a:rPr lang="en-US" altLang="zh-CN" sz="2400" b="1" kern="1200" dirty="0" smtClean="0">
                          <a:solidFill>
                            <a:schemeClr val="tx1"/>
                          </a:solidFill>
                          <a:latin typeface="+mn-lt"/>
                          <a:ea typeface="+mn-ea"/>
                          <a:cs typeface="+mn-cs"/>
                        </a:rPr>
                        <a:t>.</a:t>
                      </a:r>
                      <a:r>
                        <a:rPr lang="en-US" altLang="en-US" sz="2400" b="1" kern="1200" dirty="0" smtClean="0">
                          <a:solidFill>
                            <a:schemeClr val="tx1"/>
                          </a:solidFill>
                          <a:latin typeface="+mn-lt"/>
                          <a:ea typeface="+mn-ea"/>
                          <a:cs typeface="+mn-cs"/>
                        </a:rPr>
                        <a:t>look forward to ____________</a:t>
                      </a:r>
                      <a:endParaRPr lang="zh-CN" altLang="zh-CN" sz="2400" b="1" kern="1200" dirty="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p:cNvSpPr/>
          <p:nvPr/>
        </p:nvSpPr>
        <p:spPr>
          <a:xfrm>
            <a:off x="4660411" y="2126735"/>
            <a:ext cx="928459" cy="461665"/>
          </a:xfrm>
          <a:prstGeom prst="rect">
            <a:avLst/>
          </a:prstGeom>
        </p:spPr>
        <p:txBody>
          <a:bodyPr wrap="none">
            <a:spAutoFit/>
          </a:bodyPr>
          <a:lstStyle/>
          <a:p>
            <a:r>
              <a:rPr lang="en-US" sz="2400" b="1" dirty="0" smtClean="0">
                <a:solidFill>
                  <a:srgbClr val="FF0000"/>
                </a:solidFill>
              </a:rPr>
              <a:t>so far</a:t>
            </a:r>
            <a:endParaRPr lang="zh-CN" altLang="en-US" sz="2400" b="1" dirty="0">
              <a:solidFill>
                <a:srgbClr val="FF0000"/>
              </a:solidFill>
            </a:endParaRPr>
          </a:p>
        </p:txBody>
      </p:sp>
      <p:sp>
        <p:nvSpPr>
          <p:cNvPr id="16" name="矩形 15"/>
          <p:cNvSpPr/>
          <p:nvPr/>
        </p:nvSpPr>
        <p:spPr>
          <a:xfrm>
            <a:off x="3779288" y="2825235"/>
            <a:ext cx="1855829" cy="461665"/>
          </a:xfrm>
          <a:prstGeom prst="rect">
            <a:avLst/>
          </a:prstGeom>
        </p:spPr>
        <p:txBody>
          <a:bodyPr wrap="none">
            <a:spAutoFit/>
          </a:bodyPr>
          <a:lstStyle/>
          <a:p>
            <a:r>
              <a:rPr lang="en-US" sz="2400" b="1" dirty="0" smtClean="0">
                <a:solidFill>
                  <a:srgbClr val="FF0000"/>
                </a:solidFill>
              </a:rPr>
              <a:t>from now on</a:t>
            </a:r>
            <a:endParaRPr lang="zh-CN" altLang="en-US" sz="2400" b="1" dirty="0">
              <a:solidFill>
                <a:srgbClr val="FF0000"/>
              </a:solidFill>
            </a:endParaRPr>
          </a:p>
        </p:txBody>
      </p:sp>
      <p:sp>
        <p:nvSpPr>
          <p:cNvPr id="17" name="矩形 16"/>
          <p:cNvSpPr/>
          <p:nvPr/>
        </p:nvSpPr>
        <p:spPr>
          <a:xfrm>
            <a:off x="5635117" y="3402597"/>
            <a:ext cx="2692597" cy="461665"/>
          </a:xfrm>
          <a:prstGeom prst="rect">
            <a:avLst/>
          </a:prstGeom>
        </p:spPr>
        <p:txBody>
          <a:bodyPr wrap="none">
            <a:spAutoFit/>
          </a:bodyPr>
          <a:lstStyle/>
          <a:p>
            <a:r>
              <a:rPr lang="en-US" sz="2400" b="1" dirty="0" smtClean="0">
                <a:solidFill>
                  <a:srgbClr val="FF0000"/>
                </a:solidFill>
              </a:rPr>
              <a:t>do one's share/part</a:t>
            </a:r>
            <a:endParaRPr lang="zh-CN" altLang="en-US" sz="2400" b="1" dirty="0">
              <a:solidFill>
                <a:srgbClr val="FF0000"/>
              </a:solidFill>
            </a:endParaRPr>
          </a:p>
        </p:txBody>
      </p:sp>
      <p:sp>
        <p:nvSpPr>
          <p:cNvPr id="18" name="矩形 17"/>
          <p:cNvSpPr/>
          <p:nvPr/>
        </p:nvSpPr>
        <p:spPr>
          <a:xfrm>
            <a:off x="4102911" y="4047366"/>
            <a:ext cx="1731564" cy="461665"/>
          </a:xfrm>
          <a:prstGeom prst="rect">
            <a:avLst/>
          </a:prstGeom>
        </p:spPr>
        <p:txBody>
          <a:bodyPr wrap="none">
            <a:spAutoFit/>
          </a:bodyPr>
          <a:lstStyle/>
          <a:p>
            <a:r>
              <a:rPr lang="zh-CN" altLang="en-US" sz="2400" b="1" dirty="0" smtClean="0">
                <a:solidFill>
                  <a:srgbClr val="FF0000"/>
                </a:solidFill>
              </a:rPr>
              <a:t>期待；期盼</a:t>
            </a:r>
            <a:endParaRPr lang="zh-CN" altLang="en-US" sz="2400" b="1" dirty="0">
              <a:solidFill>
                <a:srgbClr val="FF0000"/>
              </a:solidFill>
            </a:endParaRP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ox(in)">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additive="base">
                                        <p:cTn id="22" dur="500" fill="hold"/>
                                        <p:tgtEl>
                                          <p:spTgt spid="17"/>
                                        </p:tgtEl>
                                        <p:attrNameLst>
                                          <p:attrName>ppt_x</p:attrName>
                                        </p:attrNameLst>
                                      </p:cBhvr>
                                      <p:tavLst>
                                        <p:tav tm="0">
                                          <p:val>
                                            <p:strVal val="#ppt_x"/>
                                          </p:val>
                                        </p:tav>
                                        <p:tav tm="100000">
                                          <p:val>
                                            <p:strVal val="#ppt_x"/>
                                          </p:val>
                                        </p:tav>
                                      </p:tavLst>
                                    </p:anim>
                                    <p:anim calcmode="lin" valueType="num">
                                      <p:cBhvr additive="base">
                                        <p:cTn id="23"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checkerboard(across)">
                                      <p:cBhvr>
                                        <p:cTn id="28"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p:bldP spid="17" grpId="0"/>
      <p:bldP spid="1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45391" y="1442779"/>
            <a:ext cx="8465234" cy="390023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探究</a:t>
            </a: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zh-CN" sz="2400" dirty="0" smtClean="0"/>
              <a:t> </a:t>
            </a:r>
            <a:r>
              <a:rPr lang="en-US" altLang="en-US" sz="2400" b="1" dirty="0" smtClean="0"/>
              <a:t>(1)decide to do </a:t>
            </a:r>
            <a:r>
              <a:rPr lang="en-US" altLang="en-US" sz="2400" b="1" dirty="0" err="1" smtClean="0"/>
              <a:t>sth</a:t>
            </a:r>
            <a:r>
              <a:rPr lang="en-US" altLang="en-US" sz="2400" b="1" dirty="0" smtClean="0"/>
              <a:t>. </a:t>
            </a:r>
            <a:r>
              <a:rPr lang="zh-CN" altLang="en-US" sz="2400" b="1" dirty="0" smtClean="0"/>
              <a:t>意为</a:t>
            </a:r>
            <a:r>
              <a:rPr lang="en-US" altLang="en-US" sz="2400" b="1" dirty="0" smtClean="0"/>
              <a:t>“________________”</a:t>
            </a:r>
            <a:r>
              <a:rPr lang="zh-CN" altLang="en-US" sz="2400" b="1" dirty="0" smtClean="0"/>
              <a:t>。这个短语相当于</a:t>
            </a:r>
            <a:r>
              <a:rPr lang="en-US" altLang="en-US" sz="2400" b="1" dirty="0" smtClean="0"/>
              <a:t>make a decision to do </a:t>
            </a:r>
            <a:r>
              <a:rPr lang="en-US" altLang="en-US" sz="2400" b="1" dirty="0" err="1" smtClean="0"/>
              <a:t>sth</a:t>
            </a:r>
            <a:r>
              <a:rPr lang="en-US" altLang="en-US" sz="2400" b="1" dirty="0" smtClean="0"/>
              <a:t>.  </a:t>
            </a:r>
            <a:r>
              <a:rPr lang="zh-CN" altLang="en-US" sz="2400" b="1" dirty="0" smtClean="0"/>
              <a:t>。</a:t>
            </a:r>
            <a:r>
              <a:rPr lang="en-US" altLang="en-US" sz="2400" b="1" dirty="0" smtClean="0"/>
              <a:t>decision</a:t>
            </a:r>
            <a:r>
              <a:rPr lang="zh-CN" altLang="en-US" sz="2400" b="1" dirty="0" smtClean="0"/>
              <a:t>是动词</a:t>
            </a:r>
            <a:r>
              <a:rPr lang="en-US" altLang="en-US" sz="2400" b="1" dirty="0" smtClean="0"/>
              <a:t>decide</a:t>
            </a:r>
            <a:r>
              <a:rPr lang="zh-CN" altLang="en-US" sz="2400" b="1" dirty="0" smtClean="0"/>
              <a:t>的名词形式。</a:t>
            </a:r>
          </a:p>
          <a:p>
            <a:pPr>
              <a:lnSpc>
                <a:spcPct val="150000"/>
              </a:lnSpc>
            </a:pPr>
            <a:r>
              <a:rPr lang="en-US" altLang="en-US" sz="2400" b="1" dirty="0" smtClean="0"/>
              <a:t>Lily's cousin decided to drop social studies.</a:t>
            </a:r>
            <a:endParaRPr lang="zh-CN" altLang="en-US" sz="2400" b="1" dirty="0" smtClean="0"/>
          </a:p>
          <a:p>
            <a:pPr>
              <a:lnSpc>
                <a:spcPct val="150000"/>
              </a:lnSpc>
            </a:pPr>
            <a:r>
              <a:rPr lang="zh-CN" altLang="en-US" sz="2400" b="1" dirty="0" smtClean="0"/>
              <a:t>＝</a:t>
            </a:r>
            <a:r>
              <a:rPr lang="en-US" altLang="en-US" sz="2400" b="1" dirty="0" smtClean="0"/>
              <a:t>Lily's cousin made a decision to drop social studies. </a:t>
            </a:r>
            <a:endParaRPr lang="zh-CN" altLang="en-US" sz="2400" b="1" dirty="0" smtClean="0"/>
          </a:p>
          <a:p>
            <a:pPr>
              <a:lnSpc>
                <a:spcPct val="150000"/>
              </a:lnSpc>
            </a:pPr>
            <a:r>
              <a:rPr lang="zh-CN" altLang="en-US" sz="2400" b="1" dirty="0" smtClean="0"/>
              <a:t>莉莉的表哥决定放弃社会科学。</a:t>
            </a:r>
            <a:endParaRPr lang="en-US" altLang="zh-CN" sz="2400" b="1" dirty="0" smtClean="0"/>
          </a:p>
          <a:p>
            <a:pPr>
              <a:lnSpc>
                <a:spcPct val="150000"/>
              </a:lnSpc>
            </a:pPr>
            <a:r>
              <a:rPr lang="en-US" altLang="en-US" sz="2400" b="1" dirty="0" smtClean="0"/>
              <a:t>(2)find out</a:t>
            </a:r>
            <a:r>
              <a:rPr lang="zh-CN" altLang="en-US" sz="2400" b="1" dirty="0" smtClean="0"/>
              <a:t>意为</a:t>
            </a:r>
            <a:r>
              <a:rPr lang="en-US" altLang="en-US" sz="2400" b="1" dirty="0" smtClean="0"/>
              <a:t>“</a:t>
            </a:r>
            <a:r>
              <a:rPr lang="zh-CN" altLang="en-US" sz="2400" b="1" dirty="0" smtClean="0"/>
              <a:t>查明</a:t>
            </a:r>
            <a:r>
              <a:rPr lang="en-US" altLang="en-US" sz="2400" b="1" dirty="0" smtClean="0"/>
              <a:t>(</a:t>
            </a:r>
            <a:r>
              <a:rPr lang="zh-CN" altLang="en-US" sz="2400" b="1" dirty="0" smtClean="0"/>
              <a:t>原因</a:t>
            </a:r>
            <a:r>
              <a:rPr lang="en-US" altLang="en-US" sz="2400" b="1" dirty="0" smtClean="0"/>
              <a:t>)</a:t>
            </a:r>
            <a:r>
              <a:rPr lang="zh-CN" altLang="en-US" sz="2400" b="1" dirty="0" smtClean="0"/>
              <a:t>；弄清</a:t>
            </a:r>
            <a:r>
              <a:rPr lang="en-US" altLang="en-US" sz="2400" b="1" dirty="0" smtClean="0"/>
              <a:t>(</a:t>
            </a:r>
            <a:r>
              <a:rPr lang="zh-CN" altLang="en-US" sz="2400" b="1" dirty="0" smtClean="0"/>
              <a:t>真相</a:t>
            </a:r>
            <a:r>
              <a:rPr lang="en-US" altLang="en-US" sz="2400" b="1" dirty="0" smtClean="0"/>
              <a:t>)”</a:t>
            </a:r>
            <a:r>
              <a:rPr lang="zh-CN" altLang="en-US" sz="2400" b="1" dirty="0" smtClean="0"/>
              <a:t>。</a:t>
            </a:r>
          </a:p>
        </p:txBody>
      </p:sp>
      <p:sp>
        <p:nvSpPr>
          <p:cNvPr id="6" name="矩形 5"/>
          <p:cNvSpPr/>
          <p:nvPr/>
        </p:nvSpPr>
        <p:spPr>
          <a:xfrm>
            <a:off x="4879565" y="1440935"/>
            <a:ext cx="1731564" cy="461665"/>
          </a:xfrm>
          <a:prstGeom prst="rect">
            <a:avLst/>
          </a:prstGeom>
        </p:spPr>
        <p:txBody>
          <a:bodyPr wrap="none">
            <a:spAutoFit/>
          </a:bodyPr>
          <a:lstStyle/>
          <a:p>
            <a:r>
              <a:rPr lang="zh-CN" altLang="en-US" sz="2400" b="1" dirty="0" smtClean="0">
                <a:solidFill>
                  <a:srgbClr val="FF0000"/>
                </a:solidFill>
              </a:rPr>
              <a:t>决定做某事</a:t>
            </a:r>
            <a:endParaRPr lang="zh-CN" altLang="en-US" sz="2400" b="1" dirty="0">
              <a:solidFill>
                <a:srgbClr val="FF0000"/>
              </a:solidFill>
            </a:endParaRPr>
          </a:p>
        </p:txBody>
      </p:sp>
      <p:sp>
        <p:nvSpPr>
          <p:cNvPr id="7"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ppt_x"/>
                                          </p:val>
                                        </p:tav>
                                        <p:tav tm="100000">
                                          <p:val>
                                            <p:strVal val="#ppt_x"/>
                                          </p:val>
                                        </p:tav>
                                      </p:tavLst>
                                    </p:anim>
                                    <p:anim calcmode="lin" valueType="num">
                                      <p:cBhvr additive="base">
                                        <p:cTn id="1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402541" y="956372"/>
            <a:ext cx="8465234" cy="830997"/>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30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30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辨析</a:t>
            </a:r>
            <a:r>
              <a:rPr kumimoji="0" lang="en-US" altLang="zh-CN" sz="30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zh-CN" sz="3200" dirty="0" smtClean="0"/>
              <a:t> </a:t>
            </a:r>
            <a:r>
              <a:rPr lang="en-US" altLang="en-US" sz="3000" b="1" dirty="0" smtClean="0"/>
              <a:t>find out, find </a:t>
            </a:r>
            <a:r>
              <a:rPr lang="zh-CN" altLang="en-US" sz="3000" b="1" dirty="0" smtClean="0"/>
              <a:t>与</a:t>
            </a:r>
            <a:r>
              <a:rPr lang="en-US" altLang="en-US" sz="3000" b="1" dirty="0" smtClean="0"/>
              <a:t>look for</a:t>
            </a:r>
            <a:endParaRPr lang="zh-CN" altLang="en-US" sz="3000" b="1" dirty="0" smtClean="0"/>
          </a:p>
        </p:txBody>
      </p:sp>
      <p:graphicFrame>
        <p:nvGraphicFramePr>
          <p:cNvPr id="7" name="表格 6"/>
          <p:cNvGraphicFramePr>
            <a:graphicFrameLocks noGrp="1"/>
          </p:cNvGraphicFramePr>
          <p:nvPr/>
        </p:nvGraphicFramePr>
        <p:xfrm>
          <a:off x="528429" y="1998498"/>
          <a:ext cx="8353425" cy="3050577"/>
        </p:xfrm>
        <a:graphic>
          <a:graphicData uri="http://schemas.openxmlformats.org/drawingml/2006/table">
            <a:tbl>
              <a:tblPr firstRow="1" bandRow="1">
                <a:tableStyleId>{5C22544A-7EE6-4342-B048-85BDC9FD1C3A}</a:tableStyleId>
              </a:tblPr>
              <a:tblGrid>
                <a:gridCol w="1210918">
                  <a:extLst>
                    <a:ext uri="{9D8B030D-6E8A-4147-A177-3AD203B41FA5}">
                      <a16:colId xmlns:a16="http://schemas.microsoft.com/office/drawing/2014/main" val="20000"/>
                    </a:ext>
                  </a:extLst>
                </a:gridCol>
                <a:gridCol w="7142507">
                  <a:extLst>
                    <a:ext uri="{9D8B030D-6E8A-4147-A177-3AD203B41FA5}">
                      <a16:colId xmlns:a16="http://schemas.microsoft.com/office/drawing/2014/main" val="20001"/>
                    </a:ext>
                  </a:extLst>
                </a:gridCol>
              </a:tblGrid>
              <a:tr h="1244547">
                <a:tc>
                  <a:txBody>
                    <a:bodyPr/>
                    <a:lstStyle/>
                    <a:p>
                      <a:pPr algn="ctr">
                        <a:lnSpc>
                          <a:spcPct val="150000"/>
                        </a:lnSpc>
                        <a:spcAft>
                          <a:spcPts val="0"/>
                        </a:spcAft>
                      </a:pPr>
                      <a:r>
                        <a:rPr lang="en-US" sz="2400" b="1" kern="100" dirty="0">
                          <a:solidFill>
                            <a:schemeClr val="tx1"/>
                          </a:solidFill>
                          <a:latin typeface="Times New Roman" panose="02020603050405020304"/>
                          <a:cs typeface="Courier New" panose="02070309020205020404"/>
                        </a:rPr>
                        <a:t>find out</a:t>
                      </a:r>
                      <a:endParaRPr lang="zh-CN" sz="2400" b="1" kern="100" dirty="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zh-CN" sz="2400" b="1" kern="100" dirty="0">
                          <a:solidFill>
                            <a:schemeClr val="tx1"/>
                          </a:solidFill>
                          <a:latin typeface="Times New Roman" panose="02020603050405020304"/>
                          <a:cs typeface="Times New Roman" panose="02020603050405020304"/>
                        </a:rPr>
                        <a:t>意为</a:t>
                      </a:r>
                      <a:r>
                        <a:rPr lang="en-US" sz="2400" b="1" kern="100" dirty="0">
                          <a:solidFill>
                            <a:schemeClr val="tx1"/>
                          </a:solidFill>
                          <a:latin typeface="宋体" panose="02010600030101010101" pitchFamily="2" charset="-122"/>
                          <a:cs typeface="Times New Roman" panose="02020603050405020304"/>
                        </a:rPr>
                        <a:t>“</a:t>
                      </a:r>
                      <a:r>
                        <a:rPr lang="zh-CN" sz="2400" b="1" kern="100" dirty="0">
                          <a:solidFill>
                            <a:schemeClr val="tx1"/>
                          </a:solidFill>
                          <a:latin typeface="Times New Roman" panose="02020603050405020304"/>
                          <a:cs typeface="Times New Roman" panose="02020603050405020304"/>
                        </a:rPr>
                        <a:t>查明；弄清</a:t>
                      </a:r>
                      <a:r>
                        <a:rPr lang="en-US" sz="2400" b="1" kern="100" dirty="0">
                          <a:solidFill>
                            <a:schemeClr val="tx1"/>
                          </a:solidFill>
                          <a:latin typeface="宋体" panose="02010600030101010101" pitchFamily="2" charset="-122"/>
                          <a:cs typeface="Times New Roman" panose="02020603050405020304"/>
                        </a:rPr>
                        <a:t>”</a:t>
                      </a:r>
                      <a:r>
                        <a:rPr lang="zh-CN" sz="2400" b="1" kern="100" dirty="0">
                          <a:solidFill>
                            <a:schemeClr val="tx1"/>
                          </a:solidFill>
                          <a:latin typeface="Times New Roman" panose="02020603050405020304"/>
                          <a:cs typeface="Times New Roman" panose="02020603050405020304"/>
                        </a:rPr>
                        <a:t>，多指通过调查、询问、研究之后搞清楚、弄明白。</a:t>
                      </a:r>
                      <a:endParaRPr lang="zh-CN" sz="2400" b="1" kern="100" dirty="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561483">
                <a:tc>
                  <a:txBody>
                    <a:bodyPr/>
                    <a:lstStyle/>
                    <a:p>
                      <a:pPr algn="ctr">
                        <a:lnSpc>
                          <a:spcPct val="150000"/>
                        </a:lnSpc>
                        <a:spcAft>
                          <a:spcPts val="0"/>
                        </a:spcAft>
                      </a:pPr>
                      <a:r>
                        <a:rPr lang="en-US" sz="2400" b="1" kern="100" dirty="0">
                          <a:solidFill>
                            <a:schemeClr val="tx1"/>
                          </a:solidFill>
                          <a:latin typeface="Times New Roman" panose="02020603050405020304"/>
                          <a:cs typeface="Courier New" panose="02070309020205020404"/>
                        </a:rPr>
                        <a:t>find</a:t>
                      </a:r>
                      <a:endParaRPr lang="zh-CN" sz="2400" b="1" kern="100" dirty="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zh-CN" sz="2400" b="1" kern="100">
                          <a:solidFill>
                            <a:schemeClr val="tx1"/>
                          </a:solidFill>
                          <a:latin typeface="Times New Roman" panose="02020603050405020304"/>
                          <a:cs typeface="Times New Roman" panose="02020603050405020304"/>
                        </a:rPr>
                        <a:t>意为</a:t>
                      </a:r>
                      <a:r>
                        <a:rPr lang="en-US" sz="2400" b="1" kern="100">
                          <a:solidFill>
                            <a:schemeClr val="tx1"/>
                          </a:solidFill>
                          <a:latin typeface="宋体" panose="02010600030101010101" pitchFamily="2" charset="-122"/>
                          <a:cs typeface="Times New Roman" panose="02020603050405020304"/>
                        </a:rPr>
                        <a:t>“</a:t>
                      </a:r>
                      <a:r>
                        <a:rPr lang="zh-CN" sz="2400" b="1" kern="100">
                          <a:solidFill>
                            <a:schemeClr val="tx1"/>
                          </a:solidFill>
                          <a:latin typeface="Times New Roman" panose="02020603050405020304"/>
                          <a:cs typeface="Times New Roman" panose="02020603050405020304"/>
                        </a:rPr>
                        <a:t>找到</a:t>
                      </a:r>
                      <a:r>
                        <a:rPr lang="en-US" sz="2400" b="1" kern="100">
                          <a:solidFill>
                            <a:schemeClr val="tx1"/>
                          </a:solidFill>
                          <a:latin typeface="宋体" panose="02010600030101010101" pitchFamily="2" charset="-122"/>
                          <a:cs typeface="Times New Roman" panose="02020603050405020304"/>
                        </a:rPr>
                        <a:t>”</a:t>
                      </a:r>
                      <a:r>
                        <a:rPr lang="zh-CN" sz="2400" b="1" kern="100">
                          <a:solidFill>
                            <a:schemeClr val="tx1"/>
                          </a:solidFill>
                          <a:latin typeface="Times New Roman" panose="02020603050405020304"/>
                          <a:cs typeface="Times New Roman" panose="02020603050405020304"/>
                        </a:rPr>
                        <a:t>，强调找的结果，是非延续性动词。</a:t>
                      </a:r>
                      <a:endParaRPr lang="zh-CN" sz="2400" b="1" kern="10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44547">
                <a:tc>
                  <a:txBody>
                    <a:bodyPr/>
                    <a:lstStyle/>
                    <a:p>
                      <a:pPr algn="ctr">
                        <a:lnSpc>
                          <a:spcPct val="150000"/>
                        </a:lnSpc>
                        <a:spcAft>
                          <a:spcPts val="0"/>
                        </a:spcAft>
                      </a:pPr>
                      <a:r>
                        <a:rPr lang="en-US" sz="2400" b="1" kern="100" dirty="0">
                          <a:solidFill>
                            <a:schemeClr val="tx1"/>
                          </a:solidFill>
                          <a:latin typeface="Times New Roman" panose="02020603050405020304"/>
                          <a:cs typeface="Courier New" panose="02070309020205020404"/>
                        </a:rPr>
                        <a:t>look for</a:t>
                      </a:r>
                      <a:endParaRPr lang="zh-CN" sz="2400" b="1" kern="100" dirty="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a:lnSpc>
                          <a:spcPct val="150000"/>
                        </a:lnSpc>
                        <a:spcAft>
                          <a:spcPts val="0"/>
                        </a:spcAft>
                      </a:pPr>
                      <a:r>
                        <a:rPr lang="zh-CN" sz="2400" b="1" kern="100" dirty="0">
                          <a:solidFill>
                            <a:schemeClr val="tx1"/>
                          </a:solidFill>
                          <a:latin typeface="Times New Roman" panose="02020603050405020304"/>
                          <a:cs typeface="Times New Roman" panose="02020603050405020304"/>
                        </a:rPr>
                        <a:t>意为</a:t>
                      </a:r>
                      <a:r>
                        <a:rPr lang="en-US" sz="2400" b="1" kern="100" dirty="0">
                          <a:solidFill>
                            <a:schemeClr val="tx1"/>
                          </a:solidFill>
                          <a:latin typeface="宋体" panose="02010600030101010101" pitchFamily="2" charset="-122"/>
                          <a:cs typeface="Times New Roman" panose="02020603050405020304"/>
                        </a:rPr>
                        <a:t>“</a:t>
                      </a:r>
                      <a:r>
                        <a:rPr lang="zh-CN" sz="2400" b="1" kern="100" dirty="0">
                          <a:solidFill>
                            <a:schemeClr val="tx1"/>
                          </a:solidFill>
                          <a:latin typeface="Times New Roman" panose="02020603050405020304"/>
                          <a:cs typeface="Times New Roman" panose="02020603050405020304"/>
                        </a:rPr>
                        <a:t>寻找</a:t>
                      </a:r>
                      <a:r>
                        <a:rPr lang="en-US" sz="2400" b="1" kern="100" dirty="0">
                          <a:solidFill>
                            <a:schemeClr val="tx1"/>
                          </a:solidFill>
                          <a:latin typeface="宋体" panose="02010600030101010101" pitchFamily="2" charset="-122"/>
                          <a:cs typeface="Times New Roman" panose="02020603050405020304"/>
                        </a:rPr>
                        <a:t>”</a:t>
                      </a:r>
                      <a:r>
                        <a:rPr lang="zh-CN" sz="2400" b="1" kern="100" dirty="0">
                          <a:solidFill>
                            <a:schemeClr val="tx1"/>
                          </a:solidFill>
                          <a:latin typeface="Times New Roman" panose="02020603050405020304"/>
                          <a:cs typeface="Times New Roman" panose="02020603050405020304"/>
                        </a:rPr>
                        <a:t>，强调寻找的动作或过程，是延续性动词短语。</a:t>
                      </a:r>
                      <a:endParaRPr lang="zh-CN" sz="2400" b="1" kern="100" dirty="0">
                        <a:solidFill>
                          <a:schemeClr val="tx1"/>
                        </a:solidFill>
                        <a:latin typeface="宋体" panose="02010600030101010101" pitchFamily="2" charset="-122"/>
                        <a:cs typeface="Courier New" panose="02070309020205020404"/>
                      </a:endParaRPr>
                    </a:p>
                  </a:txBody>
                  <a:tcPr marL="51435" marR="5143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1025" name="Rectangle 1"/>
          <p:cNvSpPr>
            <a:spLocks noChangeArrowheads="1"/>
          </p:cNvSpPr>
          <p:nvPr/>
        </p:nvSpPr>
        <p:spPr bwMode="auto">
          <a:xfrm>
            <a:off x="320538" y="5370950"/>
            <a:ext cx="8372475" cy="1130246"/>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l" defTabSz="914400" rtl="0" eaLnBrk="1" fontAlgn="base" latinLnBrk="0" hangingPunct="1">
              <a:lnSpc>
                <a:spcPct val="150000"/>
              </a:lnSpc>
              <a:spcBef>
                <a:spcPct val="0"/>
              </a:spcBef>
              <a:spcAft>
                <a:spcPct val="0"/>
              </a:spcAft>
              <a:buClrTx/>
              <a:buSzTx/>
              <a:buFontTx/>
              <a:buNone/>
            </a:pPr>
            <a:r>
              <a:rPr lang="en-US" altLang="zh-CN" sz="2400" b="1" dirty="0" smtClean="0"/>
              <a:t>I found my wallet at last.</a:t>
            </a:r>
            <a:r>
              <a:rPr lang="zh-CN" altLang="en-US" sz="2400" b="1" dirty="0" smtClean="0"/>
              <a:t>我最终找到了我的钱包。</a:t>
            </a:r>
          </a:p>
          <a:p>
            <a:pPr marL="0" marR="0" lvl="0" indent="266700" algn="l" defTabSz="914400" rtl="0" eaLnBrk="0" fontAlgn="base" latinLnBrk="0" hangingPunct="0">
              <a:lnSpc>
                <a:spcPct val="150000"/>
              </a:lnSpc>
              <a:spcBef>
                <a:spcPct val="0"/>
              </a:spcBef>
              <a:spcAft>
                <a:spcPct val="0"/>
              </a:spcAft>
              <a:buClrTx/>
              <a:buSzTx/>
              <a:buFontTx/>
              <a:buNone/>
            </a:pPr>
            <a:r>
              <a:rPr lang="en-US" altLang="zh-CN" sz="2400" b="1" dirty="0" smtClean="0"/>
              <a:t>He is still looking for a job.</a:t>
            </a:r>
            <a:r>
              <a:rPr lang="zh-CN" altLang="en-US" sz="2400" b="1" dirty="0" smtClean="0"/>
              <a:t>他还在找工作。 </a:t>
            </a: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025"/>
                                        </p:tgtEl>
                                        <p:attrNameLst>
                                          <p:attrName>style.visibility</p:attrName>
                                        </p:attrNameLst>
                                      </p:cBhvr>
                                      <p:to>
                                        <p:strVal val="visible"/>
                                      </p:to>
                                    </p:set>
                                    <p:animEffect transition="in" filter="box(in)">
                                      <p:cBhvr>
                                        <p:cTn id="10" dur="500"/>
                                        <p:tgtEl>
                                          <p:spTgt spid="1025"/>
                                        </p:tgtEl>
                                      </p:cBhvr>
                                    </p:animEffect>
                                  </p:childTnLst>
                                </p:cTn>
                              </p:par>
                              <p:par>
                                <p:cTn id="11" presetID="4" presetClass="entr" presetSubtype="16"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ox(in)">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2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24220" y="1408087"/>
            <a:ext cx="7976195" cy="2238241"/>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t>3</a:t>
            </a:r>
            <a:r>
              <a:rPr lang="zh-CN" altLang="en-US" sz="2400" b="1" dirty="0" smtClean="0"/>
              <a:t>．</a:t>
            </a:r>
            <a:r>
              <a:rPr lang="en-US" altLang="en-US" sz="2400" b="1" dirty="0" smtClean="0"/>
              <a:t>(1) 2018·</a:t>
            </a:r>
            <a:r>
              <a:rPr lang="zh-CN" altLang="en-US" sz="2400" b="1" dirty="0" smtClean="0"/>
              <a:t>百色  </a:t>
            </a:r>
            <a:r>
              <a:rPr lang="en-US" altLang="en-US" sz="2400" b="1" dirty="0" smtClean="0"/>
              <a:t>—Tom, why have you decided ________ </a:t>
            </a:r>
          </a:p>
          <a:p>
            <a:pPr>
              <a:lnSpc>
                <a:spcPct val="150000"/>
              </a:lnSpc>
            </a:pPr>
            <a:r>
              <a:rPr lang="en-US" altLang="en-US" sz="2400" b="1" dirty="0" smtClean="0"/>
              <a:t>            Chinese folk music as a course?</a:t>
            </a:r>
            <a:endParaRPr lang="zh-CN" altLang="en-US" sz="2400" b="1" dirty="0" smtClean="0"/>
          </a:p>
          <a:p>
            <a:pPr>
              <a:lnSpc>
                <a:spcPct val="150000"/>
              </a:lnSpc>
            </a:pPr>
            <a:r>
              <a:rPr lang="en-US" altLang="en-US" sz="2400" b="1" dirty="0" smtClean="0"/>
              <a:t>            —Because I like Chinese culture very much.</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take</a:t>
            </a:r>
            <a:r>
              <a:rPr lang="zh-CN" altLang="en-US" sz="2400" b="1" dirty="0" smtClean="0"/>
              <a:t>　　</a:t>
            </a:r>
            <a:r>
              <a:rPr lang="en-US" altLang="en-US" sz="2400" b="1" dirty="0" smtClean="0"/>
              <a:t>B</a:t>
            </a:r>
            <a:r>
              <a:rPr lang="zh-CN" altLang="en-US" sz="2400" b="1" dirty="0" smtClean="0"/>
              <a:t>．</a:t>
            </a:r>
            <a:r>
              <a:rPr lang="en-US" altLang="en-US" sz="2400" b="1" dirty="0" smtClean="0"/>
              <a:t>Taken</a:t>
            </a:r>
            <a:r>
              <a:rPr lang="zh-CN" altLang="en-US" sz="2400" b="1" dirty="0" smtClean="0"/>
              <a:t>       </a:t>
            </a:r>
            <a:r>
              <a:rPr lang="en-US" altLang="en-US" sz="2400" b="1" dirty="0" smtClean="0"/>
              <a:t>C</a:t>
            </a:r>
            <a:r>
              <a:rPr lang="zh-CN" altLang="en-US" sz="2400" b="1" dirty="0" smtClean="0"/>
              <a:t>．</a:t>
            </a:r>
            <a:r>
              <a:rPr lang="en-US" altLang="en-US" sz="2400" b="1" dirty="0" smtClean="0"/>
              <a:t>to take    D</a:t>
            </a:r>
            <a:r>
              <a:rPr lang="zh-CN" altLang="en-US" sz="2400" b="1" dirty="0" smtClean="0"/>
              <a:t>．</a:t>
            </a:r>
            <a:r>
              <a:rPr lang="en-US" altLang="en-US" sz="2400" b="1" dirty="0" smtClean="0"/>
              <a:t>taking</a:t>
            </a:r>
            <a:endParaRPr lang="zh-CN" altLang="en-US" sz="2400" b="1" dirty="0" smtClean="0"/>
          </a:p>
        </p:txBody>
      </p:sp>
      <p:sp>
        <p:nvSpPr>
          <p:cNvPr id="7" name="TextBox 6"/>
          <p:cNvSpPr txBox="1"/>
          <p:nvPr/>
        </p:nvSpPr>
        <p:spPr>
          <a:xfrm>
            <a:off x="492305" y="3875208"/>
            <a:ext cx="8348295" cy="1684244"/>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zh-CN" altLang="en-US" sz="2400" b="1" dirty="0" smtClean="0">
                <a:ea typeface="仿宋" panose="02010609060101010101" charset="-122"/>
              </a:rPr>
              <a:t>考查非谓语动词。句意：</a:t>
            </a:r>
            <a:r>
              <a:rPr lang="en-US" altLang="en-US" sz="2400" b="1" dirty="0" smtClean="0">
                <a:ea typeface="仿宋" panose="02010609060101010101" charset="-122"/>
              </a:rPr>
              <a:t>“</a:t>
            </a:r>
            <a:r>
              <a:rPr lang="zh-CN" altLang="en-US" sz="2400" b="1" dirty="0" smtClean="0">
                <a:ea typeface="仿宋" panose="02010609060101010101" charset="-122"/>
              </a:rPr>
              <a:t>汤姆，为什么你决定选择中国民间音乐作为一门功课？</a:t>
            </a:r>
            <a:r>
              <a:rPr lang="en-US" altLang="en-US" sz="2400" b="1" dirty="0" smtClean="0">
                <a:ea typeface="仿宋" panose="02010609060101010101" charset="-122"/>
              </a:rPr>
              <a:t>”“</a:t>
            </a:r>
            <a:r>
              <a:rPr lang="zh-CN" altLang="en-US" sz="2400" b="1" dirty="0" smtClean="0">
                <a:ea typeface="仿宋" panose="02010609060101010101" charset="-122"/>
              </a:rPr>
              <a:t>因为我非常喜欢中国文化。</a:t>
            </a:r>
            <a:r>
              <a:rPr lang="en-US" altLang="en-US" sz="2400" b="1" dirty="0" smtClean="0">
                <a:ea typeface="仿宋" panose="02010609060101010101" charset="-122"/>
              </a:rPr>
              <a:t>”</a:t>
            </a:r>
            <a:r>
              <a:rPr lang="zh-CN" altLang="en-US" sz="2400" b="1" dirty="0" smtClean="0">
                <a:ea typeface="仿宋" panose="02010609060101010101" charset="-122"/>
              </a:rPr>
              <a:t>根据固定搭配</a:t>
            </a:r>
            <a:r>
              <a:rPr lang="en-US" altLang="en-US" sz="2400" b="1" dirty="0" smtClean="0">
                <a:ea typeface="仿宋" panose="02010609060101010101" charset="-122"/>
              </a:rPr>
              <a:t>decide to do </a:t>
            </a:r>
            <a:r>
              <a:rPr lang="en-US" altLang="en-US" sz="2400" b="1" dirty="0" err="1" smtClean="0">
                <a:ea typeface="仿宋" panose="02010609060101010101" charset="-122"/>
              </a:rPr>
              <a:t>sth</a:t>
            </a:r>
            <a:r>
              <a:rPr lang="en-US" altLang="en-US" sz="2400" b="1" dirty="0" smtClean="0">
                <a:ea typeface="仿宋" panose="02010609060101010101" charset="-122"/>
              </a:rPr>
              <a:t>. (</a:t>
            </a:r>
            <a:r>
              <a:rPr lang="zh-CN" altLang="en-US" sz="2400" b="1" dirty="0" smtClean="0">
                <a:ea typeface="仿宋" panose="02010609060101010101" charset="-122"/>
              </a:rPr>
              <a:t>决定做某事</a:t>
            </a:r>
            <a:r>
              <a:rPr lang="en-US" altLang="en-US" sz="2400" b="1" dirty="0" smtClean="0">
                <a:ea typeface="仿宋" panose="02010609060101010101" charset="-122"/>
              </a:rPr>
              <a:t>)</a:t>
            </a:r>
            <a:r>
              <a:rPr lang="zh-CN" altLang="en-US" sz="2400" b="1" dirty="0" smtClean="0">
                <a:ea typeface="仿宋" panose="02010609060101010101" charset="-122"/>
              </a:rPr>
              <a:t>可知选</a:t>
            </a:r>
            <a:r>
              <a:rPr lang="en-US" altLang="en-US" sz="2400" b="1" dirty="0" smtClean="0">
                <a:ea typeface="仿宋" panose="02010609060101010101" charset="-122"/>
              </a:rPr>
              <a:t>C</a:t>
            </a:r>
            <a:r>
              <a:rPr lang="zh-CN" altLang="en-US" sz="2400" b="1" dirty="0" smtClean="0">
                <a:ea typeface="仿宋" panose="02010609060101010101" charset="-122"/>
              </a:rPr>
              <a:t>。</a:t>
            </a:r>
          </a:p>
        </p:txBody>
      </p:sp>
      <p:sp>
        <p:nvSpPr>
          <p:cNvPr id="9" name="矩形 8"/>
          <p:cNvSpPr/>
          <p:nvPr/>
        </p:nvSpPr>
        <p:spPr>
          <a:xfrm>
            <a:off x="6903479" y="1273635"/>
            <a:ext cx="407484" cy="461665"/>
          </a:xfrm>
          <a:prstGeom prst="rect">
            <a:avLst/>
          </a:prstGeom>
        </p:spPr>
        <p:txBody>
          <a:bodyPr wrap="none">
            <a:spAutoFit/>
          </a:bodyPr>
          <a:lstStyle/>
          <a:p>
            <a:r>
              <a:rPr lang="en-US" altLang="en-US" sz="2400" b="1" dirty="0" smtClean="0">
                <a:solidFill>
                  <a:srgbClr val="FF0000"/>
                </a:solidFill>
                <a:ea typeface="仿宋" panose="02010609060101010101" charset="-122"/>
              </a:rPr>
              <a:t>C</a:t>
            </a:r>
            <a:endParaRPr lang="zh-CN" altLang="en-US" sz="2400"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577"/>
                                        </p:tgtEl>
                                        <p:attrNameLst>
                                          <p:attrName>style.visibility</p:attrName>
                                        </p:attrNameLst>
                                      </p:cBhvr>
                                      <p:to>
                                        <p:strVal val="visible"/>
                                      </p:to>
                                    </p:set>
                                    <p:anim calcmode="lin" valueType="num">
                                      <p:cBhvr additive="base">
                                        <p:cTn id="7" dur="500" fill="hold"/>
                                        <p:tgtEl>
                                          <p:spTgt spid="24577"/>
                                        </p:tgtEl>
                                        <p:attrNameLst>
                                          <p:attrName>ppt_x</p:attrName>
                                        </p:attrNameLst>
                                      </p:cBhvr>
                                      <p:tavLst>
                                        <p:tav tm="0">
                                          <p:val>
                                            <p:strVal val="#ppt_x"/>
                                          </p:val>
                                        </p:tav>
                                        <p:tav tm="100000">
                                          <p:val>
                                            <p:strVal val="#ppt_x"/>
                                          </p:val>
                                        </p:tav>
                                      </p:tavLst>
                                    </p:anim>
                                    <p:anim calcmode="lin" valueType="num">
                                      <p:cBhvr additive="base">
                                        <p:cTn id="8" dur="500" fill="hold"/>
                                        <p:tgtEl>
                                          <p:spTgt spid="245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7"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693183" y="1636572"/>
            <a:ext cx="7976195" cy="113396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t>(2)2018·</a:t>
            </a:r>
            <a:r>
              <a:rPr lang="zh-CN" altLang="en-US" sz="2400" b="1" dirty="0" smtClean="0"/>
              <a:t>绥化   </a:t>
            </a:r>
            <a:r>
              <a:rPr lang="en-US" altLang="en-US" sz="2400" b="1" dirty="0" smtClean="0"/>
              <a:t>He made a ________(</a:t>
            </a:r>
            <a:r>
              <a:rPr lang="zh-CN" altLang="en-US" sz="2400" b="1" dirty="0" smtClean="0"/>
              <a:t>决定</a:t>
            </a:r>
            <a:r>
              <a:rPr lang="en-US" altLang="en-US" sz="2400" b="1" dirty="0" smtClean="0"/>
              <a:t>)to go abroad after graduation.</a:t>
            </a:r>
            <a:endParaRPr lang="zh-CN" altLang="en-US" sz="2400" b="1" dirty="0" smtClean="0"/>
          </a:p>
        </p:txBody>
      </p:sp>
      <p:sp>
        <p:nvSpPr>
          <p:cNvPr id="10" name="矩形 9"/>
          <p:cNvSpPr/>
          <p:nvPr/>
        </p:nvSpPr>
        <p:spPr>
          <a:xfrm>
            <a:off x="4049381" y="1682235"/>
            <a:ext cx="1244251" cy="461665"/>
          </a:xfrm>
          <a:prstGeom prst="rect">
            <a:avLst/>
          </a:prstGeom>
        </p:spPr>
        <p:txBody>
          <a:bodyPr wrap="none">
            <a:spAutoFit/>
          </a:bodyPr>
          <a:lstStyle/>
          <a:p>
            <a:r>
              <a:rPr lang="en-US" sz="2400" b="1" dirty="0" smtClean="0">
                <a:solidFill>
                  <a:srgbClr val="FF0000"/>
                </a:solidFill>
              </a:rPr>
              <a:t>decision</a:t>
            </a:r>
            <a:endParaRPr lang="zh-CN" altLang="en-US" sz="2400" b="1"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577"/>
                                        </p:tgtEl>
                                        <p:attrNameLst>
                                          <p:attrName>style.visibility</p:attrName>
                                        </p:attrNameLst>
                                      </p:cBhvr>
                                      <p:to>
                                        <p:strVal val="visible"/>
                                      </p:to>
                                    </p:set>
                                    <p:anim calcmode="lin" valueType="num">
                                      <p:cBhvr additive="base">
                                        <p:cTn id="7" dur="500" fill="hold"/>
                                        <p:tgtEl>
                                          <p:spTgt spid="24577"/>
                                        </p:tgtEl>
                                        <p:attrNameLst>
                                          <p:attrName>ppt_x</p:attrName>
                                        </p:attrNameLst>
                                      </p:cBhvr>
                                      <p:tavLst>
                                        <p:tav tm="0">
                                          <p:val>
                                            <p:strVal val="#ppt_x"/>
                                          </p:val>
                                        </p:tav>
                                        <p:tav tm="100000">
                                          <p:val>
                                            <p:strVal val="#ppt_x"/>
                                          </p:val>
                                        </p:tav>
                                      </p:tavLst>
                                    </p:anim>
                                    <p:anim calcmode="lin" valueType="num">
                                      <p:cBhvr additive="base">
                                        <p:cTn id="8" dur="500" fill="hold"/>
                                        <p:tgtEl>
                                          <p:spTgt spid="245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box(in)">
                                      <p:cBhvr>
                                        <p:cTn id="1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10"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583026" y="1236427"/>
            <a:ext cx="7976195" cy="2238241"/>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t> (3) Our geography teacher told us to ________ more    </a:t>
            </a:r>
          </a:p>
          <a:p>
            <a:pPr>
              <a:lnSpc>
                <a:spcPct val="150000"/>
              </a:lnSpc>
            </a:pPr>
            <a:r>
              <a:rPr lang="en-US" altLang="en-US" sz="2400" b="1" dirty="0" smtClean="0"/>
              <a:t>       information about our city and share it next week.</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find out            B.   keep away</a:t>
            </a:r>
            <a:endParaRPr lang="zh-CN" altLang="en-US" sz="2400" b="1" dirty="0" smtClean="0"/>
          </a:p>
          <a:p>
            <a:pPr>
              <a:lnSpc>
                <a:spcPct val="150000"/>
              </a:lnSpc>
            </a:pPr>
            <a:r>
              <a:rPr lang="en-US" altLang="en-US" sz="2400" b="1" dirty="0" smtClean="0"/>
              <a:t>       C</a:t>
            </a:r>
            <a:r>
              <a:rPr lang="zh-CN" altLang="en-US" sz="2400" b="1" dirty="0" smtClean="0"/>
              <a:t>．</a:t>
            </a:r>
            <a:r>
              <a:rPr lang="en-US" altLang="en-US" sz="2400" b="1" dirty="0" smtClean="0"/>
              <a:t>turn off            D</a:t>
            </a:r>
            <a:r>
              <a:rPr lang="zh-CN" altLang="en-US" sz="2400" b="1" dirty="0" smtClean="0"/>
              <a:t>．</a:t>
            </a:r>
            <a:r>
              <a:rPr lang="en-US" altLang="en-US" sz="2400" b="1" dirty="0" smtClean="0"/>
              <a:t>use up</a:t>
            </a:r>
            <a:endParaRPr lang="zh-CN" altLang="en-US" sz="2400" b="1" dirty="0" smtClean="0"/>
          </a:p>
        </p:txBody>
      </p:sp>
      <p:sp>
        <p:nvSpPr>
          <p:cNvPr id="9" name="矩形 8"/>
          <p:cNvSpPr/>
          <p:nvPr/>
        </p:nvSpPr>
        <p:spPr>
          <a:xfrm>
            <a:off x="5596484" y="1138347"/>
            <a:ext cx="407484" cy="461665"/>
          </a:xfrm>
          <a:prstGeom prst="rect">
            <a:avLst/>
          </a:prstGeom>
        </p:spPr>
        <p:txBody>
          <a:bodyPr wrap="none">
            <a:spAutoFit/>
          </a:bodyPr>
          <a:lstStyle/>
          <a:p>
            <a:r>
              <a:rPr lang="en-US" altLang="zh-CN" sz="2400" b="1" dirty="0" smtClean="0">
                <a:solidFill>
                  <a:srgbClr val="FF0000"/>
                </a:solidFill>
                <a:ea typeface="仿宋" panose="02010609060101010101" charset="-122"/>
              </a:rPr>
              <a:t>A</a:t>
            </a:r>
            <a:endParaRPr lang="zh-CN" altLang="en-US" sz="2400" dirty="0">
              <a:solidFill>
                <a:srgbClr val="FF0000"/>
              </a:solidFill>
            </a:endParaRPr>
          </a:p>
        </p:txBody>
      </p:sp>
      <p:sp>
        <p:nvSpPr>
          <p:cNvPr id="10"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
        <p:nvSpPr>
          <p:cNvPr id="5" name="TextBox 4"/>
          <p:cNvSpPr txBox="1"/>
          <p:nvPr/>
        </p:nvSpPr>
        <p:spPr>
          <a:xfrm>
            <a:off x="669139" y="3775809"/>
            <a:ext cx="7808939" cy="1880579"/>
          </a:xfrm>
          <a:prstGeom prst="rect">
            <a:avLst/>
          </a:prstGeom>
          <a:noFill/>
        </p:spPr>
        <p:txBody>
          <a:bodyPr wrap="square" rtlCol="0">
            <a:spAutoFit/>
          </a:bodyPr>
          <a:lstStyle/>
          <a:p>
            <a:pPr>
              <a:lnSpc>
                <a:spcPct val="150000"/>
              </a:lnSpc>
            </a:pPr>
            <a:r>
              <a:rPr lang="en-US" altLang="zh-CN" sz="2000" b="1" dirty="0" smtClean="0">
                <a:solidFill>
                  <a:srgbClr val="3333FF"/>
                </a:solidFill>
                <a:ea typeface="黑体" panose="02010609060101010101" pitchFamily="49" charset="-122"/>
              </a:rPr>
              <a:t>【</a:t>
            </a:r>
            <a:r>
              <a:rPr lang="zh-CN" altLang="en-US" sz="2000" b="1" dirty="0" smtClean="0">
                <a:solidFill>
                  <a:srgbClr val="3333FF"/>
                </a:solidFill>
                <a:ea typeface="黑体" panose="02010609060101010101" pitchFamily="49" charset="-122"/>
              </a:rPr>
              <a:t>解析</a:t>
            </a:r>
            <a:r>
              <a:rPr lang="en-US" altLang="zh-CN" sz="2000" b="1" dirty="0" smtClean="0">
                <a:solidFill>
                  <a:srgbClr val="3333FF"/>
                </a:solidFill>
                <a:ea typeface="黑体" panose="02010609060101010101" pitchFamily="49" charset="-122"/>
              </a:rPr>
              <a:t>】</a:t>
            </a:r>
            <a:r>
              <a:rPr lang="zh-CN" altLang="en-US" sz="2000" b="1" dirty="0" smtClean="0">
                <a:ea typeface="仿宋" panose="02010609060101010101" charset="-122"/>
              </a:rPr>
              <a:t>考查动词短语辨析。句意：我们的地理老师让我们</a:t>
            </a:r>
            <a:r>
              <a:rPr lang="en-US" altLang="en-US" sz="2000" b="1" dirty="0" smtClean="0">
                <a:ea typeface="仿宋" panose="02010609060101010101" charset="-122"/>
              </a:rPr>
              <a:t>________</a:t>
            </a:r>
            <a:r>
              <a:rPr lang="zh-CN" altLang="en-US" sz="2000" b="1" dirty="0" smtClean="0">
                <a:ea typeface="仿宋" panose="02010609060101010101" charset="-122"/>
              </a:rPr>
              <a:t>更多有关我们城市的信息并在下周分享。从“</a:t>
            </a:r>
            <a:r>
              <a:rPr lang="en-US" altLang="en-US" sz="2000" b="1" dirty="0" smtClean="0">
                <a:ea typeface="仿宋" panose="02010609060101010101" charset="-122"/>
              </a:rPr>
              <a:t>share it next week”</a:t>
            </a:r>
            <a:r>
              <a:rPr lang="zh-CN" altLang="en-US" sz="2000" b="1" dirty="0" smtClean="0">
                <a:ea typeface="仿宋" panose="02010609060101010101" charset="-122"/>
              </a:rPr>
              <a:t>知，老师让我们找出更多有关我们城市的信息以便分享。故选</a:t>
            </a:r>
            <a:r>
              <a:rPr lang="en-US" altLang="en-US" sz="2000" b="1" dirty="0" smtClean="0">
                <a:ea typeface="仿宋" panose="02010609060101010101" charset="-122"/>
              </a:rPr>
              <a:t>A</a:t>
            </a:r>
            <a:r>
              <a:rPr lang="zh-CN" altLang="en-US" sz="2000" b="1" dirty="0" smtClean="0">
                <a:ea typeface="仿宋" panose="02010609060101010101"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4577"/>
                                        </p:tgtEl>
                                        <p:attrNameLst>
                                          <p:attrName>style.visibility</p:attrName>
                                        </p:attrNameLst>
                                      </p:cBhvr>
                                      <p:to>
                                        <p:strVal val="visible"/>
                                      </p:to>
                                    </p:set>
                                    <p:anim calcmode="lin" valueType="num">
                                      <p:cBhvr additive="base">
                                        <p:cTn id="7" dur="500" fill="hold"/>
                                        <p:tgtEl>
                                          <p:spTgt spid="24577"/>
                                        </p:tgtEl>
                                        <p:attrNameLst>
                                          <p:attrName>ppt_x</p:attrName>
                                        </p:attrNameLst>
                                      </p:cBhvr>
                                      <p:tavLst>
                                        <p:tav tm="0">
                                          <p:val>
                                            <p:strVal val="#ppt_x"/>
                                          </p:val>
                                        </p:tav>
                                        <p:tav tm="100000">
                                          <p:val>
                                            <p:strVal val="#ppt_x"/>
                                          </p:val>
                                        </p:tav>
                                      </p:tavLst>
                                    </p:anim>
                                    <p:anim calcmode="lin" valueType="num">
                                      <p:cBhvr additive="base">
                                        <p:cTn id="8" dur="500" fill="hold"/>
                                        <p:tgtEl>
                                          <p:spTgt spid="2457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500" fill="hold"/>
                                        <p:tgtEl>
                                          <p:spTgt spid="9"/>
                                        </p:tgtEl>
                                        <p:attrNameLst>
                                          <p:attrName>ppt_x</p:attrName>
                                        </p:attrNameLst>
                                      </p:cBhvr>
                                      <p:tavLst>
                                        <p:tav tm="0">
                                          <p:val>
                                            <p:strVal val="#ppt_x"/>
                                          </p:val>
                                        </p:tav>
                                        <p:tav tm="100000">
                                          <p:val>
                                            <p:strVal val="#ppt_x"/>
                                          </p:val>
                                        </p:tav>
                                      </p:tavLst>
                                    </p:anim>
                                    <p:anim calcmode="lin" valueType="num">
                                      <p:cBhvr additive="base">
                                        <p:cTn id="2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7" grpId="0"/>
      <p:bldP spid="9"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385440" y="983851"/>
            <a:ext cx="8442198" cy="1303177"/>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28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lang="en-US" altLang="zh-CN" sz="2800" b="1" dirty="0" smtClean="0"/>
              <a:t>4</a:t>
            </a:r>
            <a:r>
              <a:rPr lang="zh-CN" altLang="en-US" sz="2800" b="1" dirty="0" smtClean="0"/>
              <a:t>　</a:t>
            </a:r>
            <a:r>
              <a:rPr lang="en-US" altLang="zh-CN" sz="2800" b="1" dirty="0" smtClean="0"/>
              <a:t>But so far, you have done nothing.</a:t>
            </a:r>
            <a:endParaRPr lang="zh-CN" altLang="en-US" sz="2800" b="1" dirty="0" smtClean="0"/>
          </a:p>
          <a:p>
            <a:pPr>
              <a:lnSpc>
                <a:spcPct val="150000"/>
              </a:lnSpc>
            </a:pPr>
            <a:r>
              <a:rPr lang="zh-CN" altLang="en-US" sz="2800" b="1" dirty="0" smtClean="0"/>
              <a:t>但是到目前为止，你还没有做任何事。</a:t>
            </a:r>
            <a:endParaRPr lang="zh-CN" altLang="zh-CN" sz="2800" b="1" dirty="0" smtClean="0"/>
          </a:p>
        </p:txBody>
      </p:sp>
      <p:sp>
        <p:nvSpPr>
          <p:cNvPr id="4" name="Rectangle 1"/>
          <p:cNvSpPr>
            <a:spLocks noChangeArrowheads="1"/>
          </p:cNvSpPr>
          <p:nvPr/>
        </p:nvSpPr>
        <p:spPr bwMode="auto">
          <a:xfrm>
            <a:off x="382663" y="2274365"/>
            <a:ext cx="8465234" cy="3416320"/>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探究</a:t>
            </a: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zh-CN" sz="2400" dirty="0" smtClean="0"/>
              <a:t>  </a:t>
            </a:r>
            <a:r>
              <a:rPr lang="en-US" altLang="en-US" sz="2400" b="1" dirty="0" smtClean="0"/>
              <a:t>so far</a:t>
            </a:r>
            <a:r>
              <a:rPr lang="zh-CN" altLang="en-US" sz="2400" b="1" dirty="0" smtClean="0"/>
              <a:t>意为 </a:t>
            </a:r>
            <a:r>
              <a:rPr lang="en-US" altLang="en-US" sz="2400" b="1" dirty="0" smtClean="0"/>
              <a:t>“______________”</a:t>
            </a:r>
            <a:r>
              <a:rPr lang="zh-CN" altLang="en-US" sz="2400" b="1" dirty="0" smtClean="0"/>
              <a:t>， 常用于</a:t>
            </a:r>
            <a:r>
              <a:rPr lang="en-US" altLang="en-US" sz="2400" b="1" dirty="0" smtClean="0"/>
              <a:t>____________</a:t>
            </a:r>
            <a:r>
              <a:rPr lang="zh-CN" altLang="en-US" sz="2400" b="1" dirty="0" smtClean="0"/>
              <a:t>时态。</a:t>
            </a:r>
          </a:p>
          <a:p>
            <a:pPr>
              <a:lnSpc>
                <a:spcPct val="150000"/>
              </a:lnSpc>
            </a:pPr>
            <a:r>
              <a:rPr lang="en-US" altLang="en-US" sz="2400" b="1" dirty="0" smtClean="0"/>
              <a:t>So far, scientists have cloned rabbits, sheep, mice and some other animals.</a:t>
            </a:r>
            <a:endParaRPr lang="zh-CN" altLang="en-US" sz="2400" b="1" dirty="0" smtClean="0"/>
          </a:p>
          <a:p>
            <a:pPr>
              <a:lnSpc>
                <a:spcPct val="150000"/>
              </a:lnSpc>
            </a:pPr>
            <a:r>
              <a:rPr lang="zh-CN" altLang="en-US" sz="2400" b="1" dirty="0" smtClean="0"/>
              <a:t>到目前为止，科学家们已经克隆了兔子、绵羊、老鼠和一些其他的动物。</a:t>
            </a:r>
          </a:p>
        </p:txBody>
      </p:sp>
      <p:sp>
        <p:nvSpPr>
          <p:cNvPr id="8" name="矩形 7"/>
          <p:cNvSpPr/>
          <p:nvPr/>
        </p:nvSpPr>
        <p:spPr>
          <a:xfrm>
            <a:off x="6252753" y="2418283"/>
            <a:ext cx="1731564" cy="461665"/>
          </a:xfrm>
          <a:prstGeom prst="rect">
            <a:avLst/>
          </a:prstGeom>
        </p:spPr>
        <p:txBody>
          <a:bodyPr wrap="none">
            <a:spAutoFit/>
          </a:bodyPr>
          <a:lstStyle/>
          <a:p>
            <a:r>
              <a:rPr lang="zh-CN" altLang="en-US" sz="2400" b="1" dirty="0" smtClean="0">
                <a:solidFill>
                  <a:srgbClr val="FF0000"/>
                </a:solidFill>
              </a:rPr>
              <a:t>　现在完成</a:t>
            </a:r>
            <a:endParaRPr lang="zh-CN" altLang="en-US" sz="2400" b="1" dirty="0">
              <a:solidFill>
                <a:srgbClr val="FF0000"/>
              </a:solidFill>
            </a:endParaRPr>
          </a:p>
        </p:txBody>
      </p:sp>
      <p:sp>
        <p:nvSpPr>
          <p:cNvPr id="9" name="矩形 8"/>
          <p:cNvSpPr/>
          <p:nvPr/>
        </p:nvSpPr>
        <p:spPr>
          <a:xfrm>
            <a:off x="2848228" y="2418835"/>
            <a:ext cx="2659702" cy="461665"/>
          </a:xfrm>
          <a:prstGeom prst="rect">
            <a:avLst/>
          </a:prstGeom>
        </p:spPr>
        <p:txBody>
          <a:bodyPr wrap="none">
            <a:spAutoFit/>
          </a:bodyPr>
          <a:lstStyle/>
          <a:p>
            <a:r>
              <a:rPr lang="zh-CN" altLang="en-US" sz="2400" b="1" dirty="0" smtClean="0">
                <a:solidFill>
                  <a:srgbClr val="FF0000"/>
                </a:solidFill>
              </a:rPr>
              <a:t>到目前为止；迄今</a:t>
            </a:r>
            <a:endParaRPr lang="zh-CN" altLang="en-US" sz="2400" b="1" dirty="0">
              <a:solidFill>
                <a:srgbClr val="FF0000"/>
              </a:solidFill>
            </a:endParaRPr>
          </a:p>
        </p:txBody>
      </p:sp>
      <p:sp>
        <p:nvSpPr>
          <p:cNvPr id="10"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box(in)">
                                      <p:cBhvr>
                                        <p:cTn id="7" dur="500"/>
                                        <p:tgtEl>
                                          <p:spTgt spid="2355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ox(in)">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box(in)">
                                      <p:cBhvr>
                                        <p:cTn id="2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P spid="4" grpId="0"/>
      <p:bldP spid="8" grpId="0"/>
      <p:bldP spid="9"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97415" y="1610203"/>
            <a:ext cx="8196629" cy="1130246"/>
          </a:xfrm>
          <a:prstGeom prst="rect">
            <a:avLst/>
          </a:prstGeom>
          <a:noFill/>
        </p:spPr>
        <p:txBody>
          <a:bodyPr wrap="square" rtlCol="0">
            <a:spAutoFit/>
          </a:bodyPr>
          <a:lstStyle/>
          <a:p>
            <a:pPr>
              <a:lnSpc>
                <a:spcPct val="150000"/>
              </a:lnSpc>
            </a:pPr>
            <a:r>
              <a:rPr lang="en-US" altLang="en-US" sz="2400" b="1" dirty="0" smtClean="0"/>
              <a:t>4</a:t>
            </a:r>
            <a:r>
              <a:rPr lang="zh-CN" altLang="en-US" sz="2400" b="1" dirty="0" smtClean="0"/>
              <a:t>．</a:t>
            </a:r>
            <a:r>
              <a:rPr lang="en-US" altLang="en-US" sz="2400" b="1" dirty="0" smtClean="0"/>
              <a:t>2018·</a:t>
            </a:r>
            <a:r>
              <a:rPr lang="zh-CN" altLang="en-US" sz="2400" b="1" dirty="0" smtClean="0"/>
              <a:t>赤峰   迄今为止，机器人还没有引发任何问题。</a:t>
            </a:r>
          </a:p>
          <a:p>
            <a:pPr>
              <a:lnSpc>
                <a:spcPct val="150000"/>
              </a:lnSpc>
            </a:pPr>
            <a:r>
              <a:rPr lang="en-US" altLang="en-US" sz="2400" b="1" dirty="0" smtClean="0"/>
              <a:t>________ ________</a:t>
            </a:r>
            <a:r>
              <a:rPr lang="zh-CN" altLang="en-US" sz="2400" b="1" dirty="0" smtClean="0"/>
              <a:t>，</a:t>
            </a:r>
            <a:r>
              <a:rPr lang="en-US" altLang="en-US" sz="2400" b="1" dirty="0" smtClean="0"/>
              <a:t>robots haven't caused any problems.</a:t>
            </a:r>
            <a:endParaRPr lang="zh-CN" altLang="en-US" sz="2400" b="1" dirty="0" smtClean="0"/>
          </a:p>
        </p:txBody>
      </p:sp>
      <p:sp>
        <p:nvSpPr>
          <p:cNvPr id="9" name="矩形 8"/>
          <p:cNvSpPr/>
          <p:nvPr/>
        </p:nvSpPr>
        <p:spPr>
          <a:xfrm>
            <a:off x="1139955" y="2175326"/>
            <a:ext cx="2056973" cy="461665"/>
          </a:xfrm>
          <a:prstGeom prst="rect">
            <a:avLst/>
          </a:prstGeom>
        </p:spPr>
        <p:txBody>
          <a:bodyPr wrap="none">
            <a:spAutoFit/>
          </a:bodyPr>
          <a:lstStyle/>
          <a:p>
            <a:r>
              <a:rPr lang="en-US" sz="2400" b="1" dirty="0" smtClean="0">
                <a:solidFill>
                  <a:srgbClr val="FF0000"/>
                </a:solidFill>
              </a:rPr>
              <a:t>So               far</a:t>
            </a:r>
            <a:endParaRPr lang="zh-CN" altLang="en-US" sz="2400" b="1"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575523" y="1407105"/>
            <a:ext cx="8442198" cy="2677656"/>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8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rPr>
              <a:t>●</a:t>
            </a:r>
            <a:r>
              <a:rPr kumimoji="0" lang="zh-CN" altLang="en-US" sz="2800" b="1" i="0" u="none" strike="noStrike" cap="none" normalizeH="0" dirty="0" smtClean="0">
                <a:ln>
                  <a:noFill/>
                </a:ln>
                <a:solidFill>
                  <a:schemeClr val="tx1"/>
                </a:solidFill>
                <a:effectLst/>
                <a:latin typeface="Times New Roman" panose="02020603050405020304" pitchFamily="18" charset="0"/>
                <a:cs typeface="Times New Roman" panose="02020603050405020304" pitchFamily="18" charset="0"/>
              </a:rPr>
              <a:t> </a:t>
            </a:r>
            <a:r>
              <a:rPr lang="en-US" altLang="zh-CN" sz="2800" b="1" dirty="0" smtClean="0"/>
              <a:t>4</a:t>
            </a:r>
            <a:r>
              <a:rPr lang="zh-CN" altLang="en-US" sz="2800" b="1" dirty="0" smtClean="0"/>
              <a:t>　</a:t>
            </a:r>
            <a:r>
              <a:rPr lang="en-US" altLang="zh-CN" sz="2800" b="1" dirty="0" smtClean="0"/>
              <a:t> “From now on</a:t>
            </a:r>
            <a:r>
              <a:rPr lang="zh-CN" altLang="en-US" sz="2800" b="1" dirty="0" smtClean="0"/>
              <a:t>，</a:t>
            </a:r>
            <a:r>
              <a:rPr lang="en-US" altLang="zh-CN" sz="2800" b="1" dirty="0" smtClean="0"/>
              <a:t>” she says, “I will do my best to help you feel more confident…” </a:t>
            </a:r>
            <a:endParaRPr lang="zh-CN" altLang="en-US" sz="2800" b="1" dirty="0" smtClean="0"/>
          </a:p>
          <a:p>
            <a:pPr>
              <a:lnSpc>
                <a:spcPct val="150000"/>
              </a:lnSpc>
            </a:pPr>
            <a:r>
              <a:rPr lang="en-US" altLang="zh-CN" sz="2800" b="1" dirty="0" smtClean="0"/>
              <a:t>“</a:t>
            </a:r>
            <a:r>
              <a:rPr lang="zh-CN" altLang="en-US" sz="2800" b="1" dirty="0" smtClean="0"/>
              <a:t>从现在开始，</a:t>
            </a:r>
            <a:r>
              <a:rPr lang="en-US" altLang="zh-CN" sz="2800" b="1" dirty="0" smtClean="0"/>
              <a:t>”</a:t>
            </a:r>
            <a:r>
              <a:rPr lang="zh-CN" altLang="en-US" sz="2800" b="1" dirty="0" smtClean="0"/>
              <a:t>她说，</a:t>
            </a:r>
            <a:r>
              <a:rPr lang="en-US" altLang="zh-CN" sz="2800" b="1" dirty="0" smtClean="0"/>
              <a:t>“</a:t>
            </a:r>
            <a:r>
              <a:rPr lang="zh-CN" altLang="en-US" sz="2800" b="1" dirty="0" smtClean="0"/>
              <a:t>我将尽最大努力帮助你，使你感到更加自信</a:t>
            </a:r>
            <a:r>
              <a:rPr lang="en-US" altLang="zh-CN" sz="2800" b="1" dirty="0" smtClean="0"/>
              <a:t>……”</a:t>
            </a:r>
            <a:endParaRPr lang="zh-CN" altLang="zh-CN" sz="2800" b="1" dirty="0" smtClean="0"/>
          </a:p>
        </p:txBody>
      </p:sp>
      <p:sp>
        <p:nvSpPr>
          <p:cNvPr id="6"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3553"/>
                                        </p:tgtEl>
                                        <p:attrNameLst>
                                          <p:attrName>style.visibility</p:attrName>
                                        </p:attrNameLst>
                                      </p:cBhvr>
                                      <p:to>
                                        <p:strVal val="visible"/>
                                      </p:to>
                                    </p:set>
                                    <p:animEffect transition="in" filter="box(in)">
                                      <p:cBhvr>
                                        <p:cTn id="7" dur="500"/>
                                        <p:tgtEl>
                                          <p:spTgt spid="235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3"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73574" y="1651188"/>
            <a:ext cx="8465234" cy="2792239"/>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kumimoji="0" lang="zh-CN" altLang="en-US"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探究</a:t>
            </a:r>
            <a:r>
              <a:rPr kumimoji="0" lang="en-US" altLang="zh-CN" sz="2400" b="1" i="0" u="none" strike="noStrike" cap="none" normalizeH="0" baseline="0" dirty="0" smtClean="0">
                <a:ln>
                  <a:noFill/>
                </a:ln>
                <a:solidFill>
                  <a:srgbClr val="FFC000"/>
                </a:solidFill>
                <a:effectLst/>
                <a:latin typeface="Times New Roman" panose="02020603050405020304" pitchFamily="18" charset="0"/>
                <a:cs typeface="Times New Roman" panose="02020603050405020304" pitchFamily="18" charset="0"/>
              </a:rPr>
              <a:t>]</a:t>
            </a:r>
            <a:r>
              <a:rPr lang="en-US" altLang="zh-CN" sz="2400" dirty="0" smtClean="0"/>
              <a:t> </a:t>
            </a:r>
            <a:r>
              <a:rPr lang="en-US" altLang="en-US" sz="2400" b="1" dirty="0" smtClean="0"/>
              <a:t>(1)from now on</a:t>
            </a:r>
            <a:r>
              <a:rPr lang="zh-CN" altLang="en-US" sz="2400" b="1" dirty="0" smtClean="0"/>
              <a:t>意为</a:t>
            </a:r>
            <a:r>
              <a:rPr lang="en-US" altLang="en-US" sz="2400" b="1" dirty="0" smtClean="0"/>
              <a:t>“</a:t>
            </a:r>
            <a:r>
              <a:rPr lang="zh-CN" altLang="en-US" sz="2400" b="1" dirty="0" smtClean="0"/>
              <a:t>从现在起，今后</a:t>
            </a:r>
            <a:r>
              <a:rPr lang="en-US" altLang="en-US" sz="2400" b="1" dirty="0" smtClean="0"/>
              <a:t>”</a:t>
            </a:r>
            <a:r>
              <a:rPr lang="zh-CN" altLang="en-US" sz="2400" b="1" dirty="0" smtClean="0"/>
              <a:t>，一般和</a:t>
            </a:r>
            <a:r>
              <a:rPr lang="en-US" altLang="en-US" sz="2400" b="1" dirty="0" smtClean="0"/>
              <a:t>______________</a:t>
            </a:r>
            <a:r>
              <a:rPr lang="zh-CN" altLang="en-US" sz="2400" b="1" dirty="0" smtClean="0"/>
              <a:t>时态连用。类似的短语</a:t>
            </a:r>
            <a:r>
              <a:rPr lang="en-US" altLang="en-US" sz="2400" b="1" dirty="0" smtClean="0"/>
              <a:t>from then on, </a:t>
            </a:r>
            <a:r>
              <a:rPr lang="zh-CN" altLang="en-US" sz="2400" b="1" dirty="0" smtClean="0"/>
              <a:t>意为</a:t>
            </a:r>
            <a:r>
              <a:rPr lang="en-US" altLang="en-US" sz="2400" b="1" dirty="0" smtClean="0"/>
              <a:t>“</a:t>
            </a:r>
            <a:r>
              <a:rPr lang="zh-CN" altLang="en-US" sz="2400" b="1" dirty="0" smtClean="0"/>
              <a:t>从那时起</a:t>
            </a:r>
            <a:r>
              <a:rPr lang="en-US" altLang="en-US" sz="2400" b="1" dirty="0" smtClean="0"/>
              <a:t>”</a:t>
            </a:r>
            <a:r>
              <a:rPr lang="zh-CN" altLang="en-US" sz="2400" b="1" dirty="0" smtClean="0"/>
              <a:t>，一般和</a:t>
            </a:r>
            <a:r>
              <a:rPr lang="en-US" altLang="en-US" sz="2400" b="1" dirty="0" smtClean="0"/>
              <a:t>______________</a:t>
            </a:r>
            <a:r>
              <a:rPr lang="zh-CN" altLang="en-US" sz="2400" b="1" dirty="0" smtClean="0"/>
              <a:t>时态连用。</a:t>
            </a:r>
          </a:p>
          <a:p>
            <a:pPr>
              <a:lnSpc>
                <a:spcPct val="150000"/>
              </a:lnSpc>
            </a:pPr>
            <a:r>
              <a:rPr lang="en-US" altLang="en-US" sz="2400" b="1" dirty="0" smtClean="0"/>
              <a:t>I remembered her words from then on.</a:t>
            </a:r>
            <a:endParaRPr lang="zh-CN" altLang="en-US" sz="2400" b="1" dirty="0" smtClean="0"/>
          </a:p>
          <a:p>
            <a:pPr>
              <a:lnSpc>
                <a:spcPct val="150000"/>
              </a:lnSpc>
            </a:pPr>
            <a:r>
              <a:rPr lang="zh-CN" altLang="en-US" sz="2400" b="1" dirty="0" smtClean="0"/>
              <a:t>从那时起，我记住了她的话。</a:t>
            </a:r>
          </a:p>
        </p:txBody>
      </p:sp>
      <p:sp>
        <p:nvSpPr>
          <p:cNvPr id="5" name="矩形 4"/>
          <p:cNvSpPr/>
          <p:nvPr/>
        </p:nvSpPr>
        <p:spPr>
          <a:xfrm>
            <a:off x="3241162" y="2744449"/>
            <a:ext cx="1422184" cy="461665"/>
          </a:xfrm>
          <a:prstGeom prst="rect">
            <a:avLst/>
          </a:prstGeom>
        </p:spPr>
        <p:txBody>
          <a:bodyPr wrap="none">
            <a:spAutoFit/>
          </a:bodyPr>
          <a:lstStyle/>
          <a:p>
            <a:r>
              <a:rPr lang="zh-CN" altLang="en-US" sz="2400" b="1" dirty="0" smtClean="0">
                <a:solidFill>
                  <a:srgbClr val="FF0000"/>
                </a:solidFill>
              </a:rPr>
              <a:t>一般过去</a:t>
            </a:r>
            <a:endParaRPr lang="zh-CN" altLang="en-US" sz="2400" b="1" dirty="0">
              <a:solidFill>
                <a:srgbClr val="FF0000"/>
              </a:solidFill>
            </a:endParaRPr>
          </a:p>
        </p:txBody>
      </p:sp>
      <p:sp>
        <p:nvSpPr>
          <p:cNvPr id="6" name="矩形 5"/>
          <p:cNvSpPr/>
          <p:nvPr/>
        </p:nvSpPr>
        <p:spPr>
          <a:xfrm>
            <a:off x="964373" y="2137779"/>
            <a:ext cx="1731564" cy="461665"/>
          </a:xfrm>
          <a:prstGeom prst="rect">
            <a:avLst/>
          </a:prstGeom>
        </p:spPr>
        <p:txBody>
          <a:bodyPr wrap="none">
            <a:spAutoFit/>
          </a:bodyPr>
          <a:lstStyle/>
          <a:p>
            <a:r>
              <a:rPr lang="zh-CN" altLang="en-US" sz="2400" b="1" dirty="0" smtClean="0">
                <a:solidFill>
                  <a:srgbClr val="FF0000"/>
                </a:solidFill>
              </a:rPr>
              <a:t>一般将来　</a:t>
            </a:r>
            <a:endParaRPr lang="zh-CN" altLang="en-US" sz="2400" b="1" dirty="0">
              <a:solidFill>
                <a:srgbClr val="FF0000"/>
              </a:solidFill>
            </a:endParaRPr>
          </a:p>
        </p:txBody>
      </p:sp>
      <p:sp>
        <p:nvSpPr>
          <p:cNvPr id="7"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linds(horizontal)">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573989" y="1707065"/>
            <a:ext cx="8053174" cy="2792239"/>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t>(2)do one‘s best to do </a:t>
            </a:r>
            <a:r>
              <a:rPr lang="en-US" altLang="en-US" sz="2400" b="1" dirty="0" err="1" smtClean="0"/>
              <a:t>sth</a:t>
            </a:r>
            <a:r>
              <a:rPr lang="en-US" altLang="en-US" sz="2400" b="1" dirty="0" smtClean="0"/>
              <a:t>. </a:t>
            </a:r>
            <a:r>
              <a:rPr lang="zh-CN" altLang="en-US" sz="2400" b="1" dirty="0" smtClean="0"/>
              <a:t>意为</a:t>
            </a:r>
            <a:r>
              <a:rPr lang="en-US" altLang="en-US" sz="2400" b="1" dirty="0" smtClean="0"/>
              <a:t>“</a:t>
            </a:r>
            <a:r>
              <a:rPr lang="zh-CN" altLang="en-US" sz="2400" b="1" dirty="0" smtClean="0"/>
              <a:t>尽某人最大努力做某事</a:t>
            </a:r>
            <a:r>
              <a:rPr lang="en-US" altLang="en-US" sz="2400" b="1" dirty="0" smtClean="0"/>
              <a:t>”</a:t>
            </a:r>
            <a:r>
              <a:rPr lang="zh-CN" altLang="en-US" sz="2400" b="1" dirty="0" smtClean="0"/>
              <a:t>，相当于</a:t>
            </a:r>
            <a:r>
              <a:rPr lang="en-US" altLang="en-US" sz="2400" b="1" dirty="0" smtClean="0"/>
              <a:t>try one’s best to do </a:t>
            </a:r>
            <a:r>
              <a:rPr lang="en-US" altLang="en-US" sz="2400" b="1" dirty="0" err="1" smtClean="0"/>
              <a:t>sth</a:t>
            </a:r>
            <a:r>
              <a:rPr lang="en-US" altLang="en-US" sz="2400" b="1" dirty="0" smtClean="0"/>
              <a:t>.</a:t>
            </a:r>
            <a:r>
              <a:rPr lang="zh-CN" altLang="en-US" sz="2400" b="1" dirty="0" smtClean="0"/>
              <a:t>，其中</a:t>
            </a:r>
            <a:r>
              <a:rPr lang="en-US" altLang="en-US" sz="2400" b="1" dirty="0" smtClean="0"/>
              <a:t>one‘s</a:t>
            </a:r>
            <a:r>
              <a:rPr lang="zh-CN" altLang="en-US" sz="2400" b="1" dirty="0" smtClean="0"/>
              <a:t>是形容词性物主代词，要根据主语的变化而变化。</a:t>
            </a:r>
          </a:p>
          <a:p>
            <a:pPr>
              <a:lnSpc>
                <a:spcPct val="150000"/>
              </a:lnSpc>
            </a:pPr>
            <a:r>
              <a:rPr lang="en-US" altLang="en-US" sz="2400" b="1" dirty="0" smtClean="0"/>
              <a:t>We should try/do our best to learn English well. </a:t>
            </a:r>
            <a:endParaRPr lang="zh-CN" altLang="en-US" sz="2400" b="1" dirty="0" smtClean="0"/>
          </a:p>
          <a:p>
            <a:pPr>
              <a:lnSpc>
                <a:spcPct val="150000"/>
              </a:lnSpc>
            </a:pPr>
            <a:r>
              <a:rPr lang="zh-CN" altLang="en-US" sz="2400" b="1" dirty="0" smtClean="0"/>
              <a:t>我们应该尽力学好英语。</a:t>
            </a:r>
          </a:p>
        </p:txBody>
      </p:sp>
      <p:sp>
        <p:nvSpPr>
          <p:cNvPr id="5"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596761" y="1512405"/>
          <a:ext cx="6907281" cy="3750069"/>
        </p:xfrm>
        <a:graphic>
          <a:graphicData uri="http://schemas.openxmlformats.org/drawingml/2006/table">
            <a:tbl>
              <a:tblPr/>
              <a:tblGrid>
                <a:gridCol w="967230">
                  <a:extLst>
                    <a:ext uri="{9D8B030D-6E8A-4147-A177-3AD203B41FA5}">
                      <a16:colId xmlns:a16="http://schemas.microsoft.com/office/drawing/2014/main" val="20000"/>
                    </a:ext>
                  </a:extLst>
                </a:gridCol>
                <a:gridCol w="5940051">
                  <a:extLst>
                    <a:ext uri="{9D8B030D-6E8A-4147-A177-3AD203B41FA5}">
                      <a16:colId xmlns:a16="http://schemas.microsoft.com/office/drawing/2014/main" val="20001"/>
                    </a:ext>
                  </a:extLst>
                </a:gridCol>
              </a:tblGrid>
              <a:tr h="3750069">
                <a:tc>
                  <a:txBody>
                    <a:bodyPr/>
                    <a:lstStyle/>
                    <a:p>
                      <a:pPr algn="ctr">
                        <a:lnSpc>
                          <a:spcPct val="200000"/>
                        </a:lnSpc>
                        <a:spcAft>
                          <a:spcPts val="0"/>
                        </a:spcAft>
                      </a:pPr>
                      <a:r>
                        <a:rPr lang="zh-CN" sz="2400" b="1" kern="100" dirty="0" smtClean="0">
                          <a:latin typeface="Times New Roman" panose="02020603050405020304" pitchFamily="18" charset="0"/>
                          <a:ea typeface="+mn-ea"/>
                          <a:cs typeface="Times New Roman" panose="02020603050405020304" pitchFamily="18" charset="0"/>
                        </a:rPr>
                        <a:t>短语</a:t>
                      </a:r>
                      <a:endParaRPr lang="en-US" altLang="zh-CN" sz="2400" b="1" kern="100" dirty="0" smtClean="0">
                        <a:latin typeface="Times New Roman" panose="02020603050405020304" pitchFamily="18" charset="0"/>
                        <a:ea typeface="+mn-ea"/>
                        <a:cs typeface="Times New Roman" panose="02020603050405020304" pitchFamily="18" charset="0"/>
                      </a:endParaRPr>
                    </a:p>
                    <a:p>
                      <a:pPr algn="ctr">
                        <a:lnSpc>
                          <a:spcPct val="200000"/>
                        </a:lnSpc>
                        <a:spcAft>
                          <a:spcPts val="0"/>
                        </a:spcAft>
                      </a:pPr>
                      <a:r>
                        <a:rPr lang="zh-CN" sz="2400" b="1" kern="100" dirty="0" smtClean="0">
                          <a:latin typeface="Times New Roman" panose="02020603050405020304" pitchFamily="18" charset="0"/>
                          <a:ea typeface="+mn-ea"/>
                          <a:cs typeface="Times New Roman" panose="02020603050405020304" pitchFamily="18" charset="0"/>
                        </a:rPr>
                        <a:t>互</a:t>
                      </a:r>
                      <a:r>
                        <a:rPr lang="zh-CN" sz="2400" b="1" kern="100" dirty="0">
                          <a:latin typeface="Times New Roman" panose="02020603050405020304" pitchFamily="18" charset="0"/>
                          <a:ea typeface="+mn-ea"/>
                          <a:cs typeface="Times New Roman" panose="02020603050405020304" pitchFamily="18" charset="0"/>
                        </a:rPr>
                        <a:t>译</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pPr>
                      <a:r>
                        <a:rPr lang="en-US" altLang="en-US" sz="2400" b="1" kern="1200" dirty="0" smtClean="0">
                          <a:solidFill>
                            <a:schemeClr val="tx1"/>
                          </a:solidFill>
                          <a:latin typeface="+mn-lt"/>
                          <a:ea typeface="+mn-ea"/>
                          <a:cs typeface="+mn-cs"/>
                        </a:rPr>
                        <a:t>5.be absent from ____________</a:t>
                      </a:r>
                      <a:endParaRPr lang="zh-CN" altLang="en-US" sz="2400" b="1" kern="1200" dirty="0" smtClean="0">
                        <a:solidFill>
                          <a:schemeClr val="tx1"/>
                        </a:solidFill>
                        <a:latin typeface="+mn-lt"/>
                        <a:ea typeface="+mn-ea"/>
                        <a:cs typeface="+mn-cs"/>
                      </a:endParaRPr>
                    </a:p>
                    <a:p>
                      <a:pPr>
                        <a:lnSpc>
                          <a:spcPct val="200000"/>
                        </a:lnSpc>
                      </a:pPr>
                      <a:r>
                        <a:rPr lang="en-US" altLang="en-US" sz="2400" b="1" kern="1200" dirty="0" smtClean="0">
                          <a:solidFill>
                            <a:schemeClr val="tx1"/>
                          </a:solidFill>
                          <a:latin typeface="+mn-lt"/>
                          <a:ea typeface="+mn-ea"/>
                          <a:cs typeface="+mn-cs"/>
                        </a:rPr>
                        <a:t>6</a:t>
                      </a:r>
                      <a:r>
                        <a:rPr lang="zh-CN" altLang="en-US" sz="2400" b="1" kern="1200" dirty="0" smtClean="0">
                          <a:solidFill>
                            <a:schemeClr val="tx1"/>
                          </a:solidFill>
                          <a:latin typeface="+mn-lt"/>
                          <a:ea typeface="+mn-ea"/>
                          <a:cs typeface="+mn-cs"/>
                        </a:rPr>
                        <a:t>．</a:t>
                      </a:r>
                      <a:r>
                        <a:rPr lang="en-US" altLang="en-US" sz="2400" b="1" kern="1200" dirty="0" smtClean="0">
                          <a:solidFill>
                            <a:schemeClr val="tx1"/>
                          </a:solidFill>
                          <a:latin typeface="+mn-lt"/>
                          <a:ea typeface="+mn-ea"/>
                          <a:cs typeface="+mn-cs"/>
                        </a:rPr>
                        <a:t>slow down ____________</a:t>
                      </a:r>
                      <a:endParaRPr lang="zh-CN" altLang="en-US" sz="2400" b="1" kern="1200" dirty="0" smtClean="0">
                        <a:solidFill>
                          <a:schemeClr val="tx1"/>
                        </a:solidFill>
                        <a:latin typeface="+mn-lt"/>
                        <a:ea typeface="+mn-ea"/>
                        <a:cs typeface="+mn-cs"/>
                      </a:endParaRPr>
                    </a:p>
                    <a:p>
                      <a:pPr>
                        <a:lnSpc>
                          <a:spcPct val="200000"/>
                        </a:lnSpc>
                      </a:pPr>
                      <a:r>
                        <a:rPr lang="en-US" altLang="en-US" sz="2400" b="1" kern="1200" dirty="0" smtClean="0">
                          <a:solidFill>
                            <a:schemeClr val="tx1"/>
                          </a:solidFill>
                          <a:latin typeface="+mn-lt"/>
                          <a:ea typeface="+mn-ea"/>
                          <a:cs typeface="+mn-cs"/>
                        </a:rPr>
                        <a:t>7</a:t>
                      </a:r>
                      <a:r>
                        <a:rPr lang="zh-CN" altLang="en-US" sz="2400" b="1" kern="1200" dirty="0" smtClean="0">
                          <a:solidFill>
                            <a:schemeClr val="tx1"/>
                          </a:solidFill>
                          <a:latin typeface="+mn-lt"/>
                          <a:ea typeface="+mn-ea"/>
                          <a:cs typeface="+mn-cs"/>
                        </a:rPr>
                        <a:t>．</a:t>
                      </a:r>
                      <a:r>
                        <a:rPr lang="en-US" altLang="en-US" sz="2400" b="1" kern="1200" dirty="0" smtClean="0">
                          <a:solidFill>
                            <a:schemeClr val="tx1"/>
                          </a:solidFill>
                          <a:latin typeface="+mn-lt"/>
                          <a:ea typeface="+mn-ea"/>
                          <a:cs typeface="+mn-cs"/>
                        </a:rPr>
                        <a:t>get sb. in trouble ____________</a:t>
                      </a:r>
                      <a:endParaRPr lang="zh-CN" altLang="en-US" sz="2400" b="1" kern="1200" dirty="0" smtClean="0">
                        <a:solidFill>
                          <a:schemeClr val="tx1"/>
                        </a:solidFill>
                        <a:latin typeface="+mn-lt"/>
                        <a:ea typeface="+mn-ea"/>
                        <a:cs typeface="+mn-cs"/>
                      </a:endParaRPr>
                    </a:p>
                    <a:p>
                      <a:pPr>
                        <a:lnSpc>
                          <a:spcPct val="200000"/>
                        </a:lnSpc>
                      </a:pPr>
                      <a:r>
                        <a:rPr lang="en-US" altLang="en-US" sz="2400" b="1" kern="1200" dirty="0" smtClean="0">
                          <a:solidFill>
                            <a:schemeClr val="tx1"/>
                          </a:solidFill>
                          <a:latin typeface="+mn-lt"/>
                          <a:ea typeface="+mn-ea"/>
                          <a:cs typeface="+mn-cs"/>
                        </a:rPr>
                        <a:t>8</a:t>
                      </a:r>
                      <a:r>
                        <a:rPr lang="zh-CN" altLang="en-US" sz="2400" b="1" kern="1200" dirty="0" smtClean="0">
                          <a:solidFill>
                            <a:schemeClr val="tx1"/>
                          </a:solidFill>
                          <a:latin typeface="+mn-lt"/>
                          <a:ea typeface="+mn-ea"/>
                          <a:cs typeface="+mn-cs"/>
                        </a:rPr>
                        <a:t>．</a:t>
                      </a:r>
                      <a:r>
                        <a:rPr lang="en-US" altLang="en-US" sz="2400" b="1" kern="1200" dirty="0" smtClean="0">
                          <a:solidFill>
                            <a:schemeClr val="tx1"/>
                          </a:solidFill>
                          <a:latin typeface="+mn-lt"/>
                          <a:ea typeface="+mn-ea"/>
                          <a:cs typeface="+mn-cs"/>
                        </a:rPr>
                        <a:t>decide to do </a:t>
                      </a:r>
                      <a:r>
                        <a:rPr lang="en-US" altLang="en-US" sz="2400" b="1" kern="1200" dirty="0" err="1" smtClean="0">
                          <a:solidFill>
                            <a:schemeClr val="tx1"/>
                          </a:solidFill>
                          <a:latin typeface="+mn-lt"/>
                          <a:ea typeface="+mn-ea"/>
                          <a:cs typeface="+mn-cs"/>
                        </a:rPr>
                        <a:t>sth</a:t>
                      </a:r>
                      <a:r>
                        <a:rPr lang="en-US" altLang="en-US" sz="2400" b="1" kern="1200" dirty="0" smtClean="0">
                          <a:solidFill>
                            <a:schemeClr val="tx1"/>
                          </a:solidFill>
                          <a:latin typeface="+mn-lt"/>
                          <a:ea typeface="+mn-ea"/>
                          <a:cs typeface="+mn-cs"/>
                        </a:rPr>
                        <a:t>. ____________</a:t>
                      </a:r>
                      <a:endParaRPr lang="en-US" altLang="zh-CN" sz="2400" b="1" kern="1200" dirty="0" smtClean="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p:cNvSpPr/>
          <p:nvPr/>
        </p:nvSpPr>
        <p:spPr>
          <a:xfrm>
            <a:off x="3821453" y="2139435"/>
            <a:ext cx="2040943" cy="461665"/>
          </a:xfrm>
          <a:prstGeom prst="rect">
            <a:avLst/>
          </a:prstGeom>
        </p:spPr>
        <p:txBody>
          <a:bodyPr wrap="none">
            <a:spAutoFit/>
          </a:bodyPr>
          <a:lstStyle/>
          <a:p>
            <a:r>
              <a:rPr lang="zh-CN" altLang="en-US" sz="2400" b="1" dirty="0" smtClean="0">
                <a:solidFill>
                  <a:srgbClr val="FF0000"/>
                </a:solidFill>
              </a:rPr>
              <a:t>缺席；不出现</a:t>
            </a:r>
            <a:endParaRPr lang="zh-CN" altLang="en-US" sz="2400" b="1" dirty="0">
              <a:solidFill>
                <a:srgbClr val="FF0000"/>
              </a:solidFill>
            </a:endParaRPr>
          </a:p>
        </p:txBody>
      </p:sp>
      <p:sp>
        <p:nvSpPr>
          <p:cNvPr id="14" name="矩形 13"/>
          <p:cNvSpPr/>
          <p:nvPr/>
        </p:nvSpPr>
        <p:spPr>
          <a:xfrm>
            <a:off x="3843014" y="2825235"/>
            <a:ext cx="1112805" cy="461665"/>
          </a:xfrm>
          <a:prstGeom prst="rect">
            <a:avLst/>
          </a:prstGeom>
        </p:spPr>
        <p:txBody>
          <a:bodyPr wrap="none">
            <a:spAutoFit/>
          </a:bodyPr>
          <a:lstStyle/>
          <a:p>
            <a:r>
              <a:rPr lang="zh-CN" altLang="en-US" sz="2400" b="1" dirty="0" smtClean="0">
                <a:solidFill>
                  <a:srgbClr val="FF0000"/>
                </a:solidFill>
              </a:rPr>
              <a:t>慢下来</a:t>
            </a:r>
            <a:endParaRPr lang="zh-CN" altLang="en-US" sz="2400" b="1" dirty="0">
              <a:solidFill>
                <a:srgbClr val="FF0000"/>
              </a:solidFill>
            </a:endParaRPr>
          </a:p>
        </p:txBody>
      </p:sp>
      <p:sp>
        <p:nvSpPr>
          <p:cNvPr id="15" name="矩形 14"/>
          <p:cNvSpPr/>
          <p:nvPr/>
        </p:nvSpPr>
        <p:spPr>
          <a:xfrm>
            <a:off x="4182565" y="3523735"/>
            <a:ext cx="2350323" cy="461665"/>
          </a:xfrm>
          <a:prstGeom prst="rect">
            <a:avLst/>
          </a:prstGeom>
        </p:spPr>
        <p:txBody>
          <a:bodyPr wrap="none">
            <a:spAutoFit/>
          </a:bodyPr>
          <a:lstStyle/>
          <a:p>
            <a:r>
              <a:rPr lang="zh-CN" altLang="en-US" sz="2400" b="1" dirty="0" smtClean="0">
                <a:solidFill>
                  <a:srgbClr val="FF0000"/>
                </a:solidFill>
              </a:rPr>
              <a:t>使某人陷入困境</a:t>
            </a:r>
            <a:endParaRPr lang="zh-CN" altLang="en-US" sz="2400" b="1" dirty="0">
              <a:solidFill>
                <a:srgbClr val="FF0000"/>
              </a:solidFill>
            </a:endParaRPr>
          </a:p>
        </p:txBody>
      </p:sp>
      <p:sp>
        <p:nvSpPr>
          <p:cNvPr id="16" name="矩形 15"/>
          <p:cNvSpPr/>
          <p:nvPr/>
        </p:nvSpPr>
        <p:spPr>
          <a:xfrm>
            <a:off x="4269965" y="4184135"/>
            <a:ext cx="1731564" cy="461665"/>
          </a:xfrm>
          <a:prstGeom prst="rect">
            <a:avLst/>
          </a:prstGeom>
        </p:spPr>
        <p:txBody>
          <a:bodyPr wrap="none">
            <a:spAutoFit/>
          </a:bodyPr>
          <a:lstStyle/>
          <a:p>
            <a:r>
              <a:rPr lang="zh-CN" altLang="en-US" sz="2400" b="1" dirty="0" smtClean="0">
                <a:solidFill>
                  <a:srgbClr val="FF0000"/>
                </a:solidFill>
              </a:rPr>
              <a:t>决定做某事</a:t>
            </a:r>
            <a:endParaRPr lang="zh-CN" altLang="en-US" sz="2400" b="1" dirty="0">
              <a:solidFill>
                <a:srgbClr val="FF0000"/>
              </a:solidFill>
            </a:endParaRP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linds(horizontal)">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additive="base">
                                        <p:cTn id="17" dur="500" fill="hold"/>
                                        <p:tgtEl>
                                          <p:spTgt spid="14"/>
                                        </p:tgtEl>
                                        <p:attrNameLst>
                                          <p:attrName>ppt_x</p:attrName>
                                        </p:attrNameLst>
                                      </p:cBhvr>
                                      <p:tavLst>
                                        <p:tav tm="0">
                                          <p:val>
                                            <p:strVal val="#ppt_x"/>
                                          </p:val>
                                        </p:tav>
                                        <p:tav tm="100000">
                                          <p:val>
                                            <p:strVal val="#ppt_x"/>
                                          </p:val>
                                        </p:tav>
                                      </p:tavLst>
                                    </p:anim>
                                    <p:anim calcmode="lin" valueType="num">
                                      <p:cBhvr additive="base">
                                        <p:cTn id="1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animEffect transition="in" filter="checkerboard(across)">
                                      <p:cBhvr>
                                        <p:cTn id="23" dur="500"/>
                                        <p:tgtEl>
                                          <p:spTgt spid="15"/>
                                        </p:tgtEl>
                                      </p:cBhvr>
                                    </p:animEffect>
                                  </p:childTnLst>
                                </p:cTn>
                              </p:par>
                            </p:childTnLst>
                          </p:cTn>
                        </p:par>
                      </p:childTnLst>
                    </p:cTn>
                  </p:par>
                  <p:par>
                    <p:cTn id="24" fill="hold">
                      <p:stCondLst>
                        <p:cond delay="indefinite"/>
                      </p:stCondLst>
                      <p:childTnLst>
                        <p:par>
                          <p:cTn id="25" fill="hold">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box(in)">
                                      <p:cBhvr>
                                        <p:cTn id="28"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4225" y="1302577"/>
            <a:ext cx="8196629" cy="2238241"/>
          </a:xfrm>
          <a:prstGeom prst="rect">
            <a:avLst/>
          </a:prstGeom>
          <a:noFill/>
        </p:spPr>
        <p:txBody>
          <a:bodyPr wrap="square" rtlCol="0">
            <a:spAutoFit/>
          </a:bodyPr>
          <a:lstStyle/>
          <a:p>
            <a:pPr>
              <a:lnSpc>
                <a:spcPct val="150000"/>
              </a:lnSpc>
            </a:pPr>
            <a:r>
              <a:rPr lang="en-US" altLang="en-US" sz="2400" b="1" dirty="0" smtClean="0"/>
              <a:t>5</a:t>
            </a:r>
            <a:r>
              <a:rPr lang="zh-CN" altLang="en-US" sz="2400" b="1" dirty="0" smtClean="0"/>
              <a:t>．</a:t>
            </a:r>
            <a:r>
              <a:rPr lang="en-US" altLang="en-US" sz="2400" b="1" dirty="0" smtClean="0"/>
              <a:t>(1)We will do something to make our city more beautiful </a:t>
            </a:r>
          </a:p>
          <a:p>
            <a:pPr>
              <a:lnSpc>
                <a:spcPct val="150000"/>
              </a:lnSpc>
            </a:pPr>
            <a:r>
              <a:rPr lang="en-US" altLang="en-US" sz="2400" b="1" dirty="0" smtClean="0"/>
              <a:t>            ________.</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from now on            B</a:t>
            </a:r>
            <a:r>
              <a:rPr lang="zh-CN" altLang="en-US" sz="2400" b="1" dirty="0" smtClean="0"/>
              <a:t>．</a:t>
            </a:r>
            <a:r>
              <a:rPr lang="en-US" altLang="en-US" sz="2400" b="1" dirty="0" smtClean="0"/>
              <a:t>from then on</a:t>
            </a:r>
            <a:endParaRPr lang="zh-CN" altLang="en-US" sz="2400" b="1" dirty="0" smtClean="0"/>
          </a:p>
          <a:p>
            <a:pPr>
              <a:lnSpc>
                <a:spcPct val="150000"/>
              </a:lnSpc>
            </a:pPr>
            <a:r>
              <a:rPr lang="en-US" altLang="en-US" sz="2400" b="1" dirty="0" smtClean="0"/>
              <a:t>            C</a:t>
            </a:r>
            <a:r>
              <a:rPr lang="zh-CN" altLang="en-US" sz="2400" b="1" dirty="0" smtClean="0"/>
              <a:t>．</a:t>
            </a:r>
            <a:r>
              <a:rPr lang="en-US" altLang="en-US" sz="2400" b="1" dirty="0" smtClean="0"/>
              <a:t>since then                D</a:t>
            </a:r>
            <a:r>
              <a:rPr lang="zh-CN" altLang="en-US" sz="2400" b="1" dirty="0" smtClean="0"/>
              <a:t>．</a:t>
            </a:r>
            <a:r>
              <a:rPr lang="en-US" altLang="en-US" sz="2400" b="1" dirty="0" smtClean="0"/>
              <a:t>just now</a:t>
            </a:r>
            <a:endParaRPr lang="zh-CN" altLang="en-US" sz="2400" b="1" dirty="0" smtClean="0"/>
          </a:p>
        </p:txBody>
      </p:sp>
      <p:sp>
        <p:nvSpPr>
          <p:cNvPr id="10" name="矩形 9"/>
          <p:cNvSpPr/>
          <p:nvPr/>
        </p:nvSpPr>
        <p:spPr>
          <a:xfrm>
            <a:off x="1969943" y="1894831"/>
            <a:ext cx="407484" cy="461665"/>
          </a:xfrm>
          <a:prstGeom prst="rect">
            <a:avLst/>
          </a:prstGeom>
        </p:spPr>
        <p:txBody>
          <a:bodyPr wrap="none">
            <a:spAutoFit/>
          </a:bodyPr>
          <a:lstStyle/>
          <a:p>
            <a:r>
              <a:rPr lang="en-US" altLang="en-US" sz="2400" b="1" dirty="0" smtClean="0">
                <a:solidFill>
                  <a:srgbClr val="FF0000"/>
                </a:solidFill>
              </a:rPr>
              <a:t>A</a:t>
            </a:r>
            <a:endParaRPr lang="zh-CN" altLang="en-US" sz="2400" dirty="0">
              <a:solidFill>
                <a:srgbClr val="FF0000"/>
              </a:solidFill>
            </a:endParaRPr>
          </a:p>
        </p:txBody>
      </p:sp>
      <p:sp>
        <p:nvSpPr>
          <p:cNvPr id="12"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
        <p:nvSpPr>
          <p:cNvPr id="9" name="TextBox 8"/>
          <p:cNvSpPr txBox="1"/>
          <p:nvPr/>
        </p:nvSpPr>
        <p:spPr>
          <a:xfrm>
            <a:off x="687772" y="3950847"/>
            <a:ext cx="7561703" cy="1684244"/>
          </a:xfrm>
          <a:prstGeom prst="rect">
            <a:avLst/>
          </a:prstGeom>
          <a:noFill/>
        </p:spPr>
        <p:txBody>
          <a:bodyPr wrap="square" rtlCol="0">
            <a:spAutoFit/>
          </a:bodyPr>
          <a:lstStyle/>
          <a:p>
            <a:pPr>
              <a:lnSpc>
                <a:spcPct val="150000"/>
              </a:lnSpc>
            </a:pPr>
            <a:r>
              <a:rPr lang="en-US" altLang="zh-CN" sz="2400" b="1" dirty="0" smtClean="0">
                <a:solidFill>
                  <a:srgbClr val="3333FF"/>
                </a:solidFill>
                <a:ea typeface="黑体" panose="02010609060101010101" pitchFamily="49" charset="-122"/>
              </a:rPr>
              <a:t>【</a:t>
            </a:r>
            <a:r>
              <a:rPr lang="zh-CN" altLang="en-US" sz="2400" b="1" dirty="0" smtClean="0">
                <a:solidFill>
                  <a:srgbClr val="3333FF"/>
                </a:solidFill>
                <a:ea typeface="黑体" panose="02010609060101010101" pitchFamily="49" charset="-122"/>
              </a:rPr>
              <a:t>解析</a:t>
            </a:r>
            <a:r>
              <a:rPr lang="en-US" altLang="zh-CN" sz="2400" b="1" dirty="0" smtClean="0">
                <a:solidFill>
                  <a:srgbClr val="3333FF"/>
                </a:solidFill>
                <a:ea typeface="黑体" panose="02010609060101010101" pitchFamily="49" charset="-122"/>
              </a:rPr>
              <a:t>】</a:t>
            </a:r>
            <a:r>
              <a:rPr lang="en-US" altLang="en-US" sz="2400" b="1" dirty="0" smtClean="0">
                <a:ea typeface="仿宋" panose="02010609060101010101" charset="-122"/>
              </a:rPr>
              <a:t>from now on </a:t>
            </a:r>
            <a:r>
              <a:rPr lang="zh-CN" altLang="en-US" sz="2400" b="1" dirty="0" smtClean="0">
                <a:ea typeface="仿宋" panose="02010609060101010101" charset="-122"/>
              </a:rPr>
              <a:t>意为</a:t>
            </a:r>
            <a:r>
              <a:rPr lang="en-US" altLang="en-US" sz="2400" b="1" dirty="0" smtClean="0">
                <a:ea typeface="仿宋" panose="02010609060101010101" charset="-122"/>
              </a:rPr>
              <a:t>“</a:t>
            </a:r>
            <a:r>
              <a:rPr lang="zh-CN" altLang="en-US" sz="2400" b="1" dirty="0" smtClean="0">
                <a:ea typeface="仿宋" panose="02010609060101010101" charset="-122"/>
              </a:rPr>
              <a:t>从现在开始</a:t>
            </a:r>
            <a:r>
              <a:rPr lang="en-US" altLang="en-US" sz="2400" b="1" dirty="0" smtClean="0">
                <a:ea typeface="仿宋" panose="02010609060101010101" charset="-122"/>
              </a:rPr>
              <a:t>”</a:t>
            </a:r>
            <a:r>
              <a:rPr lang="zh-CN" altLang="en-US" sz="2400" b="1" dirty="0" smtClean="0">
                <a:ea typeface="仿宋" panose="02010609060101010101" charset="-122"/>
              </a:rPr>
              <a:t>，常与一般将来时连用。句意：从现在起，我们将会做些事情使我们的城市更美丽。故选</a:t>
            </a:r>
            <a:r>
              <a:rPr lang="en-US" altLang="en-US" sz="2400" b="1" dirty="0" smtClean="0">
                <a:ea typeface="仿宋" panose="02010609060101010101" charset="-122"/>
              </a:rPr>
              <a:t>A</a:t>
            </a:r>
            <a:r>
              <a:rPr lang="zh-CN" altLang="en-US" sz="2400" b="1" dirty="0" smtClean="0">
                <a:ea typeface="仿宋" panose="02010609060101010101" charset="-122"/>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35536" y="1200330"/>
            <a:ext cx="8196629" cy="2238241"/>
          </a:xfrm>
          <a:prstGeom prst="rect">
            <a:avLst/>
          </a:prstGeom>
          <a:noFill/>
        </p:spPr>
        <p:txBody>
          <a:bodyPr wrap="square" rtlCol="0">
            <a:spAutoFit/>
          </a:bodyPr>
          <a:lstStyle/>
          <a:p>
            <a:pPr>
              <a:lnSpc>
                <a:spcPct val="150000"/>
              </a:lnSpc>
            </a:pPr>
            <a:r>
              <a:rPr lang="en-US" altLang="en-US" sz="2400" b="1" dirty="0" smtClean="0"/>
              <a:t> (2)2018·</a:t>
            </a:r>
            <a:r>
              <a:rPr lang="zh-CN" altLang="en-US" sz="2400" b="1" dirty="0" smtClean="0"/>
              <a:t>贵阳改编   </a:t>
            </a:r>
            <a:r>
              <a:rPr lang="en-US" altLang="en-US" sz="2400" b="1" dirty="0" smtClean="0"/>
              <a:t>Chinese parents always try their best </a:t>
            </a:r>
          </a:p>
          <a:p>
            <a:pPr>
              <a:lnSpc>
                <a:spcPct val="150000"/>
              </a:lnSpc>
            </a:pPr>
            <a:r>
              <a:rPr lang="en-US" altLang="en-US" sz="2400" b="1" dirty="0" smtClean="0"/>
              <a:t>      ________ a good education environment for their kids.</a:t>
            </a:r>
            <a:endParaRPr lang="zh-CN" altLang="en-US" sz="2400" b="1" dirty="0" smtClean="0"/>
          </a:p>
          <a:p>
            <a:pPr>
              <a:lnSpc>
                <a:spcPct val="150000"/>
              </a:lnSpc>
            </a:pPr>
            <a:r>
              <a:rPr lang="en-US" altLang="en-US" sz="2400" b="1" dirty="0" smtClean="0"/>
              <a:t>      A</a:t>
            </a:r>
            <a:r>
              <a:rPr lang="zh-CN" altLang="en-US" sz="2400" b="1" dirty="0" smtClean="0"/>
              <a:t>．</a:t>
            </a:r>
            <a:r>
              <a:rPr lang="en-US" altLang="en-US" sz="2400" b="1" dirty="0" smtClean="0"/>
              <a:t>provide </a:t>
            </a:r>
            <a:r>
              <a:rPr lang="zh-CN" altLang="en-US" sz="2400" b="1" dirty="0" smtClean="0"/>
              <a:t>　            </a:t>
            </a:r>
            <a:r>
              <a:rPr lang="en-US" altLang="en-US" sz="2400" b="1" dirty="0" smtClean="0"/>
              <a:t>B</a:t>
            </a:r>
            <a:r>
              <a:rPr lang="zh-CN" altLang="en-US" sz="2400" b="1" dirty="0" smtClean="0"/>
              <a:t>．</a:t>
            </a:r>
            <a:r>
              <a:rPr lang="en-US" altLang="en-US" sz="2400" b="1" dirty="0" smtClean="0"/>
              <a:t>to provide</a:t>
            </a:r>
            <a:endParaRPr lang="zh-CN" altLang="en-US" sz="2400" b="1" dirty="0" smtClean="0"/>
          </a:p>
          <a:p>
            <a:pPr>
              <a:lnSpc>
                <a:spcPct val="150000"/>
              </a:lnSpc>
            </a:pPr>
            <a:r>
              <a:rPr lang="en-US" altLang="en-US" sz="2400" b="1" dirty="0" smtClean="0"/>
              <a:t>      C</a:t>
            </a:r>
            <a:r>
              <a:rPr lang="zh-CN" altLang="en-US" sz="2400" b="1" dirty="0" smtClean="0"/>
              <a:t>．</a:t>
            </a:r>
            <a:r>
              <a:rPr lang="en-US" altLang="en-US" sz="2400" b="1" dirty="0" smtClean="0"/>
              <a:t>providing             D</a:t>
            </a:r>
            <a:r>
              <a:rPr lang="zh-CN" altLang="en-US" sz="2400" b="1" dirty="0" smtClean="0"/>
              <a:t>．</a:t>
            </a:r>
            <a:r>
              <a:rPr lang="en-US" altLang="en-US" sz="2400" b="1" dirty="0" smtClean="0"/>
              <a:t>provides</a:t>
            </a:r>
            <a:endParaRPr lang="zh-CN" altLang="en-US" sz="2400" b="1" dirty="0" smtClean="0"/>
          </a:p>
        </p:txBody>
      </p:sp>
      <p:sp>
        <p:nvSpPr>
          <p:cNvPr id="10" name="矩形 9"/>
          <p:cNvSpPr/>
          <p:nvPr/>
        </p:nvSpPr>
        <p:spPr>
          <a:xfrm>
            <a:off x="1382708" y="1796535"/>
            <a:ext cx="389850" cy="461665"/>
          </a:xfrm>
          <a:prstGeom prst="rect">
            <a:avLst/>
          </a:prstGeom>
        </p:spPr>
        <p:txBody>
          <a:bodyPr wrap="none">
            <a:spAutoFit/>
          </a:bodyPr>
          <a:lstStyle/>
          <a:p>
            <a:r>
              <a:rPr lang="en-US" altLang="zh-CN" sz="2400" b="1" dirty="0" smtClean="0">
                <a:solidFill>
                  <a:srgbClr val="FF0000"/>
                </a:solidFill>
              </a:rPr>
              <a:t>B</a:t>
            </a:r>
            <a:endParaRPr lang="zh-CN" altLang="en-US" sz="2400" dirty="0">
              <a:solidFill>
                <a:srgbClr val="FF0000"/>
              </a:solidFill>
            </a:endParaRPr>
          </a:p>
        </p:txBody>
      </p:sp>
      <p:sp>
        <p:nvSpPr>
          <p:cNvPr id="9" name="TextBox 8"/>
          <p:cNvSpPr txBox="1"/>
          <p:nvPr/>
        </p:nvSpPr>
        <p:spPr>
          <a:xfrm>
            <a:off x="549869" y="3790716"/>
            <a:ext cx="7967964" cy="1477328"/>
          </a:xfrm>
          <a:prstGeom prst="rect">
            <a:avLst/>
          </a:prstGeom>
          <a:noFill/>
        </p:spPr>
        <p:txBody>
          <a:bodyPr wrap="square" rtlCol="0">
            <a:spAutoFit/>
          </a:bodyPr>
          <a:lstStyle/>
          <a:p>
            <a:pPr>
              <a:lnSpc>
                <a:spcPct val="150000"/>
              </a:lnSpc>
            </a:pPr>
            <a:r>
              <a:rPr lang="en-US" altLang="zh-CN" sz="2000" b="1" dirty="0" smtClean="0">
                <a:solidFill>
                  <a:srgbClr val="3333FF"/>
                </a:solidFill>
                <a:ea typeface="黑体" panose="02010609060101010101" pitchFamily="49" charset="-122"/>
              </a:rPr>
              <a:t>【</a:t>
            </a:r>
            <a:r>
              <a:rPr lang="zh-CN" altLang="en-US" sz="2000" b="1" dirty="0" smtClean="0">
                <a:solidFill>
                  <a:srgbClr val="3333FF"/>
                </a:solidFill>
                <a:ea typeface="黑体" panose="02010609060101010101" pitchFamily="49" charset="-122"/>
              </a:rPr>
              <a:t>解析</a:t>
            </a:r>
            <a:r>
              <a:rPr lang="en-US" altLang="zh-CN" sz="2000" b="1" dirty="0" smtClean="0">
                <a:solidFill>
                  <a:srgbClr val="3333FF"/>
                </a:solidFill>
                <a:ea typeface="黑体" panose="02010609060101010101" pitchFamily="49" charset="-122"/>
              </a:rPr>
              <a:t>】</a:t>
            </a:r>
            <a:r>
              <a:rPr lang="zh-CN" altLang="en-US" sz="2000" b="1" dirty="0" smtClean="0">
                <a:ea typeface="仿宋" panose="02010609060101010101" charset="-122"/>
              </a:rPr>
              <a:t>考查非谓语动词。句意：中国的父母总是尽他们最大的努力为他们的孩子提供一个好的教育环境。</a:t>
            </a:r>
            <a:r>
              <a:rPr lang="en-US" altLang="en-US" sz="2000" b="1" dirty="0" smtClean="0">
                <a:ea typeface="仿宋" panose="02010609060101010101" charset="-122"/>
              </a:rPr>
              <a:t>try one‘s best to do </a:t>
            </a:r>
            <a:r>
              <a:rPr lang="en-US" altLang="en-US" sz="2000" b="1" dirty="0" err="1" smtClean="0">
                <a:ea typeface="仿宋" panose="02010609060101010101" charset="-122"/>
              </a:rPr>
              <a:t>sth</a:t>
            </a:r>
            <a:r>
              <a:rPr lang="en-US" altLang="en-US" sz="2000" b="1" dirty="0" smtClean="0">
                <a:ea typeface="仿宋" panose="02010609060101010101" charset="-122"/>
              </a:rPr>
              <a:t>.  </a:t>
            </a:r>
            <a:r>
              <a:rPr lang="zh-CN" altLang="en-US" sz="2000" b="1" dirty="0" smtClean="0">
                <a:ea typeface="仿宋" panose="02010609060101010101" charset="-122"/>
              </a:rPr>
              <a:t>意为</a:t>
            </a:r>
            <a:r>
              <a:rPr lang="en-US" altLang="en-US" sz="2000" b="1" dirty="0" smtClean="0">
                <a:ea typeface="仿宋" panose="02010609060101010101" charset="-122"/>
              </a:rPr>
              <a:t>“</a:t>
            </a:r>
            <a:r>
              <a:rPr lang="zh-CN" altLang="en-US" sz="2000" b="1" dirty="0" smtClean="0">
                <a:ea typeface="仿宋" panose="02010609060101010101" charset="-122"/>
              </a:rPr>
              <a:t>尽力做某事</a:t>
            </a:r>
            <a:r>
              <a:rPr lang="en-US" altLang="en-US" sz="2000" b="1" dirty="0" smtClean="0">
                <a:ea typeface="仿宋" panose="02010609060101010101" charset="-122"/>
              </a:rPr>
              <a:t>”</a:t>
            </a:r>
            <a:r>
              <a:rPr lang="zh-CN" altLang="en-US" sz="2000" b="1" dirty="0" smtClean="0">
                <a:ea typeface="仿宋" panose="02010609060101010101" charset="-122"/>
              </a:rPr>
              <a:t>，动词不定式作目的状语，故选</a:t>
            </a:r>
            <a:r>
              <a:rPr lang="en-US" altLang="en-US" sz="2000" b="1" dirty="0" smtClean="0">
                <a:ea typeface="仿宋" panose="02010609060101010101" charset="-122"/>
              </a:rPr>
              <a:t>B</a:t>
            </a:r>
            <a:r>
              <a:rPr lang="zh-CN" altLang="en-US" sz="2000" b="1" dirty="0" smtClean="0">
                <a:ea typeface="仿宋" panose="02010609060101010101" charset="-122"/>
              </a:rPr>
              <a:t>。 </a:t>
            </a:r>
          </a:p>
        </p:txBody>
      </p:sp>
      <p:sp>
        <p:nvSpPr>
          <p:cNvPr id="11"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76214" y="1214335"/>
          <a:ext cx="8468436" cy="4174300"/>
        </p:xfrm>
        <a:graphic>
          <a:graphicData uri="http://schemas.openxmlformats.org/drawingml/2006/table">
            <a:tbl>
              <a:tblPr/>
              <a:tblGrid>
                <a:gridCol w="574516">
                  <a:extLst>
                    <a:ext uri="{9D8B030D-6E8A-4147-A177-3AD203B41FA5}">
                      <a16:colId xmlns:a16="http://schemas.microsoft.com/office/drawing/2014/main" val="20000"/>
                    </a:ext>
                  </a:extLst>
                </a:gridCol>
                <a:gridCol w="7893920">
                  <a:extLst>
                    <a:ext uri="{9D8B030D-6E8A-4147-A177-3AD203B41FA5}">
                      <a16:colId xmlns:a16="http://schemas.microsoft.com/office/drawing/2014/main" val="20001"/>
                    </a:ext>
                  </a:extLst>
                </a:gridCol>
              </a:tblGrid>
              <a:tr h="2575560">
                <a:tc>
                  <a:txBody>
                    <a:bodyPr/>
                    <a:lstStyle/>
                    <a:p>
                      <a:pPr algn="ctr">
                        <a:lnSpc>
                          <a:spcPct val="200000"/>
                        </a:lnSpc>
                        <a:spcAft>
                          <a:spcPts val="0"/>
                        </a:spcAft>
                      </a:pPr>
                      <a:r>
                        <a:rPr lang="zh-CN" sz="2000" b="1" kern="100" dirty="0">
                          <a:latin typeface="Times New Roman" panose="02020603050405020304" pitchFamily="18" charset="0"/>
                          <a:ea typeface="+mn-ea"/>
                          <a:cs typeface="Times New Roman" panose="02020603050405020304" pitchFamily="18" charset="0"/>
                        </a:rPr>
                        <a:t>句型在线</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200000"/>
                        </a:lnSpc>
                      </a:pPr>
                      <a:r>
                        <a:rPr lang="en-US" altLang="en-US" sz="2000" b="1" kern="1200" dirty="0" smtClean="0">
                          <a:solidFill>
                            <a:schemeClr val="tx1"/>
                          </a:solidFill>
                          <a:latin typeface="+mn-lt"/>
                          <a:ea typeface="+mn-ea"/>
                          <a:cs typeface="+mn-cs"/>
                        </a:rPr>
                        <a:t>1.</a:t>
                      </a:r>
                      <a:r>
                        <a:rPr lang="zh-CN" altLang="en-US" sz="2000" b="1" kern="1200" dirty="0" smtClean="0">
                          <a:solidFill>
                            <a:schemeClr val="tx1"/>
                          </a:solidFill>
                          <a:latin typeface="+mn-lt"/>
                          <a:ea typeface="+mn-ea"/>
                          <a:cs typeface="+mn-cs"/>
                        </a:rPr>
                        <a:t>到我们进行小组项目的时候了。</a:t>
                      </a:r>
                    </a:p>
                    <a:p>
                      <a:pPr>
                        <a:lnSpc>
                          <a:spcPct val="200000"/>
                        </a:lnSpc>
                      </a:pPr>
                      <a:r>
                        <a:rPr lang="en-US" altLang="en-US" sz="2000" b="1" kern="1200" dirty="0" smtClean="0">
                          <a:solidFill>
                            <a:schemeClr val="tx1"/>
                          </a:solidFill>
                          <a:latin typeface="+mn-lt"/>
                          <a:ea typeface="+mn-ea"/>
                          <a:cs typeface="+mn-cs"/>
                        </a:rPr>
                        <a:t>________ ________ ________ our group project.</a:t>
                      </a:r>
                      <a:endParaRPr lang="zh-CN" altLang="en-US" sz="2000" b="1" kern="1200" dirty="0" smtClean="0">
                        <a:solidFill>
                          <a:schemeClr val="tx1"/>
                        </a:solidFill>
                        <a:latin typeface="+mn-lt"/>
                        <a:ea typeface="+mn-ea"/>
                        <a:cs typeface="+mn-cs"/>
                      </a:endParaRPr>
                    </a:p>
                    <a:p>
                      <a:pPr>
                        <a:lnSpc>
                          <a:spcPct val="200000"/>
                        </a:lnSpc>
                      </a:pPr>
                      <a:r>
                        <a:rPr lang="en-US" altLang="en-US" sz="2000" b="1" kern="1200" dirty="0" smtClean="0">
                          <a:solidFill>
                            <a:schemeClr val="tx1"/>
                          </a:solidFill>
                          <a:latin typeface="+mn-lt"/>
                          <a:ea typeface="+mn-ea"/>
                          <a:cs typeface="+mn-cs"/>
                        </a:rPr>
                        <a:t>2</a:t>
                      </a:r>
                      <a:r>
                        <a:rPr lang="zh-CN" altLang="en-US" sz="2000" b="1" kern="1200" dirty="0" smtClean="0">
                          <a:solidFill>
                            <a:schemeClr val="tx1"/>
                          </a:solidFill>
                          <a:latin typeface="+mn-lt"/>
                          <a:ea typeface="+mn-ea"/>
                          <a:cs typeface="+mn-cs"/>
                        </a:rPr>
                        <a:t>．她并不期待和她的小组一起工作，因为一个叫李天的男孩总是缺席小组会议。</a:t>
                      </a:r>
                    </a:p>
                    <a:p>
                      <a:pPr>
                        <a:lnSpc>
                          <a:spcPct val="200000"/>
                        </a:lnSpc>
                      </a:pPr>
                      <a:r>
                        <a:rPr lang="en-US" altLang="en-US" sz="2000" b="1" kern="1200" dirty="0" smtClean="0">
                          <a:solidFill>
                            <a:schemeClr val="tx1"/>
                          </a:solidFill>
                          <a:latin typeface="+mn-lt"/>
                          <a:ea typeface="+mn-ea"/>
                          <a:cs typeface="+mn-cs"/>
                        </a:rPr>
                        <a:t>She is not________ ________ ________ working with her group because a boy named Li </a:t>
                      </a:r>
                      <a:r>
                        <a:rPr lang="en-US" altLang="en-US" sz="2000" b="1" kern="1200" dirty="0" err="1" smtClean="0">
                          <a:solidFill>
                            <a:schemeClr val="tx1"/>
                          </a:solidFill>
                          <a:latin typeface="+mn-lt"/>
                          <a:ea typeface="+mn-ea"/>
                          <a:cs typeface="+mn-cs"/>
                        </a:rPr>
                        <a:t>Tian</a:t>
                      </a:r>
                      <a:r>
                        <a:rPr lang="en-US" altLang="en-US" sz="2000" b="1" kern="1200" dirty="0" smtClean="0">
                          <a:solidFill>
                            <a:schemeClr val="tx1"/>
                          </a:solidFill>
                          <a:latin typeface="+mn-lt"/>
                          <a:ea typeface="+mn-ea"/>
                          <a:cs typeface="+mn-cs"/>
                        </a:rPr>
                        <a:t>________ ________ ________ ________  the group meetings.</a:t>
                      </a:r>
                      <a:endParaRPr lang="zh-CN" altLang="en-US" sz="2000" b="1" kern="1200" dirty="0" smtClean="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p:cNvSpPr/>
          <p:nvPr/>
        </p:nvSpPr>
        <p:spPr>
          <a:xfrm>
            <a:off x="1029488" y="1814791"/>
            <a:ext cx="2816797" cy="461665"/>
          </a:xfrm>
          <a:prstGeom prst="rect">
            <a:avLst/>
          </a:prstGeom>
        </p:spPr>
        <p:txBody>
          <a:bodyPr wrap="none">
            <a:spAutoFit/>
          </a:bodyPr>
          <a:lstStyle/>
          <a:p>
            <a:r>
              <a:rPr lang="en-US" sz="2400" b="1" dirty="0" smtClean="0">
                <a:solidFill>
                  <a:srgbClr val="FF0000"/>
                </a:solidFill>
              </a:rPr>
              <a:t>It's          time      for</a:t>
            </a:r>
            <a:endParaRPr lang="zh-CN" altLang="en-US" sz="2400" b="1" dirty="0">
              <a:solidFill>
                <a:srgbClr val="FF0000"/>
              </a:solidFill>
            </a:endParaRPr>
          </a:p>
        </p:txBody>
      </p:sp>
      <p:sp>
        <p:nvSpPr>
          <p:cNvPr id="9" name="矩形 8"/>
          <p:cNvSpPr/>
          <p:nvPr/>
        </p:nvSpPr>
        <p:spPr>
          <a:xfrm>
            <a:off x="3251242" y="4306670"/>
            <a:ext cx="3212739" cy="461665"/>
          </a:xfrm>
          <a:prstGeom prst="rect">
            <a:avLst/>
          </a:prstGeom>
        </p:spPr>
        <p:txBody>
          <a:bodyPr wrap="none">
            <a:spAutoFit/>
          </a:bodyPr>
          <a:lstStyle/>
          <a:p>
            <a:r>
              <a:rPr lang="en-US" sz="2400" b="1" dirty="0" smtClean="0">
                <a:solidFill>
                  <a:srgbClr val="FF0000"/>
                </a:solidFill>
              </a:rPr>
              <a:t>is           always   absent</a:t>
            </a:r>
            <a:endParaRPr lang="zh-CN" altLang="en-US" sz="2400" b="1" dirty="0">
              <a:solidFill>
                <a:srgbClr val="FF0000"/>
              </a:solidFill>
            </a:endParaRPr>
          </a:p>
        </p:txBody>
      </p:sp>
      <p:sp>
        <p:nvSpPr>
          <p:cNvPr id="13" name="矩形 12"/>
          <p:cNvSpPr/>
          <p:nvPr/>
        </p:nvSpPr>
        <p:spPr>
          <a:xfrm>
            <a:off x="2133789" y="3650151"/>
            <a:ext cx="3108543" cy="461665"/>
          </a:xfrm>
          <a:prstGeom prst="rect">
            <a:avLst/>
          </a:prstGeom>
        </p:spPr>
        <p:txBody>
          <a:bodyPr wrap="none">
            <a:spAutoFit/>
          </a:bodyPr>
          <a:lstStyle/>
          <a:p>
            <a:r>
              <a:rPr lang="en-US" sz="2400" b="1" dirty="0" smtClean="0">
                <a:solidFill>
                  <a:srgbClr val="FF0000"/>
                </a:solidFill>
              </a:rPr>
              <a:t>looking    forward   to </a:t>
            </a:r>
            <a:endParaRPr lang="zh-CN" altLang="en-US" sz="2400" b="1" dirty="0">
              <a:solidFill>
                <a:srgbClr val="FF0000"/>
              </a:solidFill>
            </a:endParaRPr>
          </a:p>
        </p:txBody>
      </p:sp>
      <p:sp>
        <p:nvSpPr>
          <p:cNvPr id="14" name="矩形 13"/>
          <p:cNvSpPr/>
          <p:nvPr/>
        </p:nvSpPr>
        <p:spPr>
          <a:xfrm>
            <a:off x="6607247" y="4305667"/>
            <a:ext cx="828304" cy="461665"/>
          </a:xfrm>
          <a:prstGeom prst="rect">
            <a:avLst/>
          </a:prstGeom>
        </p:spPr>
        <p:txBody>
          <a:bodyPr wrap="none">
            <a:spAutoFit/>
          </a:bodyPr>
          <a:lstStyle/>
          <a:p>
            <a:r>
              <a:rPr lang="en-US" sz="2400" b="1" dirty="0" smtClean="0">
                <a:solidFill>
                  <a:srgbClr val="FF0000"/>
                </a:solidFill>
              </a:rPr>
              <a:t>from</a:t>
            </a:r>
            <a:endParaRPr lang="zh-CN" altLang="en-US" sz="2400" b="1" dirty="0">
              <a:solidFill>
                <a:srgbClr val="FF0000"/>
              </a:solidFill>
            </a:endParaRP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additive="base">
                                        <p:cTn id="12" dur="500" fill="hold"/>
                                        <p:tgtEl>
                                          <p:spTgt spid="7"/>
                                        </p:tgtEl>
                                        <p:attrNameLst>
                                          <p:attrName>ppt_x</p:attrName>
                                        </p:attrNameLst>
                                      </p:cBhvr>
                                      <p:tavLst>
                                        <p:tav tm="0">
                                          <p:val>
                                            <p:strVal val="#ppt_x"/>
                                          </p:val>
                                        </p:tav>
                                        <p:tav tm="100000">
                                          <p:val>
                                            <p:strVal val="#ppt_x"/>
                                          </p:val>
                                        </p:tav>
                                      </p:tavLst>
                                    </p:anim>
                                    <p:anim calcmode="lin" valueType="num">
                                      <p:cBhvr additive="base">
                                        <p:cTn id="1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500" fill="hold"/>
                                        <p:tgtEl>
                                          <p:spTgt spid="13"/>
                                        </p:tgtEl>
                                        <p:attrNameLst>
                                          <p:attrName>ppt_x</p:attrName>
                                        </p:attrNameLst>
                                      </p:cBhvr>
                                      <p:tavLst>
                                        <p:tav tm="0">
                                          <p:val>
                                            <p:strVal val="#ppt_x"/>
                                          </p:val>
                                        </p:tav>
                                        <p:tav tm="100000">
                                          <p:val>
                                            <p:strVal val="#ppt_x"/>
                                          </p:val>
                                        </p:tav>
                                      </p:tavLst>
                                    </p:anim>
                                    <p:anim calcmode="lin" valueType="num">
                                      <p:cBhvr additive="base">
                                        <p:cTn id="19" dur="500" fill="hold"/>
                                        <p:tgtEl>
                                          <p:spTgt spid="13"/>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500" fill="hold"/>
                                        <p:tgtEl>
                                          <p:spTgt spid="9"/>
                                        </p:tgtEl>
                                        <p:attrNameLst>
                                          <p:attrName>ppt_x</p:attrName>
                                        </p:attrNameLst>
                                      </p:cBhvr>
                                      <p:tavLst>
                                        <p:tav tm="0">
                                          <p:val>
                                            <p:strVal val="#ppt_x"/>
                                          </p:val>
                                        </p:tav>
                                        <p:tav tm="100000">
                                          <p:val>
                                            <p:strVal val="#ppt_x"/>
                                          </p:val>
                                        </p:tav>
                                      </p:tavLst>
                                    </p:anim>
                                    <p:anim calcmode="lin" valueType="num">
                                      <p:cBhvr additive="base">
                                        <p:cTn id="23" dur="500" fill="hold"/>
                                        <p:tgtEl>
                                          <p:spTgt spid="9"/>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500" fill="hold"/>
                                        <p:tgtEl>
                                          <p:spTgt spid="14"/>
                                        </p:tgtEl>
                                        <p:attrNameLst>
                                          <p:attrName>ppt_x</p:attrName>
                                        </p:attrNameLst>
                                      </p:cBhvr>
                                      <p:tavLst>
                                        <p:tav tm="0">
                                          <p:val>
                                            <p:strVal val="#ppt_x"/>
                                          </p:val>
                                        </p:tav>
                                        <p:tav tm="100000">
                                          <p:val>
                                            <p:strVal val="#ppt_x"/>
                                          </p:val>
                                        </p:tav>
                                      </p:tavLst>
                                    </p:anim>
                                    <p:anim calcmode="lin" valueType="num">
                                      <p:cBhvr additive="base">
                                        <p:cTn id="27"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48371" y="1551453"/>
          <a:ext cx="8386787" cy="3774758"/>
        </p:xfrm>
        <a:graphic>
          <a:graphicData uri="http://schemas.openxmlformats.org/drawingml/2006/table">
            <a:tbl>
              <a:tblPr/>
              <a:tblGrid>
                <a:gridCol w="568977">
                  <a:extLst>
                    <a:ext uri="{9D8B030D-6E8A-4147-A177-3AD203B41FA5}">
                      <a16:colId xmlns:a16="http://schemas.microsoft.com/office/drawing/2014/main" val="20000"/>
                    </a:ext>
                  </a:extLst>
                </a:gridCol>
                <a:gridCol w="7817810">
                  <a:extLst>
                    <a:ext uri="{9D8B030D-6E8A-4147-A177-3AD203B41FA5}">
                      <a16:colId xmlns:a16="http://schemas.microsoft.com/office/drawing/2014/main" val="20001"/>
                    </a:ext>
                  </a:extLst>
                </a:gridCol>
              </a:tblGrid>
              <a:tr h="2575560">
                <a:tc>
                  <a:txBody>
                    <a:bodyPr/>
                    <a:lstStyle/>
                    <a:p>
                      <a:pPr algn="ctr">
                        <a:lnSpc>
                          <a:spcPct val="150000"/>
                        </a:lnSpc>
                        <a:spcAft>
                          <a:spcPts val="0"/>
                        </a:spcAft>
                      </a:pPr>
                      <a:r>
                        <a:rPr lang="zh-CN" sz="2400" b="1" kern="100" dirty="0">
                          <a:latin typeface="Times New Roman" panose="02020603050405020304" pitchFamily="18" charset="0"/>
                          <a:ea typeface="+mn-ea"/>
                          <a:cs typeface="Times New Roman" panose="02020603050405020304" pitchFamily="18" charset="0"/>
                        </a:rPr>
                        <a:t>句型在线</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altLang="en-US" sz="2400" b="1" kern="1200" dirty="0" smtClean="0">
                          <a:solidFill>
                            <a:schemeClr val="tx1"/>
                          </a:solidFill>
                          <a:latin typeface="+mn-lt"/>
                          <a:ea typeface="+mn-ea"/>
                          <a:cs typeface="+mn-cs"/>
                        </a:rPr>
                        <a:t>3</a:t>
                      </a:r>
                      <a:r>
                        <a:rPr lang="zh-CN" altLang="en-US" sz="2400" b="1" kern="1200" dirty="0" smtClean="0">
                          <a:solidFill>
                            <a:schemeClr val="tx1"/>
                          </a:solidFill>
                          <a:latin typeface="+mn-lt"/>
                          <a:ea typeface="+mn-ea"/>
                          <a:cs typeface="+mn-cs"/>
                        </a:rPr>
                        <a:t>．他不遵守规则，而且拒绝做任何工作。</a:t>
                      </a:r>
                    </a:p>
                    <a:p>
                      <a:pPr>
                        <a:lnSpc>
                          <a:spcPct val="150000"/>
                        </a:lnSpc>
                      </a:pPr>
                      <a:r>
                        <a:rPr lang="en-US" altLang="en-US" sz="2400" b="1" kern="1200" dirty="0" smtClean="0">
                          <a:solidFill>
                            <a:schemeClr val="tx1"/>
                          </a:solidFill>
                          <a:latin typeface="+mn-lt"/>
                          <a:ea typeface="+mn-ea"/>
                          <a:cs typeface="+mn-cs"/>
                        </a:rPr>
                        <a:t>He doesn't follow the rules, and he ________ ________ ________ ________ ________</a:t>
                      </a:r>
                      <a:r>
                        <a:rPr lang="zh-CN" altLang="en-US" sz="2400" b="1" kern="1200" dirty="0" smtClean="0">
                          <a:solidFill>
                            <a:schemeClr val="tx1"/>
                          </a:solidFill>
                          <a:latin typeface="+mn-lt"/>
                          <a:ea typeface="+mn-ea"/>
                          <a:cs typeface="+mn-cs"/>
                        </a:rPr>
                        <a:t>．</a:t>
                      </a:r>
                    </a:p>
                    <a:p>
                      <a:pPr>
                        <a:lnSpc>
                          <a:spcPct val="150000"/>
                        </a:lnSpc>
                      </a:pPr>
                      <a:r>
                        <a:rPr lang="en-US" altLang="en-US" sz="2400" b="1" kern="1200" dirty="0" smtClean="0">
                          <a:solidFill>
                            <a:schemeClr val="tx1"/>
                          </a:solidFill>
                          <a:latin typeface="+mn-lt"/>
                          <a:ea typeface="+mn-ea"/>
                          <a:cs typeface="+mn-cs"/>
                        </a:rPr>
                        <a:t>4</a:t>
                      </a:r>
                      <a:r>
                        <a:rPr lang="zh-CN" altLang="en-US" sz="2400" b="1" kern="1200" dirty="0" smtClean="0">
                          <a:solidFill>
                            <a:schemeClr val="tx1"/>
                          </a:solidFill>
                          <a:latin typeface="+mn-lt"/>
                          <a:ea typeface="+mn-ea"/>
                          <a:cs typeface="+mn-cs"/>
                        </a:rPr>
                        <a:t>．伊翰考虑告诉刘老师这些问题，但她不想使李天陷入麻烦。</a:t>
                      </a:r>
                    </a:p>
                    <a:p>
                      <a:pPr>
                        <a:lnSpc>
                          <a:spcPct val="150000"/>
                        </a:lnSpc>
                      </a:pPr>
                      <a:r>
                        <a:rPr lang="en-US" altLang="en-US" sz="2400" b="1" kern="1200" dirty="0" smtClean="0">
                          <a:solidFill>
                            <a:schemeClr val="tx1"/>
                          </a:solidFill>
                          <a:latin typeface="+mn-lt"/>
                          <a:ea typeface="+mn-ea"/>
                          <a:cs typeface="+mn-cs"/>
                        </a:rPr>
                        <a:t>Yi Han________ telling Ms. Liu about these problems, but she doesn't want to ________ Li </a:t>
                      </a:r>
                      <a:r>
                        <a:rPr lang="en-US" altLang="en-US" sz="2400" b="1" kern="1200" dirty="0" err="1" smtClean="0">
                          <a:solidFill>
                            <a:schemeClr val="tx1"/>
                          </a:solidFill>
                          <a:latin typeface="+mn-lt"/>
                          <a:ea typeface="+mn-ea"/>
                          <a:cs typeface="+mn-cs"/>
                        </a:rPr>
                        <a:t>Tian</a:t>
                      </a:r>
                      <a:r>
                        <a:rPr lang="en-US" altLang="en-US" sz="2400" b="1" kern="1200" dirty="0" smtClean="0">
                          <a:solidFill>
                            <a:schemeClr val="tx1"/>
                          </a:solidFill>
                          <a:latin typeface="+mn-lt"/>
                          <a:ea typeface="+mn-ea"/>
                          <a:cs typeface="+mn-cs"/>
                        </a:rPr>
                        <a:t> ________ ________.</a:t>
                      </a:r>
                      <a:endParaRPr lang="zh-CN" altLang="en-US" sz="2400" b="1" kern="1200" dirty="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7" name="矩形 6"/>
          <p:cNvSpPr/>
          <p:nvPr/>
        </p:nvSpPr>
        <p:spPr>
          <a:xfrm>
            <a:off x="5485723" y="2114035"/>
            <a:ext cx="2205284" cy="461665"/>
          </a:xfrm>
          <a:prstGeom prst="rect">
            <a:avLst/>
          </a:prstGeom>
        </p:spPr>
        <p:txBody>
          <a:bodyPr wrap="none">
            <a:spAutoFit/>
          </a:bodyPr>
          <a:lstStyle/>
          <a:p>
            <a:r>
              <a:rPr lang="en-US" sz="2400" b="1" dirty="0" smtClean="0">
                <a:solidFill>
                  <a:srgbClr val="FF0000"/>
                </a:solidFill>
              </a:rPr>
              <a:t>refuses           to</a:t>
            </a:r>
            <a:endParaRPr lang="zh-CN" altLang="en-US" sz="2400" b="1" dirty="0">
              <a:solidFill>
                <a:srgbClr val="FF0000"/>
              </a:solidFill>
            </a:endParaRPr>
          </a:p>
        </p:txBody>
      </p:sp>
      <p:sp>
        <p:nvSpPr>
          <p:cNvPr id="8" name="矩形 7"/>
          <p:cNvSpPr/>
          <p:nvPr/>
        </p:nvSpPr>
        <p:spPr>
          <a:xfrm>
            <a:off x="1104734" y="2667951"/>
            <a:ext cx="3520516" cy="461665"/>
          </a:xfrm>
          <a:prstGeom prst="rect">
            <a:avLst/>
          </a:prstGeom>
        </p:spPr>
        <p:txBody>
          <a:bodyPr wrap="none">
            <a:spAutoFit/>
          </a:bodyPr>
          <a:lstStyle/>
          <a:p>
            <a:r>
              <a:rPr lang="en-US" sz="2400" b="1" dirty="0" smtClean="0">
                <a:solidFill>
                  <a:srgbClr val="FF0000"/>
                </a:solidFill>
              </a:rPr>
              <a:t>do             any           work</a:t>
            </a:r>
            <a:endParaRPr lang="zh-CN" altLang="en-US" sz="2400" b="1" dirty="0">
              <a:solidFill>
                <a:srgbClr val="FF0000"/>
              </a:solidFill>
            </a:endParaRPr>
          </a:p>
        </p:txBody>
      </p:sp>
      <p:sp>
        <p:nvSpPr>
          <p:cNvPr id="11" name="矩形 10"/>
          <p:cNvSpPr/>
          <p:nvPr/>
        </p:nvSpPr>
        <p:spPr>
          <a:xfrm>
            <a:off x="5968443" y="4756165"/>
            <a:ext cx="2315890" cy="461665"/>
          </a:xfrm>
          <a:prstGeom prst="rect">
            <a:avLst/>
          </a:prstGeom>
        </p:spPr>
        <p:txBody>
          <a:bodyPr wrap="none">
            <a:spAutoFit/>
          </a:bodyPr>
          <a:lstStyle/>
          <a:p>
            <a:r>
              <a:rPr lang="en-US" sz="2400" b="1" dirty="0" smtClean="0">
                <a:solidFill>
                  <a:srgbClr val="FF0000"/>
                </a:solidFill>
              </a:rPr>
              <a:t>in           trouble</a:t>
            </a:r>
            <a:endParaRPr lang="zh-CN" altLang="en-US" sz="2400" b="1" dirty="0">
              <a:solidFill>
                <a:srgbClr val="FF0000"/>
              </a:solidFill>
            </a:endParaRPr>
          </a:p>
        </p:txBody>
      </p:sp>
      <p:sp>
        <p:nvSpPr>
          <p:cNvPr id="12" name="矩形 11"/>
          <p:cNvSpPr/>
          <p:nvPr/>
        </p:nvSpPr>
        <p:spPr>
          <a:xfrm>
            <a:off x="1853577" y="4290620"/>
            <a:ext cx="1415772" cy="461665"/>
          </a:xfrm>
          <a:prstGeom prst="rect">
            <a:avLst/>
          </a:prstGeom>
        </p:spPr>
        <p:txBody>
          <a:bodyPr wrap="none">
            <a:spAutoFit/>
          </a:bodyPr>
          <a:lstStyle/>
          <a:p>
            <a:r>
              <a:rPr lang="en-US" sz="2400" b="1" dirty="0" smtClean="0">
                <a:solidFill>
                  <a:srgbClr val="FF0000"/>
                </a:solidFill>
              </a:rPr>
              <a:t>considers</a:t>
            </a:r>
            <a:endParaRPr lang="zh-CN" altLang="en-US" sz="2400" b="1" dirty="0">
              <a:solidFill>
                <a:srgbClr val="FF0000"/>
              </a:solidFill>
            </a:endParaRPr>
          </a:p>
        </p:txBody>
      </p:sp>
      <p:sp>
        <p:nvSpPr>
          <p:cNvPr id="13" name="矩形 12"/>
          <p:cNvSpPr/>
          <p:nvPr/>
        </p:nvSpPr>
        <p:spPr>
          <a:xfrm>
            <a:off x="3727745" y="4857234"/>
            <a:ext cx="577402" cy="461665"/>
          </a:xfrm>
          <a:prstGeom prst="rect">
            <a:avLst/>
          </a:prstGeom>
        </p:spPr>
        <p:txBody>
          <a:bodyPr wrap="none">
            <a:spAutoFit/>
          </a:bodyPr>
          <a:lstStyle/>
          <a:p>
            <a:r>
              <a:rPr lang="en-US" sz="2400" b="1" dirty="0" smtClean="0">
                <a:solidFill>
                  <a:srgbClr val="FF0000"/>
                </a:solidFill>
              </a:rPr>
              <a:t>get</a:t>
            </a:r>
            <a:endParaRPr lang="zh-CN" altLang="en-US" sz="2400" b="1" dirty="0">
              <a:solidFill>
                <a:srgbClr val="FF0000"/>
              </a:solidFill>
            </a:endParaRPr>
          </a:p>
        </p:txBody>
      </p:sp>
      <p:sp>
        <p:nvSpPr>
          <p:cNvPr id="9"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blinds(horizontal)">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linds(horizontal)">
                                      <p:cBhvr>
                                        <p:cTn id="20" dur="500"/>
                                        <p:tgtEl>
                                          <p:spTgt spid="12"/>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linds(horizontal)">
                                      <p:cBhvr>
                                        <p:cTn id="23" dur="500"/>
                                        <p:tgtEl>
                                          <p:spTgt spid="13"/>
                                        </p:tgtEl>
                                      </p:cBhvr>
                                    </p:animEffect>
                                  </p:childTnLst>
                                </p:cTn>
                              </p:par>
                              <p:par>
                                <p:cTn id="24" presetID="3" presetClass="entr" presetSubtype="1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blinds(horizontal)">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52768" y="1543550"/>
          <a:ext cx="8468436" cy="3771075"/>
        </p:xfrm>
        <a:graphic>
          <a:graphicData uri="http://schemas.openxmlformats.org/drawingml/2006/table">
            <a:tbl>
              <a:tblPr/>
              <a:tblGrid>
                <a:gridCol w="574516">
                  <a:extLst>
                    <a:ext uri="{9D8B030D-6E8A-4147-A177-3AD203B41FA5}">
                      <a16:colId xmlns:a16="http://schemas.microsoft.com/office/drawing/2014/main" val="20000"/>
                    </a:ext>
                  </a:extLst>
                </a:gridCol>
                <a:gridCol w="7893920">
                  <a:extLst>
                    <a:ext uri="{9D8B030D-6E8A-4147-A177-3AD203B41FA5}">
                      <a16:colId xmlns:a16="http://schemas.microsoft.com/office/drawing/2014/main" val="20001"/>
                    </a:ext>
                  </a:extLst>
                </a:gridCol>
              </a:tblGrid>
              <a:tr h="2575560">
                <a:tc>
                  <a:txBody>
                    <a:bodyPr/>
                    <a:lstStyle/>
                    <a:p>
                      <a:pPr algn="ctr">
                        <a:lnSpc>
                          <a:spcPct val="150000"/>
                        </a:lnSpc>
                        <a:spcAft>
                          <a:spcPts val="0"/>
                        </a:spcAft>
                      </a:pPr>
                      <a:r>
                        <a:rPr lang="zh-CN" sz="2400" b="1" kern="100" dirty="0">
                          <a:latin typeface="Times New Roman" panose="02020603050405020304" pitchFamily="18" charset="0"/>
                          <a:ea typeface="+mn-ea"/>
                          <a:cs typeface="Times New Roman" panose="02020603050405020304" pitchFamily="18" charset="0"/>
                        </a:rPr>
                        <a:t>句型在线</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50000"/>
                        </a:lnSpc>
                      </a:pPr>
                      <a:r>
                        <a:rPr lang="en-US" altLang="en-US" sz="2400" b="1" kern="1200" dirty="0" smtClean="0">
                          <a:solidFill>
                            <a:schemeClr val="tx1"/>
                          </a:solidFill>
                          <a:latin typeface="+mn-lt"/>
                          <a:ea typeface="+mn-ea"/>
                          <a:cs typeface="+mn-cs"/>
                        </a:rPr>
                        <a:t>5.</a:t>
                      </a:r>
                      <a:r>
                        <a:rPr lang="zh-CN" altLang="en-US" sz="2400" b="1" kern="1200" dirty="0" smtClean="0">
                          <a:solidFill>
                            <a:schemeClr val="tx1"/>
                          </a:solidFill>
                          <a:latin typeface="+mn-lt"/>
                          <a:ea typeface="+mn-ea"/>
                          <a:cs typeface="+mn-cs"/>
                        </a:rPr>
                        <a:t>相反，她决定和他好好谈一谈，弄清楚是什么问题。</a:t>
                      </a:r>
                    </a:p>
                    <a:p>
                      <a:pPr>
                        <a:lnSpc>
                          <a:spcPct val="150000"/>
                        </a:lnSpc>
                      </a:pPr>
                      <a:r>
                        <a:rPr lang="en-US" altLang="en-US" sz="2400" b="1" kern="1200" dirty="0" smtClean="0">
                          <a:solidFill>
                            <a:schemeClr val="tx1"/>
                          </a:solidFill>
                          <a:latin typeface="+mn-lt"/>
                          <a:ea typeface="+mn-ea"/>
                          <a:cs typeface="+mn-cs"/>
                        </a:rPr>
                        <a:t>Instead, she ________ ________talk to him and ________ ________ what the problem is.</a:t>
                      </a:r>
                    </a:p>
                    <a:p>
                      <a:pPr>
                        <a:lnSpc>
                          <a:spcPct val="150000"/>
                        </a:lnSpc>
                      </a:pPr>
                      <a:r>
                        <a:rPr lang="en-US" altLang="en-US" sz="2400" b="1" kern="1200" dirty="0" smtClean="0">
                          <a:solidFill>
                            <a:schemeClr val="tx1"/>
                          </a:solidFill>
                          <a:latin typeface="+mn-lt"/>
                          <a:ea typeface="+mn-ea"/>
                          <a:cs typeface="+mn-cs"/>
                        </a:rPr>
                        <a:t>6.</a:t>
                      </a:r>
                      <a:r>
                        <a:rPr lang="zh-CN" altLang="en-US" sz="2400" b="1" kern="1200" dirty="0" smtClean="0">
                          <a:solidFill>
                            <a:schemeClr val="tx1"/>
                          </a:solidFill>
                          <a:latin typeface="+mn-lt"/>
                          <a:ea typeface="+mn-ea"/>
                          <a:cs typeface="+mn-cs"/>
                        </a:rPr>
                        <a:t>每个人都在努力做我们的项目。</a:t>
                      </a:r>
                    </a:p>
                    <a:p>
                      <a:pPr>
                        <a:lnSpc>
                          <a:spcPct val="150000"/>
                        </a:lnSpc>
                      </a:pPr>
                      <a:r>
                        <a:rPr lang="en-US" altLang="en-US" sz="2400" b="1" kern="1200" dirty="0" smtClean="0">
                          <a:solidFill>
                            <a:schemeClr val="tx1"/>
                          </a:solidFill>
                          <a:latin typeface="+mn-lt"/>
                          <a:ea typeface="+mn-ea"/>
                          <a:cs typeface="+mn-cs"/>
                        </a:rPr>
                        <a:t>Everyone is________ ________ ________ our project.</a:t>
                      </a:r>
                      <a:endParaRPr lang="zh-CN" altLang="en-US" sz="2400" b="1" kern="1200" dirty="0" smtClean="0">
                        <a:solidFill>
                          <a:schemeClr val="tx1"/>
                        </a:solidFill>
                        <a:latin typeface="+mn-lt"/>
                        <a:ea typeface="+mn-ea"/>
                        <a:cs typeface="+mn-cs"/>
                      </a:endParaRPr>
                    </a:p>
                    <a:p>
                      <a:pPr>
                        <a:lnSpc>
                          <a:spcPct val="150000"/>
                        </a:lnSpc>
                      </a:pPr>
                      <a:r>
                        <a:rPr lang="en-US" altLang="en-US" sz="2400" b="1" kern="1200" dirty="0" smtClean="0">
                          <a:solidFill>
                            <a:schemeClr val="tx1"/>
                          </a:solidFill>
                          <a:latin typeface="+mn-lt"/>
                          <a:ea typeface="+mn-ea"/>
                          <a:cs typeface="+mn-cs"/>
                        </a:rPr>
                        <a:t>7</a:t>
                      </a:r>
                      <a:r>
                        <a:rPr lang="zh-CN" altLang="en-US" sz="2400" b="1" kern="1200" dirty="0" smtClean="0">
                          <a:solidFill>
                            <a:schemeClr val="tx1"/>
                          </a:solidFill>
                          <a:latin typeface="+mn-lt"/>
                          <a:ea typeface="+mn-ea"/>
                          <a:cs typeface="+mn-cs"/>
                        </a:rPr>
                        <a:t>．但是到目前为止，你还没有做任何事。</a:t>
                      </a:r>
                    </a:p>
                    <a:p>
                      <a:pPr>
                        <a:lnSpc>
                          <a:spcPct val="150000"/>
                        </a:lnSpc>
                      </a:pPr>
                      <a:r>
                        <a:rPr lang="en-US" altLang="en-US" sz="2400" b="1" kern="1200" dirty="0" smtClean="0">
                          <a:solidFill>
                            <a:schemeClr val="tx1"/>
                          </a:solidFill>
                          <a:latin typeface="+mn-lt"/>
                          <a:ea typeface="+mn-ea"/>
                          <a:cs typeface="+mn-cs"/>
                        </a:rPr>
                        <a:t>But ________ ________</a:t>
                      </a:r>
                      <a:r>
                        <a:rPr lang="zh-CN" altLang="en-US" sz="2400" b="1" kern="1200" dirty="0" smtClean="0">
                          <a:solidFill>
                            <a:schemeClr val="tx1"/>
                          </a:solidFill>
                          <a:latin typeface="+mn-lt"/>
                          <a:ea typeface="+mn-ea"/>
                          <a:cs typeface="+mn-cs"/>
                        </a:rPr>
                        <a:t>， </a:t>
                      </a:r>
                      <a:r>
                        <a:rPr lang="en-US" altLang="en-US" sz="2400" b="1" kern="1200" dirty="0" smtClean="0">
                          <a:solidFill>
                            <a:schemeClr val="tx1"/>
                          </a:solidFill>
                          <a:latin typeface="+mn-lt"/>
                          <a:ea typeface="+mn-ea"/>
                          <a:cs typeface="+mn-cs"/>
                        </a:rPr>
                        <a:t>you have done nothing.</a:t>
                      </a:r>
                      <a:endParaRPr lang="zh-CN" altLang="en-US" sz="2400" b="1" kern="1200" dirty="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9" name="矩形 8"/>
          <p:cNvSpPr/>
          <p:nvPr/>
        </p:nvSpPr>
        <p:spPr>
          <a:xfrm>
            <a:off x="1331627" y="2812535"/>
            <a:ext cx="612668" cy="461665"/>
          </a:xfrm>
          <a:prstGeom prst="rect">
            <a:avLst/>
          </a:prstGeom>
        </p:spPr>
        <p:txBody>
          <a:bodyPr wrap="none">
            <a:spAutoFit/>
          </a:bodyPr>
          <a:lstStyle/>
          <a:p>
            <a:r>
              <a:rPr lang="en-US" sz="2400" b="1" dirty="0" smtClean="0">
                <a:solidFill>
                  <a:srgbClr val="FF0000"/>
                </a:solidFill>
              </a:rPr>
              <a:t>out</a:t>
            </a:r>
            <a:endParaRPr lang="zh-CN" altLang="en-US" sz="2400" b="1" dirty="0">
              <a:solidFill>
                <a:srgbClr val="FF0000"/>
              </a:solidFill>
            </a:endParaRPr>
          </a:p>
        </p:txBody>
      </p:sp>
      <p:sp>
        <p:nvSpPr>
          <p:cNvPr id="10" name="矩形 9"/>
          <p:cNvSpPr/>
          <p:nvPr/>
        </p:nvSpPr>
        <p:spPr>
          <a:xfrm>
            <a:off x="2755862" y="2114035"/>
            <a:ext cx="2321469" cy="461665"/>
          </a:xfrm>
          <a:prstGeom prst="rect">
            <a:avLst/>
          </a:prstGeom>
        </p:spPr>
        <p:txBody>
          <a:bodyPr wrap="none">
            <a:spAutoFit/>
          </a:bodyPr>
          <a:lstStyle/>
          <a:p>
            <a:r>
              <a:rPr lang="en-US" sz="2400" b="1" dirty="0" smtClean="0">
                <a:solidFill>
                  <a:srgbClr val="FF0000"/>
                </a:solidFill>
              </a:rPr>
              <a:t>decides            to</a:t>
            </a:r>
            <a:endParaRPr lang="zh-CN" altLang="en-US" sz="2400" b="1" dirty="0">
              <a:solidFill>
                <a:srgbClr val="FF0000"/>
              </a:solidFill>
            </a:endParaRPr>
          </a:p>
        </p:txBody>
      </p:sp>
      <p:sp>
        <p:nvSpPr>
          <p:cNvPr id="11" name="矩形 10"/>
          <p:cNvSpPr/>
          <p:nvPr/>
        </p:nvSpPr>
        <p:spPr>
          <a:xfrm>
            <a:off x="7068389" y="2114035"/>
            <a:ext cx="715260" cy="461665"/>
          </a:xfrm>
          <a:prstGeom prst="rect">
            <a:avLst/>
          </a:prstGeom>
        </p:spPr>
        <p:txBody>
          <a:bodyPr wrap="none">
            <a:spAutoFit/>
          </a:bodyPr>
          <a:lstStyle/>
          <a:p>
            <a:r>
              <a:rPr lang="en-US" sz="2400" b="1" dirty="0" smtClean="0">
                <a:solidFill>
                  <a:srgbClr val="FF0000"/>
                </a:solidFill>
              </a:rPr>
              <a:t>find</a:t>
            </a:r>
            <a:endParaRPr lang="zh-CN" altLang="en-US" sz="2400" b="1" dirty="0">
              <a:solidFill>
                <a:srgbClr val="FF0000"/>
              </a:solidFill>
            </a:endParaRPr>
          </a:p>
        </p:txBody>
      </p:sp>
      <p:sp>
        <p:nvSpPr>
          <p:cNvPr id="12" name="矩形 11"/>
          <p:cNvSpPr/>
          <p:nvPr/>
        </p:nvSpPr>
        <p:spPr>
          <a:xfrm>
            <a:off x="2530303" y="3722470"/>
            <a:ext cx="3392275" cy="461665"/>
          </a:xfrm>
          <a:prstGeom prst="rect">
            <a:avLst/>
          </a:prstGeom>
        </p:spPr>
        <p:txBody>
          <a:bodyPr wrap="none">
            <a:spAutoFit/>
          </a:bodyPr>
          <a:lstStyle/>
          <a:p>
            <a:r>
              <a:rPr lang="en-US" sz="2400" b="1" dirty="0" smtClean="0">
                <a:solidFill>
                  <a:srgbClr val="FF0000"/>
                </a:solidFill>
              </a:rPr>
              <a:t>working     hard          on</a:t>
            </a:r>
            <a:endParaRPr lang="zh-CN" altLang="en-US" sz="2400" b="1" dirty="0">
              <a:solidFill>
                <a:srgbClr val="FF0000"/>
              </a:solidFill>
            </a:endParaRPr>
          </a:p>
        </p:txBody>
      </p:sp>
      <p:sp>
        <p:nvSpPr>
          <p:cNvPr id="15" name="矩形 14"/>
          <p:cNvSpPr/>
          <p:nvPr/>
        </p:nvSpPr>
        <p:spPr>
          <a:xfrm>
            <a:off x="1589077" y="4826950"/>
            <a:ext cx="1928733" cy="461665"/>
          </a:xfrm>
          <a:prstGeom prst="rect">
            <a:avLst/>
          </a:prstGeom>
        </p:spPr>
        <p:txBody>
          <a:bodyPr wrap="none">
            <a:spAutoFit/>
          </a:bodyPr>
          <a:lstStyle/>
          <a:p>
            <a:r>
              <a:rPr lang="en-US" sz="2400" b="1" dirty="0" smtClean="0">
                <a:solidFill>
                  <a:srgbClr val="FF0000"/>
                </a:solidFill>
              </a:rPr>
              <a:t>so              far</a:t>
            </a:r>
            <a:endParaRPr lang="zh-CN" altLang="en-US" sz="2400" b="1" dirty="0">
              <a:solidFill>
                <a:srgbClr val="FF0000"/>
              </a:solidFill>
            </a:endParaRPr>
          </a:p>
        </p:txBody>
      </p:sp>
      <p:sp>
        <p:nvSpPr>
          <p:cNvPr id="13"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par>
                                <p:cTn id="13" presetID="5" presetClass="entr" presetSubtype="10" fill="hold" grpId="0" nodeType="with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checkerboard(across)">
                                      <p:cBhvr>
                                        <p:cTn id="15" dur="500"/>
                                        <p:tgtEl>
                                          <p:spTgt spid="11"/>
                                        </p:tgtEl>
                                      </p:cBhvr>
                                    </p:animEffect>
                                  </p:childTnLst>
                                </p:cTn>
                              </p:par>
                              <p:par>
                                <p:cTn id="16" presetID="5" presetClass="entr" presetSubtype="1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checkerboard(across)">
                                      <p:cBhvr>
                                        <p:cTn id="23" dur="500"/>
                                        <p:tgtEl>
                                          <p:spTgt spid="12"/>
                                        </p:tgtEl>
                                      </p:cBhvr>
                                    </p:animEffect>
                                  </p:childTnLst>
                                </p:cTn>
                              </p:par>
                              <p:par>
                                <p:cTn id="24" presetID="5" presetClass="entr" presetSubtype="10"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checkerboard(across)">
                                      <p:cBhvr>
                                        <p:cTn id="2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300011" y="1499594"/>
          <a:ext cx="8468436" cy="3774758"/>
        </p:xfrm>
        <a:graphic>
          <a:graphicData uri="http://schemas.openxmlformats.org/drawingml/2006/table">
            <a:tbl>
              <a:tblPr/>
              <a:tblGrid>
                <a:gridCol w="574516">
                  <a:extLst>
                    <a:ext uri="{9D8B030D-6E8A-4147-A177-3AD203B41FA5}">
                      <a16:colId xmlns:a16="http://schemas.microsoft.com/office/drawing/2014/main" val="20000"/>
                    </a:ext>
                  </a:extLst>
                </a:gridCol>
                <a:gridCol w="7893920">
                  <a:extLst>
                    <a:ext uri="{9D8B030D-6E8A-4147-A177-3AD203B41FA5}">
                      <a16:colId xmlns:a16="http://schemas.microsoft.com/office/drawing/2014/main" val="20001"/>
                    </a:ext>
                  </a:extLst>
                </a:gridCol>
              </a:tblGrid>
              <a:tr h="2575560">
                <a:tc>
                  <a:txBody>
                    <a:bodyPr/>
                    <a:lstStyle/>
                    <a:p>
                      <a:pPr algn="l">
                        <a:lnSpc>
                          <a:spcPct val="150000"/>
                        </a:lnSpc>
                        <a:spcAft>
                          <a:spcPts val="0"/>
                        </a:spcAft>
                      </a:pPr>
                      <a:r>
                        <a:rPr lang="zh-CN" sz="2400" b="1" kern="100" dirty="0">
                          <a:latin typeface="Times New Roman" panose="02020603050405020304" pitchFamily="18" charset="0"/>
                          <a:ea typeface="+mn-ea"/>
                          <a:cs typeface="Times New Roman" panose="02020603050405020304" pitchFamily="18" charset="0"/>
                        </a:rPr>
                        <a:t>句型在线</a:t>
                      </a: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50000"/>
                        </a:lnSpc>
                      </a:pPr>
                      <a:r>
                        <a:rPr lang="en-US" altLang="en-US" sz="2400" b="1" kern="1200" dirty="0" smtClean="0">
                          <a:solidFill>
                            <a:schemeClr val="tx1"/>
                          </a:solidFill>
                          <a:latin typeface="+mn-lt"/>
                          <a:ea typeface="+mn-ea"/>
                          <a:cs typeface="+mn-cs"/>
                        </a:rPr>
                        <a:t>8</a:t>
                      </a:r>
                      <a:r>
                        <a:rPr lang="zh-CN" altLang="en-US" sz="2400" b="1" kern="1200" dirty="0" smtClean="0">
                          <a:solidFill>
                            <a:schemeClr val="tx1"/>
                          </a:solidFill>
                          <a:latin typeface="+mn-lt"/>
                          <a:ea typeface="+mn-ea"/>
                          <a:cs typeface="+mn-cs"/>
                        </a:rPr>
                        <a:t>．</a:t>
                      </a:r>
                      <a:r>
                        <a:rPr lang="en-US" altLang="en-US" sz="2400" b="1" kern="1200" dirty="0" smtClean="0">
                          <a:solidFill>
                            <a:schemeClr val="tx1"/>
                          </a:solidFill>
                          <a:latin typeface="+mn-lt"/>
                          <a:ea typeface="+mn-ea"/>
                          <a:cs typeface="+mn-cs"/>
                        </a:rPr>
                        <a:t>……</a:t>
                      </a:r>
                      <a:r>
                        <a:rPr lang="zh-CN" altLang="en-US" sz="2400" b="1" kern="1200" dirty="0" smtClean="0">
                          <a:solidFill>
                            <a:schemeClr val="tx1"/>
                          </a:solidFill>
                          <a:latin typeface="+mn-lt"/>
                          <a:ea typeface="+mn-ea"/>
                          <a:cs typeface="+mn-cs"/>
                        </a:rPr>
                        <a:t>我将尽最大努力帮助你，使你感到更加自信。</a:t>
                      </a:r>
                    </a:p>
                    <a:p>
                      <a:pPr algn="l">
                        <a:lnSpc>
                          <a:spcPct val="150000"/>
                        </a:lnSpc>
                      </a:pPr>
                      <a:r>
                        <a:rPr lang="en-US" altLang="en-US" sz="2400" b="1" kern="1200" dirty="0" smtClean="0">
                          <a:solidFill>
                            <a:schemeClr val="tx1"/>
                          </a:solidFill>
                          <a:latin typeface="+mn-lt"/>
                          <a:ea typeface="+mn-ea"/>
                          <a:cs typeface="+mn-cs"/>
                        </a:rPr>
                        <a:t>…I will ________ ________ ________ to help you________ ________ ________</a:t>
                      </a:r>
                      <a:r>
                        <a:rPr lang="zh-CN" altLang="en-US" sz="2400" b="1" kern="1200" dirty="0" smtClean="0">
                          <a:solidFill>
                            <a:schemeClr val="tx1"/>
                          </a:solidFill>
                          <a:latin typeface="+mn-lt"/>
                          <a:ea typeface="+mn-ea"/>
                          <a:cs typeface="+mn-cs"/>
                        </a:rPr>
                        <a:t>．</a:t>
                      </a:r>
                    </a:p>
                    <a:p>
                      <a:pPr algn="l">
                        <a:lnSpc>
                          <a:spcPct val="150000"/>
                        </a:lnSpc>
                      </a:pPr>
                      <a:r>
                        <a:rPr lang="en-US" altLang="en-US" sz="2400" b="1" kern="1200" dirty="0" smtClean="0">
                          <a:solidFill>
                            <a:schemeClr val="tx1"/>
                          </a:solidFill>
                          <a:latin typeface="+mn-lt"/>
                          <a:ea typeface="+mn-ea"/>
                          <a:cs typeface="+mn-cs"/>
                        </a:rPr>
                        <a:t>9</a:t>
                      </a:r>
                      <a:r>
                        <a:rPr lang="zh-CN" altLang="en-US" sz="2400" b="1" kern="1200" dirty="0" smtClean="0">
                          <a:solidFill>
                            <a:schemeClr val="tx1"/>
                          </a:solidFill>
                          <a:latin typeface="+mn-lt"/>
                          <a:ea typeface="+mn-ea"/>
                          <a:cs typeface="+mn-cs"/>
                        </a:rPr>
                        <a:t>．然后你可以做自己分内的事，这对每个人来说将是公平的。</a:t>
                      </a:r>
                    </a:p>
                    <a:p>
                      <a:pPr algn="l">
                        <a:lnSpc>
                          <a:spcPct val="150000"/>
                        </a:lnSpc>
                      </a:pPr>
                      <a:r>
                        <a:rPr lang="en-US" altLang="en-US" sz="2400" b="1" kern="1200" dirty="0" smtClean="0">
                          <a:solidFill>
                            <a:schemeClr val="tx1"/>
                          </a:solidFill>
                          <a:latin typeface="+mn-lt"/>
                          <a:ea typeface="+mn-ea"/>
                          <a:cs typeface="+mn-cs"/>
                        </a:rPr>
                        <a:t>Then you can ________ ________ ________</a:t>
                      </a:r>
                      <a:r>
                        <a:rPr lang="zh-CN" altLang="en-US" sz="2400" b="1" kern="1200" dirty="0" smtClean="0">
                          <a:solidFill>
                            <a:schemeClr val="tx1"/>
                          </a:solidFill>
                          <a:latin typeface="+mn-lt"/>
                          <a:ea typeface="+mn-ea"/>
                          <a:cs typeface="+mn-cs"/>
                        </a:rPr>
                        <a:t>， </a:t>
                      </a:r>
                      <a:r>
                        <a:rPr lang="en-US" altLang="en-US" sz="2400" b="1" kern="1200" dirty="0" smtClean="0">
                          <a:solidFill>
                            <a:schemeClr val="tx1"/>
                          </a:solidFill>
                          <a:latin typeface="+mn-lt"/>
                          <a:ea typeface="+mn-ea"/>
                          <a:cs typeface="+mn-cs"/>
                        </a:rPr>
                        <a:t>and it will be fair for everyone. </a:t>
                      </a:r>
                      <a:endParaRPr lang="zh-CN" altLang="en-US" sz="2400" b="1" kern="1200" dirty="0">
                        <a:solidFill>
                          <a:schemeClr val="tx1"/>
                        </a:solidFill>
                        <a:latin typeface="+mn-lt"/>
                        <a:ea typeface="+mn-ea"/>
                        <a:cs typeface="+mn-cs"/>
                      </a:endParaRPr>
                    </a:p>
                  </a:txBody>
                  <a:tcPr marL="51435" marR="51435"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13" name="矩形 12"/>
          <p:cNvSpPr/>
          <p:nvPr/>
        </p:nvSpPr>
        <p:spPr>
          <a:xfrm>
            <a:off x="1006495" y="2588373"/>
            <a:ext cx="2554738" cy="461665"/>
          </a:xfrm>
          <a:prstGeom prst="rect">
            <a:avLst/>
          </a:prstGeom>
        </p:spPr>
        <p:txBody>
          <a:bodyPr wrap="none">
            <a:spAutoFit/>
          </a:bodyPr>
          <a:lstStyle/>
          <a:p>
            <a:r>
              <a:rPr lang="en-US" sz="2400" b="1" dirty="0" smtClean="0">
                <a:solidFill>
                  <a:srgbClr val="FF0000"/>
                </a:solidFill>
              </a:rPr>
              <a:t>more      confident</a:t>
            </a:r>
            <a:endParaRPr lang="zh-CN" altLang="en-US" sz="2400" b="1" dirty="0">
              <a:solidFill>
                <a:srgbClr val="FF0000"/>
              </a:solidFill>
            </a:endParaRPr>
          </a:p>
        </p:txBody>
      </p:sp>
      <p:sp>
        <p:nvSpPr>
          <p:cNvPr id="16" name="矩形 15"/>
          <p:cNvSpPr/>
          <p:nvPr/>
        </p:nvSpPr>
        <p:spPr>
          <a:xfrm>
            <a:off x="2104745" y="2074958"/>
            <a:ext cx="3528530" cy="461665"/>
          </a:xfrm>
          <a:prstGeom prst="rect">
            <a:avLst/>
          </a:prstGeom>
        </p:spPr>
        <p:txBody>
          <a:bodyPr wrap="none">
            <a:spAutoFit/>
          </a:bodyPr>
          <a:lstStyle/>
          <a:p>
            <a:r>
              <a:rPr lang="en-US" sz="2400" b="1" dirty="0" smtClean="0">
                <a:solidFill>
                  <a:srgbClr val="FF0000"/>
                </a:solidFill>
              </a:rPr>
              <a:t>do                my           best</a:t>
            </a:r>
            <a:endParaRPr lang="zh-CN" altLang="en-US" sz="2400" b="1" dirty="0">
              <a:solidFill>
                <a:srgbClr val="FF0000"/>
              </a:solidFill>
            </a:endParaRPr>
          </a:p>
        </p:txBody>
      </p:sp>
      <p:sp>
        <p:nvSpPr>
          <p:cNvPr id="17" name="矩形 16"/>
          <p:cNvSpPr/>
          <p:nvPr/>
        </p:nvSpPr>
        <p:spPr>
          <a:xfrm>
            <a:off x="7287557" y="2114035"/>
            <a:ext cx="644728" cy="461665"/>
          </a:xfrm>
          <a:prstGeom prst="rect">
            <a:avLst/>
          </a:prstGeom>
        </p:spPr>
        <p:txBody>
          <a:bodyPr wrap="none">
            <a:spAutoFit/>
          </a:bodyPr>
          <a:lstStyle/>
          <a:p>
            <a:r>
              <a:rPr lang="en-US" sz="2400" b="1" dirty="0" smtClean="0">
                <a:solidFill>
                  <a:srgbClr val="FF0000"/>
                </a:solidFill>
              </a:rPr>
              <a:t>feel</a:t>
            </a:r>
            <a:endParaRPr lang="zh-CN" altLang="en-US" sz="2400" b="1" dirty="0">
              <a:solidFill>
                <a:srgbClr val="FF0000"/>
              </a:solidFill>
            </a:endParaRPr>
          </a:p>
        </p:txBody>
      </p:sp>
      <p:sp>
        <p:nvSpPr>
          <p:cNvPr id="18" name="矩形 17"/>
          <p:cNvSpPr/>
          <p:nvPr/>
        </p:nvSpPr>
        <p:spPr>
          <a:xfrm>
            <a:off x="2995441" y="4281827"/>
            <a:ext cx="3448445" cy="461665"/>
          </a:xfrm>
          <a:prstGeom prst="rect">
            <a:avLst/>
          </a:prstGeom>
        </p:spPr>
        <p:txBody>
          <a:bodyPr wrap="none">
            <a:spAutoFit/>
          </a:bodyPr>
          <a:lstStyle/>
          <a:p>
            <a:r>
              <a:rPr lang="en-US" sz="2400" b="1" dirty="0" smtClean="0">
                <a:solidFill>
                  <a:srgbClr val="FF0000"/>
                </a:solidFill>
              </a:rPr>
              <a:t>do           your          share</a:t>
            </a:r>
            <a:endParaRPr lang="zh-CN" altLang="en-US" sz="2400" b="1" dirty="0">
              <a:solidFill>
                <a:srgbClr val="FF0000"/>
              </a:solidFill>
            </a:endParaRPr>
          </a:p>
        </p:txBody>
      </p:sp>
      <p:sp>
        <p:nvSpPr>
          <p:cNvPr id="8"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box(in)">
                                      <p:cBhvr>
                                        <p:cTn id="12" dur="500"/>
                                        <p:tgtEl>
                                          <p:spTgt spid="16"/>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animEffect transition="in" filter="box(in)">
                                      <p:cBhvr>
                                        <p:cTn id="15" dur="500"/>
                                        <p:tgtEl>
                                          <p:spTgt spid="17"/>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box(in)">
                                      <p:cBhvr>
                                        <p:cTn id="18" dur="500"/>
                                        <p:tgtEl>
                                          <p:spTgt spid="13"/>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ox(in)">
                                      <p:cBhvr>
                                        <p:cTn id="23"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p:bldP spid="17" grpId="0"/>
      <p:bldP spid="18"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0" y="-184666"/>
            <a:ext cx="184731" cy="369332"/>
          </a:xfrm>
          <a:prstGeom prst="rect">
            <a:avLst/>
          </a:prstGeom>
          <a:noFill/>
          <a:ln w="9525">
            <a:noFill/>
            <a:miter lim="800000"/>
          </a:ln>
          <a:effectLst/>
        </p:spPr>
        <p:txBody>
          <a:bodyPr vert="horz" wrap="none" lIns="91440" tIns="45720" rIns="91440" bIns="45720" numCol="1" anchor="ctr" anchorCtr="0" compatLnSpc="1">
            <a:spAutoFit/>
          </a:bodyPr>
          <a:lstStyle/>
          <a:p>
            <a:endParaRPr lang="zh-CN" altLang="en-US"/>
          </a:p>
        </p:txBody>
      </p:sp>
      <p:sp>
        <p:nvSpPr>
          <p:cNvPr id="10243" name="Rectangle 3"/>
          <p:cNvSpPr>
            <a:spLocks noChangeArrowheads="1"/>
          </p:cNvSpPr>
          <p:nvPr/>
        </p:nvSpPr>
        <p:spPr bwMode="auto">
          <a:xfrm>
            <a:off x="0" y="69220"/>
            <a:ext cx="255198" cy="261610"/>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0" algn="l" defTabSz="914400" rtl="0" eaLnBrk="1" fontAlgn="base" latinLnBrk="0" hangingPunct="1">
              <a:lnSpc>
                <a:spcPct val="100000"/>
              </a:lnSpc>
              <a:spcBef>
                <a:spcPct val="0"/>
              </a:spcBef>
              <a:spcAft>
                <a:spcPct val="0"/>
              </a:spcAft>
              <a:buClrTx/>
              <a:buSzTx/>
              <a:buFontTx/>
              <a:buNone/>
            </a:pPr>
            <a:r>
              <a:rPr kumimoji="0" lang="en-US" altLang="zh-CN" sz="1000" b="0"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cs typeface="Times New Roman" panose="02020603050405020304" pitchFamily="18" charset="0"/>
              </a:rPr>
              <a:t> </a:t>
            </a:r>
            <a:r>
              <a:rPr kumimoji="0" lang="en-US" altLang="zh-CN" sz="11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rPr>
              <a:t> </a:t>
            </a:r>
            <a:endParaRPr kumimoji="0" lang="en-US" alt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cs typeface="宋体" panose="02010600030101010101" pitchFamily="2" charset="-122"/>
            </a:endParaRPr>
          </a:p>
        </p:txBody>
      </p:sp>
      <p:pic>
        <p:nvPicPr>
          <p:cNvPr id="5" name="图片 4" descr="图标-03"/>
          <p:cNvPicPr>
            <a:picLocks noChangeAspect="1"/>
          </p:cNvPicPr>
          <p:nvPr/>
        </p:nvPicPr>
        <p:blipFill>
          <a:blip r:embed="rId2" cstate="email"/>
          <a:stretch>
            <a:fillRect/>
          </a:stretch>
        </p:blipFill>
        <p:spPr>
          <a:xfrm>
            <a:off x="58102" y="894081"/>
            <a:ext cx="3323273" cy="845185"/>
          </a:xfrm>
          <a:prstGeom prst="rect">
            <a:avLst/>
          </a:prstGeom>
        </p:spPr>
      </p:pic>
      <p:sp>
        <p:nvSpPr>
          <p:cNvPr id="6" name="Rectangle 9"/>
          <p:cNvSpPr/>
          <p:nvPr/>
        </p:nvSpPr>
        <p:spPr>
          <a:xfrm>
            <a:off x="559832" y="1901826"/>
            <a:ext cx="1499128" cy="646331"/>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lvl="0" indent="0">
              <a:lnSpc>
                <a:spcPct val="150000"/>
              </a:lnSpc>
              <a:spcBef>
                <a:spcPct val="0"/>
              </a:spcBef>
              <a:buNone/>
            </a:pPr>
            <a:r>
              <a:rPr lang="zh-CN" altLang="en-US" sz="2400" b="1" dirty="0" smtClean="0">
                <a:solidFill>
                  <a:srgbClr val="00A6AD"/>
                </a:solidFill>
              </a:rPr>
              <a:t>词汇点睛</a:t>
            </a:r>
            <a:r>
              <a:rPr lang="zh-CN" altLang="en-US" sz="2400" b="1" dirty="0" smtClean="0">
                <a:solidFill>
                  <a:srgbClr val="FF6600"/>
                </a:solidFill>
              </a:rPr>
              <a:t> </a:t>
            </a:r>
            <a:endParaRPr lang="zh-CN" altLang="en-US" sz="2400" b="1" dirty="0">
              <a:solidFill>
                <a:srgbClr val="FF6600"/>
              </a:solidFill>
            </a:endParaRPr>
          </a:p>
        </p:txBody>
      </p:sp>
      <p:sp>
        <p:nvSpPr>
          <p:cNvPr id="7" name="矩形 6"/>
          <p:cNvSpPr/>
          <p:nvPr/>
        </p:nvSpPr>
        <p:spPr>
          <a:xfrm>
            <a:off x="523669" y="1074340"/>
            <a:ext cx="2339102" cy="523220"/>
          </a:xfrm>
          <a:prstGeom prst="rect">
            <a:avLst/>
          </a:prstGeom>
        </p:spPr>
        <p:txBody>
          <a:bodyPr wrap="none">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课堂互动探究</a:t>
            </a:r>
          </a:p>
        </p:txBody>
      </p:sp>
      <p:sp>
        <p:nvSpPr>
          <p:cNvPr id="10247" name="Rectangle 7"/>
          <p:cNvSpPr>
            <a:spLocks noChangeArrowheads="1"/>
          </p:cNvSpPr>
          <p:nvPr/>
        </p:nvSpPr>
        <p:spPr bwMode="auto">
          <a:xfrm>
            <a:off x="327546" y="2321973"/>
            <a:ext cx="453970" cy="1200329"/>
          </a:xfrm>
          <a:prstGeom prst="rect">
            <a:avLst/>
          </a:prstGeom>
          <a:noFill/>
          <a:ln w="9525">
            <a:noFill/>
            <a:miter lim="800000"/>
          </a:ln>
          <a:effectLst/>
        </p:spPr>
        <p:txBody>
          <a:bodyPr vert="horz" wrap="none" lIns="91440" tIns="45720" rIns="91440" bIns="45720" numCol="1" anchor="ctr" anchorCtr="0" compatLnSpc="1">
            <a:spAutoFit/>
          </a:bodyPr>
          <a:lstStyle/>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266700" algn="l" defTabSz="914400" rtl="0" eaLnBrk="0" fontAlgn="base" latinLnBrk="0" hangingPunct="0">
              <a:lnSpc>
                <a:spcPct val="150000"/>
              </a:lnSpc>
              <a:spcBef>
                <a:spcPct val="0"/>
              </a:spcBef>
              <a:spcAft>
                <a:spcPct val="0"/>
              </a:spcAft>
              <a:buClrTx/>
              <a:buSzTx/>
              <a:buFontTx/>
              <a:buNone/>
            </a:pPr>
            <a:endParaRPr kumimoji="0" lang="zh-CN" altLang="en-US" sz="24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pic>
        <p:nvPicPr>
          <p:cNvPr id="14" name="Picture 4"/>
          <p:cNvPicPr>
            <a:picLocks noChangeAspect="1"/>
          </p:cNvPicPr>
          <p:nvPr/>
        </p:nvPicPr>
        <p:blipFill>
          <a:blip r:embed="rId3" cstate="email"/>
          <a:stretch>
            <a:fillRect/>
          </a:stretch>
        </p:blipFill>
        <p:spPr>
          <a:xfrm>
            <a:off x="354807" y="2036445"/>
            <a:ext cx="63341" cy="414020"/>
          </a:xfrm>
          <a:prstGeom prst="rect">
            <a:avLst/>
          </a:prstGeom>
          <a:noFill/>
          <a:ln w="9525">
            <a:noFill/>
          </a:ln>
        </p:spPr>
      </p:pic>
      <p:sp>
        <p:nvSpPr>
          <p:cNvPr id="12" name="TextBox 11"/>
          <p:cNvSpPr txBox="1"/>
          <p:nvPr/>
        </p:nvSpPr>
        <p:spPr>
          <a:xfrm>
            <a:off x="359229" y="2467430"/>
            <a:ext cx="8327572" cy="656846"/>
          </a:xfrm>
          <a:prstGeom prst="rect">
            <a:avLst/>
          </a:prstGeom>
          <a:noFill/>
        </p:spPr>
        <p:txBody>
          <a:bodyPr wrap="square" rtlCol="0">
            <a:spAutoFit/>
          </a:bodyPr>
          <a:lstStyle/>
          <a:p>
            <a:pPr lvl="0">
              <a:lnSpc>
                <a:spcPct val="150000"/>
              </a:lnSpc>
            </a:pPr>
            <a:r>
              <a:rPr lang="en-US" altLang="zh-CN" sz="2800" b="1" dirty="0" smtClean="0">
                <a:latin typeface="Times New Roman" panose="02020603050405020304" pitchFamily="18" charset="0"/>
                <a:cs typeface="Times New Roman" panose="02020603050405020304" pitchFamily="18" charset="0"/>
              </a:rPr>
              <a:t>●</a:t>
            </a:r>
            <a:r>
              <a:rPr lang="en-US" altLang="zh-CN" sz="2800" b="1" dirty="0" smtClean="0"/>
              <a:t>1</a:t>
            </a:r>
            <a:r>
              <a:rPr lang="zh-CN" altLang="en-US" sz="2800" b="1" dirty="0" smtClean="0"/>
              <a:t>  </a:t>
            </a:r>
            <a:r>
              <a:rPr lang="en-US" altLang="en-US" sz="2800" b="1" dirty="0" smtClean="0"/>
              <a:t>absent adj. </a:t>
            </a:r>
            <a:r>
              <a:rPr lang="zh-CN" altLang="en-US" sz="2800" b="1" dirty="0" smtClean="0"/>
              <a:t>缺席的；不在的</a:t>
            </a:r>
          </a:p>
        </p:txBody>
      </p:sp>
      <p:sp>
        <p:nvSpPr>
          <p:cNvPr id="15" name="TextBox 14"/>
          <p:cNvSpPr txBox="1"/>
          <p:nvPr/>
        </p:nvSpPr>
        <p:spPr>
          <a:xfrm>
            <a:off x="370115" y="3133275"/>
            <a:ext cx="8186057" cy="2792239"/>
          </a:xfrm>
          <a:prstGeom prst="rect">
            <a:avLst/>
          </a:prstGeom>
          <a:noFill/>
        </p:spPr>
        <p:txBody>
          <a:bodyPr wrap="square" rtlCol="0">
            <a:spAutoFit/>
          </a:bodyPr>
          <a:lstStyle/>
          <a:p>
            <a:pPr>
              <a:lnSpc>
                <a:spcPct val="150000"/>
              </a:lnSpc>
            </a:pPr>
            <a:r>
              <a:rPr lang="en-US" altLang="zh-CN" sz="2400" b="1" dirty="0" smtClean="0">
                <a:solidFill>
                  <a:srgbClr val="F1AF00"/>
                </a:solidFill>
                <a:latin typeface="Times New Roman" panose="02020603050405020304" pitchFamily="18" charset="0"/>
                <a:cs typeface="Times New Roman" panose="02020603050405020304" pitchFamily="18" charset="0"/>
              </a:rPr>
              <a:t>[</a:t>
            </a:r>
            <a:r>
              <a:rPr lang="zh-CN" altLang="en-US" sz="2400" b="1" dirty="0" smtClean="0">
                <a:solidFill>
                  <a:srgbClr val="F1AF00"/>
                </a:solidFill>
                <a:latin typeface="Times New Roman" panose="02020603050405020304" pitchFamily="18" charset="0"/>
                <a:cs typeface="Times New Roman" panose="02020603050405020304" pitchFamily="18" charset="0"/>
              </a:rPr>
              <a:t>观察</a:t>
            </a:r>
            <a:r>
              <a:rPr lang="en-US" altLang="zh-CN" sz="2400" b="1" dirty="0" smtClean="0">
                <a:solidFill>
                  <a:srgbClr val="F1AF00"/>
                </a:solidFill>
                <a:latin typeface="Times New Roman" panose="02020603050405020304" pitchFamily="18" charset="0"/>
                <a:cs typeface="Times New Roman" panose="02020603050405020304" pitchFamily="18" charset="0"/>
              </a:rPr>
              <a:t>]</a:t>
            </a:r>
            <a:r>
              <a:rPr lang="zh-CN" altLang="en-US" sz="2400" b="1" dirty="0" smtClean="0">
                <a:solidFill>
                  <a:srgbClr val="F1AF00"/>
                </a:solidFill>
                <a:latin typeface="Times New Roman" panose="02020603050405020304" pitchFamily="18" charset="0"/>
                <a:cs typeface="Times New Roman" panose="02020603050405020304" pitchFamily="18" charset="0"/>
              </a:rPr>
              <a:t> </a:t>
            </a:r>
            <a:r>
              <a:rPr lang="en-US" altLang="zh-CN" sz="2400" b="1" dirty="0" smtClean="0"/>
              <a:t>She is not looking forward to working with her group because a boy named Li </a:t>
            </a:r>
            <a:r>
              <a:rPr lang="en-US" altLang="zh-CN" sz="2400" b="1" dirty="0" err="1" smtClean="0"/>
              <a:t>Tian</a:t>
            </a:r>
            <a:r>
              <a:rPr lang="en-US" altLang="zh-CN" sz="2400" b="1" dirty="0" smtClean="0"/>
              <a:t> is always </a:t>
            </a:r>
            <a:r>
              <a:rPr lang="en-US" altLang="zh-CN" sz="2400" b="1" i="1" dirty="0" smtClean="0"/>
              <a:t>absent</a:t>
            </a:r>
            <a:r>
              <a:rPr lang="en-US" altLang="zh-CN" sz="2400" b="1" dirty="0" smtClean="0"/>
              <a:t> from the group meetings.</a:t>
            </a:r>
            <a:endParaRPr lang="zh-CN" altLang="en-US" sz="2400" b="1" dirty="0" smtClean="0"/>
          </a:p>
          <a:p>
            <a:pPr>
              <a:lnSpc>
                <a:spcPct val="150000"/>
              </a:lnSpc>
            </a:pPr>
            <a:r>
              <a:rPr lang="zh-CN" altLang="en-US" sz="2400" b="1" dirty="0" smtClean="0"/>
              <a:t>她并不期待和她的小组一起工作，因为一个叫李天的男孩总是缺席小组会议。</a:t>
            </a:r>
            <a:endParaRPr lang="zh-CN" altLang="zh-CN" sz="2400" b="1" dirty="0"/>
          </a:p>
        </p:txBody>
      </p:sp>
      <p:sp>
        <p:nvSpPr>
          <p:cNvPr id="16" name="Rectangle 5"/>
          <p:cNvSpPr/>
          <p:nvPr/>
        </p:nvSpPr>
        <p:spPr>
          <a:xfrm>
            <a:off x="695325" y="126959"/>
            <a:ext cx="5457825" cy="577081"/>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lnSpc>
                <a:spcPct val="150000"/>
              </a:lnSpc>
              <a:buNone/>
            </a:pPr>
            <a:r>
              <a:rPr lang="en-US" altLang="zh-CN" sz="2400" b="1" dirty="0" smtClean="0">
                <a:latin typeface="微软雅黑" panose="020B0503020204020204" charset="-122"/>
                <a:ea typeface="微软雅黑" panose="020B0503020204020204" charset="-122"/>
              </a:rPr>
              <a:t>Lesson 53 </a:t>
            </a:r>
            <a:r>
              <a:rPr lang="zh-CN" altLang="zh-CN" sz="2400" b="1" dirty="0" smtClean="0"/>
              <a:t>　</a:t>
            </a:r>
            <a:r>
              <a:rPr lang="en-US" altLang="zh-CN" sz="2400" dirty="0" smtClean="0">
                <a:latin typeface="微软雅黑" panose="020B0503020204020204" charset="-122"/>
                <a:ea typeface="微软雅黑" panose="020B0503020204020204" charset="-122"/>
              </a:rPr>
              <a:t>Working in Groups</a:t>
            </a:r>
            <a:endParaRPr lang="zh-CN" altLang="zh-CN" sz="2400" dirty="0" smtClean="0">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additive="base">
                                        <p:cTn id="12" dur="500" fill="hold"/>
                                        <p:tgtEl>
                                          <p:spTgt spid="12"/>
                                        </p:tgtEl>
                                        <p:attrNameLst>
                                          <p:attrName>ppt_x</p:attrName>
                                        </p:attrNameLst>
                                      </p:cBhvr>
                                      <p:tavLst>
                                        <p:tav tm="0">
                                          <p:val>
                                            <p:strVal val="#ppt_x"/>
                                          </p:val>
                                        </p:tav>
                                        <p:tav tm="100000">
                                          <p:val>
                                            <p:strVal val="#ppt_x"/>
                                          </p:val>
                                        </p:tav>
                                      </p:tavLst>
                                    </p:anim>
                                    <p:anim calcmode="lin" valueType="num">
                                      <p:cBhvr additive="base">
                                        <p:cTn id="13"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5"/>
                                        </p:tgtEl>
                                        <p:attrNameLst>
                                          <p:attrName>style.visibility</p:attrName>
                                        </p:attrNameLst>
                                      </p:cBhvr>
                                      <p:to>
                                        <p:strVal val="visible"/>
                                      </p:to>
                                    </p:set>
                                    <p:animEffect transition="in" filter="blinds(horizontal)">
                                      <p:cBhvr>
                                        <p:cTn id="1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P spid="1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6">
      <a:majorFont>
        <a:latin typeface="Times New Roman"/>
        <a:ea typeface="宋体"/>
        <a:cs typeface=""/>
      </a:majorFont>
      <a:minorFont>
        <a:latin typeface="Times New Roman"/>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2472</Words>
  <Application>Microsoft Office PowerPoint</Application>
  <PresentationFormat>全屏显示(4:3)</PresentationFormat>
  <Paragraphs>277</Paragraphs>
  <Slides>41</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41</vt:i4>
      </vt:variant>
    </vt:vector>
  </HeadingPairs>
  <TitlesOfParts>
    <vt:vector size="51" baseType="lpstr">
      <vt:lpstr>仿宋</vt:lpstr>
      <vt:lpstr>黑体</vt:lpstr>
      <vt:lpstr>华文新魏</vt:lpstr>
      <vt:lpstr>宋体</vt:lpstr>
      <vt:lpstr>微软雅黑</vt:lpstr>
      <vt:lpstr>Arial</vt:lpstr>
      <vt:lpstr>Calibri</vt:lpstr>
      <vt:lpstr>Courier New</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2023-01-16T15:10:11Z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1FA8F415A1B343448240FDC4F187D135</vt:lpwstr>
  </property>
  <property fmtid="{A09F084E-AD41-489F-8076-AA5BE3082BCA}" pid="100">
    <vt:ui4>5</vt:ui4>
  </property>
  <property fmtid="{64440492-4C8B-11D1-8B70-080036B11A03}" pid="11">
    <vt:lpwstr>www.2ppt.com-爱PPT提供资源下载</vt:lpwstr>
  </property>
</Properties>
</file>