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4"/>
  </p:notesMasterIdLst>
  <p:handoutMasterIdLst>
    <p:handoutMasterId r:id="rId15"/>
  </p:handoutMasterIdLst>
  <p:sldIdLst>
    <p:sldId id="308" r:id="rId2"/>
    <p:sldId id="269" r:id="rId3"/>
    <p:sldId id="310" r:id="rId4"/>
    <p:sldId id="311" r:id="rId5"/>
    <p:sldId id="271" r:id="rId6"/>
    <p:sldId id="318" r:id="rId7"/>
    <p:sldId id="319" r:id="rId8"/>
    <p:sldId id="287" r:id="rId9"/>
    <p:sldId id="322" r:id="rId10"/>
    <p:sldId id="340" r:id="rId11"/>
    <p:sldId id="339" r:id="rId12"/>
    <p:sldId id="324" r:id="rId13"/>
  </p:sldIdLst>
  <p:sldSz cx="12192000" cy="6858000"/>
  <p:notesSz cx="7104063" cy="10234613"/>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A6AD"/>
    <a:srgbClr val="C50023"/>
    <a:srgbClr val="F1A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64" autoAdjust="0"/>
    <p:restoredTop sz="94660" autoAdjust="0"/>
  </p:normalViewPr>
  <p:slideViewPr>
    <p:cSldViewPr snapToGrid="0">
      <p:cViewPr>
        <p:scale>
          <a:sx n="100" d="100"/>
          <a:sy n="100" d="100"/>
        </p:scale>
        <p:origin x="-936" y="-432"/>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078290" cy="513492"/>
          </a:xfrm>
          <a:prstGeom prst="rect">
            <a:avLst/>
          </a:prstGeom>
        </p:spPr>
        <p:txBody>
          <a:bodyPr vert="horz" lIns="91440" tIns="45720" rIns="91440" bIns="45720" rtlCol="0"/>
          <a:lstStyle>
            <a:lvl1pPr algn="l">
              <a:defRPr sz="1245"/>
            </a:lvl1pPr>
          </a:lstStyle>
          <a:p>
            <a:endParaRPr lang="zh-CN" altLang="en-US"/>
          </a:p>
        </p:txBody>
      </p:sp>
      <p:sp>
        <p:nvSpPr>
          <p:cNvPr id="3" name="日期占位符 2"/>
          <p:cNvSpPr>
            <a:spLocks noGrp="1"/>
          </p:cNvSpPr>
          <p:nvPr>
            <p:ph type="dt" sz="quarter" idx="1"/>
          </p:nvPr>
        </p:nvSpPr>
        <p:spPr>
          <a:xfrm>
            <a:off x="4023812" y="0"/>
            <a:ext cx="3078290" cy="513492"/>
          </a:xfrm>
          <a:prstGeom prst="rect">
            <a:avLst/>
          </a:prstGeom>
        </p:spPr>
        <p:txBody>
          <a:bodyPr vert="horz" lIns="91440" tIns="45720" rIns="91440" bIns="45720" rtlCol="0"/>
          <a:lstStyle>
            <a:lvl1pPr algn="r">
              <a:defRPr sz="1245"/>
            </a:lvl1pPr>
          </a:lstStyle>
          <a:p>
            <a:fld id="{0F9B84EA-7D68-4D60-9CB1-D50884785D1C}" type="datetimeFigureOut">
              <a:rPr lang="zh-CN" altLang="en-US" smtClean="0"/>
              <a:t>2023-01-16</a:t>
            </a:fld>
            <a:endParaRPr lang="zh-CN" altLang="en-US"/>
          </a:p>
        </p:txBody>
      </p:sp>
      <p:sp>
        <p:nvSpPr>
          <p:cNvPr id="4" name="页脚占位符 3"/>
          <p:cNvSpPr>
            <a:spLocks noGrp="1"/>
          </p:cNvSpPr>
          <p:nvPr>
            <p:ph type="ftr" sz="quarter" idx="2"/>
          </p:nvPr>
        </p:nvSpPr>
        <p:spPr>
          <a:xfrm>
            <a:off x="0" y="9720804"/>
            <a:ext cx="3078290" cy="513491"/>
          </a:xfrm>
          <a:prstGeom prst="rect">
            <a:avLst/>
          </a:prstGeom>
        </p:spPr>
        <p:txBody>
          <a:bodyPr vert="horz" lIns="91440" tIns="45720" rIns="91440" bIns="45720" rtlCol="0" anchor="b"/>
          <a:lstStyle>
            <a:lvl1pPr algn="l">
              <a:defRPr sz="1245"/>
            </a:lvl1pPr>
          </a:lstStyle>
          <a:p>
            <a:endParaRPr lang="zh-CN" altLang="en-US"/>
          </a:p>
        </p:txBody>
      </p:sp>
      <p:sp>
        <p:nvSpPr>
          <p:cNvPr id="5" name="灯片编号占位符 4"/>
          <p:cNvSpPr>
            <a:spLocks noGrp="1"/>
          </p:cNvSpPr>
          <p:nvPr>
            <p:ph type="sldNum" sz="quarter" idx="3"/>
          </p:nvPr>
        </p:nvSpPr>
        <p:spPr>
          <a:xfrm>
            <a:off x="4023812" y="9720804"/>
            <a:ext cx="3078290" cy="513491"/>
          </a:xfrm>
          <a:prstGeom prst="rect">
            <a:avLst/>
          </a:prstGeom>
        </p:spPr>
        <p:txBody>
          <a:bodyPr vert="horz" lIns="91440" tIns="45720" rIns="91440" bIns="45720" rtlCol="0" anchor="b"/>
          <a:lstStyle>
            <a:lvl1pPr algn="r">
              <a:defRPr sz="1245"/>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078290" cy="513492"/>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4023812" y="0"/>
            <a:ext cx="3078290" cy="513492"/>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2023-01-16</a:t>
            </a:fld>
            <a:endParaRPr lang="zh-CN" altLang="en-US"/>
          </a:p>
        </p:txBody>
      </p:sp>
      <p:sp>
        <p:nvSpPr>
          <p:cNvPr id="4" name="幻灯片图像占位符 3"/>
          <p:cNvSpPr>
            <a:spLocks noGrp="1" noRot="1" noChangeAspect="1"/>
          </p:cNvSpPr>
          <p:nvPr>
            <p:ph type="sldImg" idx="2"/>
          </p:nvPr>
        </p:nvSpPr>
        <p:spPr>
          <a:xfrm>
            <a:off x="481584" y="1279287"/>
            <a:ext cx="6140577" cy="3454075"/>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710375" y="4925254"/>
            <a:ext cx="5682996" cy="4029754"/>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9720804"/>
            <a:ext cx="3078290" cy="513491"/>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4023812" y="9720804"/>
            <a:ext cx="3078290" cy="513491"/>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Pr>
        <a:blipFill rotWithShape="1">
          <a:blip r:embed="rId2" cstate="print"/>
          <a:stretch>
            <a:fillRect/>
          </a:stretch>
        </a:blipFill>
        <a:effectLst/>
      </p:bgPr>
    </p:bg>
    <p:spTree>
      <p:nvGrpSpPr>
        <p:cNvPr id="1" name=""/>
        <p:cNvGrpSpPr/>
        <p:nvPr/>
      </p:nvGrpSpPr>
      <p:grpSpPr>
        <a:xfrm>
          <a:off x="0" y="0"/>
          <a:ext cx="0" cy="0"/>
          <a:chOff x="0" y="0"/>
          <a:chExt cx="0" cy="0"/>
        </a:xfrm>
      </p:grpSpPr>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自定义版式">
    <p:bg>
      <p:bgPr>
        <a:blipFill rotWithShape="1">
          <a:blip r:embed="rId2" cstate="email"/>
          <a:stretch>
            <a:fillRect/>
          </a:stretch>
        </a:blipFill>
        <a:effectLst/>
      </p:bgPr>
    </p:bg>
    <p:spTree>
      <p:nvGrpSpPr>
        <p:cNvPr id="1" name=""/>
        <p:cNvGrpSpPr/>
        <p:nvPr/>
      </p:nvGrpSpPr>
      <p:grpSpPr>
        <a:xfrm>
          <a:off x="0" y="0"/>
          <a:ext cx="0" cy="0"/>
          <a:chOff x="0" y="0"/>
          <a:chExt cx="0" cy="0"/>
        </a:xfrm>
      </p:grpSpPr>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自定义版式">
    <p:bg>
      <p:bgPr>
        <a:blipFill rotWithShape="1">
          <a:blip r:embed="rId2" cstate="email"/>
          <a:stretch>
            <a:fillRect/>
          </a:stretch>
        </a:blipFill>
        <a:effectLst/>
      </p:bgPr>
    </p:bg>
    <p:spTree>
      <p:nvGrpSpPr>
        <p:cNvPr id="1" name=""/>
        <p:cNvGrpSpPr/>
        <p:nvPr/>
      </p:nvGrpSpPr>
      <p:grpSpPr>
        <a:xfrm>
          <a:off x="0" y="0"/>
          <a:ext cx="0" cy="0"/>
          <a:chOff x="0" y="0"/>
          <a:chExt cx="0" cy="0"/>
        </a:xfrm>
      </p:grpSpPr>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a:xfrm>
            <a:off x="838200" y="6356350"/>
            <a:ext cx="2743200" cy="365125"/>
          </a:xfrm>
        </p:spPr>
        <p:txBody>
          <a:bodyPr/>
          <a:lstStyle/>
          <a:p>
            <a:fld id="{263DB197-84B0-484E-9C0F-88358ECCB797}" type="datetimeFigureOut">
              <a:rPr lang="zh-CN" altLang="en-US" smtClean="0"/>
              <a:t>2023-01-16</a:t>
            </a:fld>
            <a:endParaRPr lang="zh-CN" altLang="en-US"/>
          </a:p>
        </p:txBody>
      </p:sp>
      <p:sp>
        <p:nvSpPr>
          <p:cNvPr id="4" name="页脚占位符 3"/>
          <p:cNvSpPr>
            <a:spLocks noGrp="1"/>
          </p:cNvSpPr>
          <p:nvPr>
            <p:ph type="ftr" sz="quarter" idx="11"/>
          </p:nvPr>
        </p:nvSpPr>
        <p:spPr>
          <a:xfrm>
            <a:off x="4038600" y="6356350"/>
            <a:ext cx="4114800" cy="365125"/>
          </a:xfrm>
        </p:spPr>
        <p:txBody>
          <a:bodyPr/>
          <a:lstStyle/>
          <a:p>
            <a:endParaRPr lang="zh-CN" altLang="en-US"/>
          </a:p>
        </p:txBody>
      </p:sp>
      <p:sp>
        <p:nvSpPr>
          <p:cNvPr id="5" name="灯片编号占位符 4"/>
          <p:cNvSpPr>
            <a:spLocks noGrp="1"/>
          </p:cNvSpPr>
          <p:nvPr>
            <p:ph type="sldNum" sz="quarter" idx="12"/>
          </p:nvPr>
        </p:nvSpPr>
        <p:spPr>
          <a:xfrm>
            <a:off x="8610600" y="6356350"/>
            <a:ext cx="2743200" cy="365125"/>
          </a:xfrm>
        </p:spPr>
        <p:txBody>
          <a:bodyPr/>
          <a:lstStyle/>
          <a:p>
            <a:fld id="{E077DA78-E013-4A8C-AD75-63A150561B10}" type="slidenum">
              <a:rPr lang="zh-CN" altLang="en-US" smtClean="0"/>
              <a:t>‹#›</a:t>
            </a:fld>
            <a:endParaRPr lang="zh-CN" alt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838200" y="6356350"/>
            <a:ext cx="2743200" cy="365125"/>
          </a:xfrm>
        </p:spPr>
        <p:txBody>
          <a:bodyPr/>
          <a:lstStyle/>
          <a:p>
            <a:fld id="{82F288E0-7875-42C4-84C8-98DBBD3BF4D2}" type="datetimeFigureOut">
              <a:rPr lang="zh-CN" altLang="en-US" smtClean="0"/>
              <a:t>2023-01-16</a:t>
            </a:fld>
            <a:endParaRPr lang="zh-CN" altLang="en-US"/>
          </a:p>
        </p:txBody>
      </p:sp>
      <p:sp>
        <p:nvSpPr>
          <p:cNvPr id="3" name="页脚占位符 2"/>
          <p:cNvSpPr>
            <a:spLocks noGrp="1"/>
          </p:cNvSpPr>
          <p:nvPr>
            <p:ph type="ftr" sz="quarter" idx="11"/>
          </p:nvPr>
        </p:nvSpPr>
        <p:spPr>
          <a:xfrm>
            <a:off x="4038600" y="6356350"/>
            <a:ext cx="4114800" cy="365125"/>
          </a:xfrm>
        </p:spPr>
        <p:txBody>
          <a:bodyPr/>
          <a:lstStyle/>
          <a:p>
            <a:endParaRPr lang="zh-CN" altLang="en-US"/>
          </a:p>
        </p:txBody>
      </p:sp>
      <p:sp>
        <p:nvSpPr>
          <p:cNvPr id="4" name="灯片编号占位符 3"/>
          <p:cNvSpPr>
            <a:spLocks noGrp="1"/>
          </p:cNvSpPr>
          <p:nvPr>
            <p:ph type="sldNum" sz="quarter" idx="12"/>
          </p:nvPr>
        </p:nvSpPr>
        <p:spPr>
          <a:xfrm>
            <a:off x="8610600" y="6356350"/>
            <a:ext cx="2743200" cy="365125"/>
          </a:xfrm>
        </p:spPr>
        <p:txBody>
          <a:bodyPr/>
          <a:lstStyle/>
          <a:p>
            <a:fld id="{7D9BB5D0-35E4-459D-AEF3-FE4D7C45CC19}" type="slidenum">
              <a:rPr lang="zh-CN" altLang="en-US" smtClean="0"/>
              <a:t>‹#›</a:t>
            </a:fld>
            <a:endParaRPr lang="zh-CN" alt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7" cstate="prin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341" y="1294256"/>
            <a:ext cx="12191424" cy="3063125"/>
            <a:chOff x="2204" y="810"/>
            <a:chExt cx="14187" cy="4456"/>
          </a:xfrm>
        </p:grpSpPr>
        <p:sp>
          <p:nvSpPr>
            <p:cNvPr id="9" name="Rectangle 5"/>
            <p:cNvSpPr/>
            <p:nvPr/>
          </p:nvSpPr>
          <p:spPr>
            <a:xfrm>
              <a:off x="3739" y="4236"/>
              <a:ext cx="11117" cy="1030"/>
            </a:xfrm>
            <a:prstGeom prst="rect">
              <a:avLst/>
            </a:prstGeom>
            <a:noFill/>
            <a:ln w="9525">
              <a:noFill/>
            </a:ln>
          </p:spPr>
          <p:txBody>
            <a:bodyPr wrap="square" anchor="ctr">
              <a:spAutoFit/>
              <a:scene3d>
                <a:camera prst="orthographicFront"/>
                <a:lightRig rig="threePt" dir="t"/>
              </a:scene3d>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gn="ctr">
                <a:spcBef>
                  <a:spcPct val="0"/>
                </a:spcBef>
                <a:buNone/>
              </a:pPr>
              <a:r>
                <a:rPr lang="zh-CN" altLang="en-US" sz="4000" b="1" dirty="0" smtClean="0">
                  <a:solidFill>
                    <a:srgbClr val="C50023"/>
                  </a:solidFill>
                  <a:effectLst>
                    <a:outerShdw blurRad="38100" dist="19050" dir="2700000" algn="tl" rotWithShape="0">
                      <a:schemeClr val="dk1">
                        <a:alpha val="40000"/>
                      </a:schemeClr>
                    </a:outerShdw>
                  </a:effectLst>
                  <a:latin typeface="仿宋" panose="02010609060101010101" charset="-122"/>
                  <a:ea typeface="仿宋" panose="02010609060101010101" charset="-122"/>
                </a:rPr>
                <a:t>第</a:t>
              </a:r>
              <a:r>
                <a:rPr lang="en-US" altLang="zh-CN" sz="4000" b="1" dirty="0" smtClean="0">
                  <a:solidFill>
                    <a:srgbClr val="C50023"/>
                  </a:solidFill>
                  <a:effectLst>
                    <a:outerShdw blurRad="38100" dist="19050" dir="2700000" algn="tl" rotWithShape="0">
                      <a:schemeClr val="dk1">
                        <a:alpha val="40000"/>
                      </a:schemeClr>
                    </a:outerShdw>
                  </a:effectLst>
                  <a:latin typeface="仿宋" panose="02010609060101010101" charset="-122"/>
                  <a:ea typeface="仿宋" panose="02010609060101010101" charset="-122"/>
                </a:rPr>
                <a:t>3</a:t>
              </a:r>
              <a:r>
                <a:rPr lang="zh-CN" altLang="en-US" sz="4000" b="1" dirty="0" smtClean="0">
                  <a:solidFill>
                    <a:srgbClr val="C50023"/>
                  </a:solidFill>
                  <a:effectLst>
                    <a:outerShdw blurRad="38100" dist="19050" dir="2700000" algn="tl" rotWithShape="0">
                      <a:schemeClr val="dk1">
                        <a:alpha val="40000"/>
                      </a:schemeClr>
                    </a:outerShdw>
                  </a:effectLst>
                  <a:latin typeface="仿宋" panose="02010609060101010101" charset="-122"/>
                  <a:ea typeface="仿宋" panose="02010609060101010101" charset="-122"/>
                </a:rPr>
                <a:t>课</a:t>
              </a:r>
              <a:r>
                <a:rPr lang="zh-CN" altLang="en-US" sz="4000" b="1" dirty="0">
                  <a:solidFill>
                    <a:srgbClr val="C50023"/>
                  </a:solidFill>
                  <a:effectLst>
                    <a:outerShdw blurRad="38100" dist="19050" dir="2700000" algn="tl" rotWithShape="0">
                      <a:schemeClr val="dk1">
                        <a:alpha val="40000"/>
                      </a:schemeClr>
                    </a:outerShdw>
                  </a:effectLst>
                  <a:latin typeface="仿宋" panose="02010609060101010101" charset="-122"/>
                  <a:ea typeface="仿宋" panose="02010609060101010101" charset="-122"/>
                </a:rPr>
                <a:t>时</a:t>
              </a:r>
            </a:p>
          </p:txBody>
        </p:sp>
        <p:sp>
          <p:nvSpPr>
            <p:cNvPr id="10" name="文本框 5"/>
            <p:cNvSpPr txBox="1"/>
            <p:nvPr/>
          </p:nvSpPr>
          <p:spPr>
            <a:xfrm>
              <a:off x="2204" y="810"/>
              <a:ext cx="14187" cy="3134"/>
            </a:xfrm>
            <a:prstGeom prst="rect">
              <a:avLst/>
            </a:prstGeom>
            <a:noFill/>
          </p:spPr>
          <p:txBody>
            <a:bodyPr wrap="square" rtlCol="0">
              <a:spAutoFit/>
            </a:bodyPr>
            <a:lstStyle/>
            <a:p>
              <a:pPr algn="ctr">
                <a:lnSpc>
                  <a:spcPct val="150000"/>
                </a:lnSpc>
              </a:pPr>
              <a:r>
                <a:rPr lang="en-US" altLang="zh-CN" sz="4400" b="1" dirty="0">
                  <a:latin typeface="微软雅黑" panose="020B0503020204020204" charset="-122"/>
                  <a:ea typeface="微软雅黑" panose="020B0503020204020204" charset="-122"/>
                </a:rPr>
                <a:t>Unit 2</a:t>
              </a:r>
            </a:p>
            <a:p>
              <a:pPr algn="ctr">
                <a:lnSpc>
                  <a:spcPct val="150000"/>
                </a:lnSpc>
              </a:pPr>
              <a:r>
                <a:rPr lang="en-US" altLang="zh-CN" sz="4400" b="1" dirty="0">
                  <a:latin typeface="微软雅黑" panose="020B0503020204020204" charset="-122"/>
                  <a:ea typeface="微软雅黑" panose="020B0503020204020204" charset="-122"/>
                </a:rPr>
                <a:t>I'll help to clean up the city parks.</a:t>
              </a:r>
            </a:p>
          </p:txBody>
        </p:sp>
      </p:grpSp>
      <p:pic>
        <p:nvPicPr>
          <p:cNvPr id="11" name="Picture 4"/>
          <p:cNvPicPr>
            <a:picLocks noChangeAspect="1"/>
          </p:cNvPicPr>
          <p:nvPr/>
        </p:nvPicPr>
        <p:blipFill>
          <a:blip r:embed="rId2" cstate="email"/>
          <a:stretch>
            <a:fillRect/>
          </a:stretch>
        </p:blipFill>
        <p:spPr>
          <a:xfrm>
            <a:off x="468125" y="2171094"/>
            <a:ext cx="379412" cy="1127125"/>
          </a:xfrm>
          <a:prstGeom prst="rect">
            <a:avLst/>
          </a:prstGeom>
          <a:noFill/>
          <a:ln w="9525">
            <a:noFill/>
          </a:ln>
        </p:spPr>
      </p:pic>
      <p:sp>
        <p:nvSpPr>
          <p:cNvPr id="12" name="矩形 11"/>
          <p:cNvSpPr/>
          <p:nvPr/>
        </p:nvSpPr>
        <p:spPr>
          <a:xfrm>
            <a:off x="0" y="5661670"/>
            <a:ext cx="12192000" cy="563880"/>
          </a:xfrm>
          <a:prstGeom prst="rect">
            <a:avLst/>
          </a:prstGeom>
        </p:spPr>
        <p:txBody>
          <a:bodyPr wrap="square" lIns="91438" tIns="45719" rIns="91438" bIns="45719">
            <a:spAutoFit/>
          </a:bodyPr>
          <a:lstStyle/>
          <a:p>
            <a:pPr marL="342900" lvl="0" indent="-342900" algn="ctr" fontAlgn="base">
              <a:lnSpc>
                <a:spcPct val="110000"/>
              </a:lnSpc>
              <a:spcBef>
                <a:spcPct val="0"/>
              </a:spcBef>
              <a:spcAft>
                <a:spcPct val="0"/>
              </a:spcAft>
            </a:pPr>
            <a:r>
              <a:rPr lang="en-US" altLang="zh-CN" sz="2800" b="1" kern="0" smtClean="0">
                <a:solidFill>
                  <a:srgbClr val="000000"/>
                </a:solidFill>
                <a:latin typeface="微软雅黑" panose="020B0503020204020204" charset="-122"/>
                <a:ea typeface="微软雅黑" panose="020B0503020204020204" charset="-122"/>
                <a:sym typeface="+mn-ea"/>
              </a:rPr>
              <a:t>WWW.PPT818.COM</a:t>
            </a:r>
            <a:endParaRPr lang="en-US" altLang="zh-CN" sz="2800" b="1" kern="0" dirty="0">
              <a:solidFill>
                <a:srgbClr val="000000"/>
              </a:solidFill>
              <a:latin typeface="微软雅黑" panose="020B0503020204020204" charset="-122"/>
              <a:ea typeface="微软雅黑" panose="020B0503020204020204" charset="-122"/>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4"/>
          <p:cNvPicPr>
            <a:picLocks noChangeAspect="1"/>
          </p:cNvPicPr>
          <p:nvPr/>
        </p:nvPicPr>
        <p:blipFill>
          <a:blip r:embed="rId2" cstate="email"/>
          <a:stretch>
            <a:fillRect/>
          </a:stretch>
        </p:blipFill>
        <p:spPr>
          <a:xfrm>
            <a:off x="473075" y="1184055"/>
            <a:ext cx="84455" cy="414020"/>
          </a:xfrm>
          <a:prstGeom prst="rect">
            <a:avLst/>
          </a:prstGeom>
          <a:noFill/>
          <a:ln w="9525">
            <a:noFill/>
          </a:ln>
        </p:spPr>
      </p:pic>
      <p:sp>
        <p:nvSpPr>
          <p:cNvPr id="6" name="TextBox 5"/>
          <p:cNvSpPr txBox="1"/>
          <p:nvPr/>
        </p:nvSpPr>
        <p:spPr>
          <a:xfrm>
            <a:off x="808189" y="1037251"/>
            <a:ext cx="10086535" cy="697179"/>
          </a:xfrm>
          <a:prstGeom prst="rect">
            <a:avLst/>
          </a:prstGeom>
          <a:noFill/>
        </p:spPr>
        <p:txBody>
          <a:bodyPr wrap="square" rtlCol="0">
            <a:spAutoFit/>
          </a:bodyPr>
          <a:lstStyle/>
          <a:p>
            <a:pPr>
              <a:lnSpc>
                <a:spcPct val="150000"/>
              </a:lnSpc>
            </a:pPr>
            <a:r>
              <a:rPr lang="en-US" altLang="zh-CN" sz="3000" b="1" dirty="0" smtClean="0">
                <a:latin typeface="Times New Roman" panose="02020603050405020304" pitchFamily="18" charset="0"/>
                <a:cs typeface="Times New Roman" panose="02020603050405020304" pitchFamily="18" charset="0"/>
              </a:rPr>
              <a:t>Ⅲ.</a:t>
            </a:r>
            <a:r>
              <a:rPr lang="zh-CN" altLang="en-US" sz="3000" b="1" dirty="0" smtClean="0">
                <a:latin typeface="Times New Roman" panose="02020603050405020304" pitchFamily="18" charset="0"/>
                <a:cs typeface="Times New Roman" panose="02020603050405020304" pitchFamily="18" charset="0"/>
              </a:rPr>
              <a:t>补全对话</a:t>
            </a:r>
          </a:p>
        </p:txBody>
      </p:sp>
      <p:sp>
        <p:nvSpPr>
          <p:cNvPr id="12" name="TextBox 11"/>
          <p:cNvSpPr txBox="1"/>
          <p:nvPr/>
        </p:nvSpPr>
        <p:spPr>
          <a:xfrm>
            <a:off x="280655" y="1782667"/>
            <a:ext cx="11315155" cy="4856842"/>
          </a:xfrm>
          <a:prstGeom prst="rect">
            <a:avLst/>
          </a:prstGeom>
          <a:noFill/>
        </p:spPr>
        <p:txBody>
          <a:bodyPr wrap="square" rtlCol="0">
            <a:spAutoFit/>
          </a:bodyPr>
          <a:lstStyle/>
          <a:p>
            <a:pPr algn="just">
              <a:lnSpc>
                <a:spcPct val="150000"/>
              </a:lnSpc>
            </a:pPr>
            <a:r>
              <a:rPr lang="en-US" altLang="zh-CN" sz="3000" b="1" dirty="0" smtClean="0">
                <a:latin typeface="Times New Roman" panose="02020603050405020304" pitchFamily="18" charset="0"/>
                <a:cs typeface="Times New Roman" panose="02020603050405020304" pitchFamily="18" charset="0"/>
              </a:rPr>
              <a:t>A: What are you doing?</a:t>
            </a:r>
          </a:p>
          <a:p>
            <a:pPr algn="just">
              <a:lnSpc>
                <a:spcPct val="150000"/>
              </a:lnSpc>
            </a:pPr>
            <a:r>
              <a:rPr lang="en-US" altLang="zh-CN" sz="3000" b="1" dirty="0" smtClean="0">
                <a:latin typeface="Times New Roman" panose="02020603050405020304" pitchFamily="18" charset="0"/>
                <a:cs typeface="Times New Roman" panose="02020603050405020304" pitchFamily="18" charset="0"/>
              </a:rPr>
              <a:t>B: I'm preparing a list of things we can do for our church(</a:t>
            </a:r>
            <a:r>
              <a:rPr lang="zh-CN" altLang="en-US" sz="3000" b="1" dirty="0" smtClean="0">
                <a:latin typeface="Times New Roman" panose="02020603050405020304" pitchFamily="18" charset="0"/>
                <a:cs typeface="Times New Roman" panose="02020603050405020304" pitchFamily="18" charset="0"/>
              </a:rPr>
              <a:t>教堂</a:t>
            </a:r>
            <a:r>
              <a:rPr lang="en-US" altLang="zh-CN" sz="3000" b="1" dirty="0" smtClean="0">
                <a:latin typeface="Times New Roman" panose="02020603050405020304" pitchFamily="18" charset="0"/>
                <a:cs typeface="Times New Roman" panose="02020603050405020304" pitchFamily="18" charset="0"/>
              </a:rPr>
              <a:t>). We're trying to raise money.</a:t>
            </a:r>
          </a:p>
          <a:p>
            <a:pPr algn="just">
              <a:lnSpc>
                <a:spcPct val="150000"/>
              </a:lnSpc>
            </a:pPr>
            <a:r>
              <a:rPr lang="en-US" altLang="zh-CN" sz="3000" b="1" dirty="0" smtClean="0">
                <a:latin typeface="Times New Roman" panose="02020603050405020304" pitchFamily="18" charset="0"/>
                <a:cs typeface="Times New Roman" panose="02020603050405020304" pitchFamily="18" charset="0"/>
              </a:rPr>
              <a:t>A: 1.________</a:t>
            </a:r>
          </a:p>
          <a:p>
            <a:pPr algn="just">
              <a:lnSpc>
                <a:spcPct val="150000"/>
              </a:lnSpc>
            </a:pPr>
            <a:r>
              <a:rPr lang="en-US" altLang="zh-CN" sz="3000" b="1" dirty="0" smtClean="0">
                <a:latin typeface="Times New Roman" panose="02020603050405020304" pitchFamily="18" charset="0"/>
                <a:cs typeface="Times New Roman" panose="02020603050405020304" pitchFamily="18" charset="0"/>
              </a:rPr>
              <a:t>B: Our church's kitchen is old. It needs repairing.</a:t>
            </a:r>
          </a:p>
          <a:p>
            <a:pPr algn="just">
              <a:lnSpc>
                <a:spcPct val="150000"/>
              </a:lnSpc>
            </a:pPr>
            <a:r>
              <a:rPr lang="en-US" altLang="zh-CN" sz="3000" b="1" dirty="0" smtClean="0">
                <a:latin typeface="Times New Roman" panose="02020603050405020304" pitchFamily="18" charset="0"/>
                <a:cs typeface="Times New Roman" panose="02020603050405020304" pitchFamily="18" charset="0"/>
              </a:rPr>
              <a:t>A: 2.________</a:t>
            </a:r>
          </a:p>
          <a:p>
            <a:pPr algn="just">
              <a:lnSpc>
                <a:spcPct val="150000"/>
              </a:lnSpc>
            </a:pPr>
            <a:r>
              <a:rPr lang="en-US" altLang="zh-CN" sz="3000" b="1" dirty="0" smtClean="0">
                <a:latin typeface="Times New Roman" panose="02020603050405020304" pitchFamily="18" charset="0"/>
                <a:cs typeface="Times New Roman" panose="02020603050405020304" pitchFamily="18" charset="0"/>
              </a:rPr>
              <a:t>B: I don't know. Do you have any good ideas?</a:t>
            </a:r>
          </a:p>
        </p:txBody>
      </p:sp>
      <p:sp>
        <p:nvSpPr>
          <p:cNvPr id="13" name="矩形 12"/>
          <p:cNvSpPr/>
          <p:nvPr/>
        </p:nvSpPr>
        <p:spPr>
          <a:xfrm>
            <a:off x="1679332" y="4127812"/>
            <a:ext cx="536330" cy="461665"/>
          </a:xfrm>
          <a:prstGeom prst="rect">
            <a:avLst/>
          </a:prstGeom>
        </p:spPr>
        <p:txBody>
          <a:bodyPr wrap="square">
            <a:spAutoFit/>
          </a:bodyPr>
          <a:lstStyle/>
          <a:p>
            <a:r>
              <a:rPr lang="en-US" sz="2400" b="1" dirty="0" smtClean="0">
                <a:solidFill>
                  <a:srgbClr val="FF0000"/>
                </a:solidFill>
                <a:latin typeface="Times New Roman" panose="02020603050405020304" pitchFamily="18" charset="0"/>
                <a:cs typeface="Times New Roman" panose="02020603050405020304" pitchFamily="18" charset="0"/>
              </a:rPr>
              <a:t>D</a:t>
            </a:r>
            <a:endParaRPr lang="zh-CN" altLang="en-US" sz="2400" b="1" dirty="0">
              <a:solidFill>
                <a:srgbClr val="FF0000"/>
              </a:solidFill>
              <a:latin typeface="Times New Roman" panose="02020603050405020304" pitchFamily="18" charset="0"/>
              <a:cs typeface="Times New Roman" panose="02020603050405020304" pitchFamily="18" charset="0"/>
            </a:endParaRPr>
          </a:p>
        </p:txBody>
      </p:sp>
      <p:sp>
        <p:nvSpPr>
          <p:cNvPr id="14" name="矩形 13"/>
          <p:cNvSpPr/>
          <p:nvPr/>
        </p:nvSpPr>
        <p:spPr>
          <a:xfrm>
            <a:off x="1760557" y="5433166"/>
            <a:ext cx="389850" cy="461665"/>
          </a:xfrm>
          <a:prstGeom prst="rect">
            <a:avLst/>
          </a:prstGeom>
        </p:spPr>
        <p:txBody>
          <a:bodyPr wrap="none">
            <a:spAutoFit/>
          </a:bodyPr>
          <a:lstStyle/>
          <a:p>
            <a:r>
              <a:rPr lang="en-US" sz="2400" b="1" dirty="0" smtClean="0">
                <a:solidFill>
                  <a:srgbClr val="FF0000"/>
                </a:solidFill>
                <a:latin typeface="Times New Roman" panose="02020603050405020304" pitchFamily="18" charset="0"/>
                <a:cs typeface="Times New Roman" panose="02020603050405020304" pitchFamily="18" charset="0"/>
              </a:rPr>
              <a:t>B</a:t>
            </a:r>
            <a:endParaRPr lang="zh-CN" altLang="en-US" sz="2400" b="1" dirty="0">
              <a:solidFill>
                <a:srgbClr val="FF0000"/>
              </a:solidFill>
              <a:latin typeface="Times New Roman" panose="02020603050405020304" pitchFamily="18" charset="0"/>
              <a:cs typeface="Times New Roman" panose="02020603050405020304" pitchFamily="18" charset="0"/>
            </a:endParaRPr>
          </a:p>
        </p:txBody>
      </p:sp>
      <p:sp>
        <p:nvSpPr>
          <p:cNvPr id="12289" name="Rectangle 1"/>
          <p:cNvSpPr>
            <a:spLocks noChangeArrowheads="1"/>
          </p:cNvSpPr>
          <p:nvPr/>
        </p:nvSpPr>
        <p:spPr bwMode="auto">
          <a:xfrm>
            <a:off x="0" y="0"/>
            <a:ext cx="12192000" cy="457200"/>
          </a:xfrm>
          <a:prstGeom prst="rect">
            <a:avLst/>
          </a:prstGeom>
          <a:noFill/>
          <a:ln w="9525">
            <a:noFill/>
            <a:miter lim="800000"/>
          </a:ln>
          <a:effec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ox(in)">
                                      <p:cBhvr>
                                        <p:cTn id="7" dur="500"/>
                                        <p:tgtEl>
                                          <p:spTgt spid="6"/>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box(in)">
                                      <p:cBhvr>
                                        <p:cTn id="10" dur="500"/>
                                        <p:tgtEl>
                                          <p:spTgt spid="12"/>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anim calcmode="lin" valueType="num">
                                      <p:cBhvr additive="base">
                                        <p:cTn id="15" dur="500" fill="hold"/>
                                        <p:tgtEl>
                                          <p:spTgt spid="13"/>
                                        </p:tgtEl>
                                        <p:attrNameLst>
                                          <p:attrName>ppt_x</p:attrName>
                                        </p:attrNameLst>
                                      </p:cBhvr>
                                      <p:tavLst>
                                        <p:tav tm="0">
                                          <p:val>
                                            <p:strVal val="#ppt_x"/>
                                          </p:val>
                                        </p:tav>
                                        <p:tav tm="100000">
                                          <p:val>
                                            <p:strVal val="#ppt_x"/>
                                          </p:val>
                                        </p:tav>
                                      </p:tavLst>
                                    </p:anim>
                                    <p:anim calcmode="lin" valueType="num">
                                      <p:cBhvr additive="base">
                                        <p:cTn id="16"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14"/>
                                        </p:tgtEl>
                                        <p:attrNameLst>
                                          <p:attrName>style.visibility</p:attrName>
                                        </p:attrNameLst>
                                      </p:cBhvr>
                                      <p:to>
                                        <p:strVal val="visible"/>
                                      </p:to>
                                    </p:set>
                                    <p:anim calcmode="lin" valueType="num">
                                      <p:cBhvr additive="base">
                                        <p:cTn id="21" dur="500" fill="hold"/>
                                        <p:tgtEl>
                                          <p:spTgt spid="14"/>
                                        </p:tgtEl>
                                        <p:attrNameLst>
                                          <p:attrName>ppt_x</p:attrName>
                                        </p:attrNameLst>
                                      </p:cBhvr>
                                      <p:tavLst>
                                        <p:tav tm="0">
                                          <p:val>
                                            <p:strVal val="#ppt_x"/>
                                          </p:val>
                                        </p:tav>
                                        <p:tav tm="100000">
                                          <p:val>
                                            <p:strVal val="#ppt_x"/>
                                          </p:val>
                                        </p:tav>
                                      </p:tavLst>
                                    </p:anim>
                                    <p:anim calcmode="lin" valueType="num">
                                      <p:cBhvr additive="base">
                                        <p:cTn id="22"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2" grpId="0"/>
      <p:bldP spid="13" grpId="0"/>
      <p:bldP spid="1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453453" y="1414288"/>
            <a:ext cx="11315155" cy="4856842"/>
          </a:xfrm>
          <a:prstGeom prst="rect">
            <a:avLst/>
          </a:prstGeom>
          <a:noFill/>
        </p:spPr>
        <p:txBody>
          <a:bodyPr wrap="square" rtlCol="0">
            <a:spAutoFit/>
          </a:bodyPr>
          <a:lstStyle/>
          <a:p>
            <a:pPr>
              <a:lnSpc>
                <a:spcPct val="150000"/>
              </a:lnSpc>
            </a:pPr>
            <a:r>
              <a:rPr lang="en-US" altLang="zh-CN" sz="3000" b="1" dirty="0" smtClean="0">
                <a:latin typeface="Times New Roman" panose="02020603050405020304" pitchFamily="18" charset="0"/>
                <a:cs typeface="Times New Roman" panose="02020603050405020304" pitchFamily="18" charset="0"/>
              </a:rPr>
              <a:t>A: 3.________</a:t>
            </a:r>
          </a:p>
          <a:p>
            <a:pPr>
              <a:lnSpc>
                <a:spcPct val="150000"/>
              </a:lnSpc>
            </a:pPr>
            <a:r>
              <a:rPr lang="en-US" altLang="zh-CN" sz="3000" b="1" dirty="0" smtClean="0">
                <a:latin typeface="Times New Roman" panose="02020603050405020304" pitchFamily="18" charset="0"/>
                <a:cs typeface="Times New Roman" panose="02020603050405020304" pitchFamily="18" charset="0"/>
              </a:rPr>
              <a:t>B: Sounds great. What do I need for a car wash?</a:t>
            </a:r>
          </a:p>
          <a:p>
            <a:pPr>
              <a:lnSpc>
                <a:spcPct val="150000"/>
              </a:lnSpc>
            </a:pPr>
            <a:r>
              <a:rPr lang="en-US" altLang="zh-CN" sz="3000" b="1" dirty="0" smtClean="0">
                <a:latin typeface="Times New Roman" panose="02020603050405020304" pitchFamily="18" charset="0"/>
                <a:cs typeface="Times New Roman" panose="02020603050405020304" pitchFamily="18" charset="0"/>
              </a:rPr>
              <a:t>A: First, you need things like soap and water. Second, you need cars </a:t>
            </a:r>
          </a:p>
          <a:p>
            <a:pPr>
              <a:lnSpc>
                <a:spcPct val="150000"/>
              </a:lnSpc>
            </a:pPr>
            <a:r>
              <a:rPr lang="en-US" altLang="zh-CN" sz="3000" b="1" dirty="0" smtClean="0">
                <a:latin typeface="Times New Roman" panose="02020603050405020304" pitchFamily="18" charset="0"/>
                <a:cs typeface="Times New Roman" panose="02020603050405020304" pitchFamily="18" charset="0"/>
              </a:rPr>
              <a:t>      to wash! 4.________ Tell everyone about the car wash.</a:t>
            </a:r>
          </a:p>
          <a:p>
            <a:pPr>
              <a:lnSpc>
                <a:spcPct val="150000"/>
              </a:lnSpc>
            </a:pPr>
            <a:r>
              <a:rPr lang="en-US" altLang="zh-CN" sz="3000" b="1" dirty="0" smtClean="0">
                <a:latin typeface="Times New Roman" panose="02020603050405020304" pitchFamily="18" charset="0"/>
                <a:cs typeface="Times New Roman" panose="02020603050405020304" pitchFamily="18" charset="0"/>
              </a:rPr>
              <a:t>B: We can do that!</a:t>
            </a:r>
          </a:p>
          <a:p>
            <a:pPr>
              <a:lnSpc>
                <a:spcPct val="150000"/>
              </a:lnSpc>
            </a:pPr>
            <a:r>
              <a:rPr lang="en-US" altLang="zh-CN" sz="3000" b="1" dirty="0" smtClean="0">
                <a:latin typeface="Times New Roman" panose="02020603050405020304" pitchFamily="18" charset="0"/>
                <a:cs typeface="Times New Roman" panose="02020603050405020304" pitchFamily="18" charset="0"/>
              </a:rPr>
              <a:t>A: 5.________</a:t>
            </a:r>
          </a:p>
          <a:p>
            <a:pPr>
              <a:lnSpc>
                <a:spcPct val="150000"/>
              </a:lnSpc>
            </a:pPr>
            <a:r>
              <a:rPr lang="en-US" altLang="zh-CN" sz="3000" b="1" dirty="0" smtClean="0">
                <a:latin typeface="Times New Roman" panose="02020603050405020304" pitchFamily="18" charset="0"/>
                <a:cs typeface="Times New Roman" panose="02020603050405020304" pitchFamily="18" charset="0"/>
              </a:rPr>
              <a:t>B: Yes, volunteers! People in our church can help.</a:t>
            </a:r>
          </a:p>
        </p:txBody>
      </p:sp>
      <p:sp>
        <p:nvSpPr>
          <p:cNvPr id="13" name="矩形 12"/>
          <p:cNvSpPr/>
          <p:nvPr/>
        </p:nvSpPr>
        <p:spPr>
          <a:xfrm>
            <a:off x="1710219" y="1638358"/>
            <a:ext cx="407484" cy="461665"/>
          </a:xfrm>
          <a:prstGeom prst="rect">
            <a:avLst/>
          </a:prstGeom>
        </p:spPr>
        <p:txBody>
          <a:bodyPr wrap="none">
            <a:spAutoFit/>
          </a:bodyPr>
          <a:lstStyle/>
          <a:p>
            <a:r>
              <a:rPr lang="en-US" altLang="zh-CN" sz="2400" b="1" dirty="0" smtClean="0">
                <a:solidFill>
                  <a:srgbClr val="FF0000"/>
                </a:solidFill>
                <a:latin typeface="Times New Roman" panose="02020603050405020304" pitchFamily="18" charset="0"/>
                <a:cs typeface="Times New Roman" panose="02020603050405020304" pitchFamily="18" charset="0"/>
              </a:rPr>
              <a:t>C</a:t>
            </a:r>
          </a:p>
        </p:txBody>
      </p:sp>
      <p:sp>
        <p:nvSpPr>
          <p:cNvPr id="5" name="矩形 4"/>
          <p:cNvSpPr/>
          <p:nvPr/>
        </p:nvSpPr>
        <p:spPr>
          <a:xfrm>
            <a:off x="3485680" y="3693415"/>
            <a:ext cx="389850" cy="461665"/>
          </a:xfrm>
          <a:prstGeom prst="rect">
            <a:avLst/>
          </a:prstGeom>
        </p:spPr>
        <p:txBody>
          <a:bodyPr wrap="none">
            <a:spAutoFit/>
          </a:bodyPr>
          <a:lstStyle/>
          <a:p>
            <a:r>
              <a:rPr lang="en-US" altLang="zh-CN" sz="2400" b="1" dirty="0" smtClean="0">
                <a:solidFill>
                  <a:srgbClr val="FF0000"/>
                </a:solidFill>
                <a:latin typeface="Times New Roman" panose="02020603050405020304" pitchFamily="18" charset="0"/>
                <a:cs typeface="Times New Roman" panose="02020603050405020304" pitchFamily="18" charset="0"/>
              </a:rPr>
              <a:t>E</a:t>
            </a:r>
            <a:endParaRPr lang="zh-CN" altLang="en-US" sz="2400" b="1" dirty="0">
              <a:solidFill>
                <a:srgbClr val="FF0000"/>
              </a:solidFill>
              <a:latin typeface="Times New Roman" panose="02020603050405020304" pitchFamily="18" charset="0"/>
              <a:cs typeface="Times New Roman" panose="02020603050405020304" pitchFamily="18" charset="0"/>
            </a:endParaRPr>
          </a:p>
        </p:txBody>
      </p:sp>
      <p:sp>
        <p:nvSpPr>
          <p:cNvPr id="6" name="矩形 5"/>
          <p:cNvSpPr/>
          <p:nvPr/>
        </p:nvSpPr>
        <p:spPr>
          <a:xfrm>
            <a:off x="1958752" y="5059151"/>
            <a:ext cx="407484" cy="461665"/>
          </a:xfrm>
          <a:prstGeom prst="rect">
            <a:avLst/>
          </a:prstGeom>
        </p:spPr>
        <p:txBody>
          <a:bodyPr wrap="none">
            <a:spAutoFit/>
          </a:bodyPr>
          <a:lstStyle/>
          <a:p>
            <a:r>
              <a:rPr lang="en-US" altLang="zh-CN" sz="2400" b="1" dirty="0" smtClean="0">
                <a:solidFill>
                  <a:srgbClr val="FF0000"/>
                </a:solidFill>
                <a:latin typeface="Times New Roman" panose="02020603050405020304" pitchFamily="18" charset="0"/>
                <a:cs typeface="Times New Roman" panose="02020603050405020304" pitchFamily="18" charset="0"/>
              </a:rPr>
              <a:t>A</a:t>
            </a:r>
            <a:endParaRPr lang="zh-CN" altLang="en-US" sz="2400" b="1" dirty="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ox(in)">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 calcmode="lin" valueType="num">
                                      <p:cBhvr additive="base">
                                        <p:cTn id="12" dur="500" fill="hold"/>
                                        <p:tgtEl>
                                          <p:spTgt spid="13"/>
                                        </p:tgtEl>
                                        <p:attrNameLst>
                                          <p:attrName>ppt_x</p:attrName>
                                        </p:attrNameLst>
                                      </p:cBhvr>
                                      <p:tavLst>
                                        <p:tav tm="0">
                                          <p:val>
                                            <p:strVal val="#ppt_x"/>
                                          </p:val>
                                        </p:tav>
                                        <p:tav tm="100000">
                                          <p:val>
                                            <p:strVal val="#ppt_x"/>
                                          </p:val>
                                        </p:tav>
                                      </p:tavLst>
                                    </p:anim>
                                    <p:anim calcmode="lin" valueType="num">
                                      <p:cBhvr additive="base">
                                        <p:cTn id="13"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 calcmode="lin" valueType="num">
                                      <p:cBhvr additive="base">
                                        <p:cTn id="18" dur="500" fill="hold"/>
                                        <p:tgtEl>
                                          <p:spTgt spid="5"/>
                                        </p:tgtEl>
                                        <p:attrNameLst>
                                          <p:attrName>ppt_x</p:attrName>
                                        </p:attrNameLst>
                                      </p:cBhvr>
                                      <p:tavLst>
                                        <p:tav tm="0">
                                          <p:val>
                                            <p:strVal val="#ppt_x"/>
                                          </p:val>
                                        </p:tav>
                                        <p:tav tm="100000">
                                          <p:val>
                                            <p:strVal val="#ppt_x"/>
                                          </p:val>
                                        </p:tav>
                                      </p:tavLst>
                                    </p:anim>
                                    <p:anim calcmode="lin" valueType="num">
                                      <p:cBhvr additive="base">
                                        <p:cTn id="19"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6"/>
                                        </p:tgtEl>
                                        <p:attrNameLst>
                                          <p:attrName>style.visibility</p:attrName>
                                        </p:attrNameLst>
                                      </p:cBhvr>
                                      <p:to>
                                        <p:strVal val="visible"/>
                                      </p:to>
                                    </p:set>
                                    <p:anim calcmode="lin" valueType="num">
                                      <p:cBhvr additive="base">
                                        <p:cTn id="24" dur="500" fill="hold"/>
                                        <p:tgtEl>
                                          <p:spTgt spid="6"/>
                                        </p:tgtEl>
                                        <p:attrNameLst>
                                          <p:attrName>ppt_x</p:attrName>
                                        </p:attrNameLst>
                                      </p:cBhvr>
                                      <p:tavLst>
                                        <p:tav tm="0">
                                          <p:val>
                                            <p:strVal val="#ppt_x"/>
                                          </p:val>
                                        </p:tav>
                                        <p:tav tm="100000">
                                          <p:val>
                                            <p:strVal val="#ppt_x"/>
                                          </p:val>
                                        </p:tav>
                                      </p:tavLst>
                                    </p:anim>
                                    <p:anim calcmode="lin" valueType="num">
                                      <p:cBhvr additive="base">
                                        <p:cTn id="25"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5" grpId="0"/>
      <p:bldP spid="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表格 10"/>
          <p:cNvGraphicFramePr>
            <a:graphicFrameLocks noGrp="1"/>
          </p:cNvGraphicFramePr>
          <p:nvPr/>
        </p:nvGraphicFramePr>
        <p:xfrm>
          <a:off x="515474" y="1697168"/>
          <a:ext cx="11006896" cy="3520440"/>
        </p:xfrm>
        <a:graphic>
          <a:graphicData uri="http://schemas.openxmlformats.org/drawingml/2006/table">
            <a:tbl>
              <a:tblPr/>
              <a:tblGrid>
                <a:gridCol w="11006896">
                  <a:extLst>
                    <a:ext uri="{9D8B030D-6E8A-4147-A177-3AD203B41FA5}">
                      <a16:colId xmlns:a16="http://schemas.microsoft.com/office/drawing/2014/main" val="20000"/>
                    </a:ext>
                  </a:extLst>
                </a:gridCol>
              </a:tblGrid>
              <a:tr h="872197">
                <a:tc>
                  <a:txBody>
                    <a:bodyPr/>
                    <a:lstStyle/>
                    <a:p>
                      <a:pPr>
                        <a:lnSpc>
                          <a:spcPct val="150000"/>
                        </a:lnSpc>
                      </a:pPr>
                      <a:r>
                        <a:rPr lang="en-US" altLang="zh-CN" sz="3000" b="1" dirty="0" smtClean="0">
                          <a:latin typeface="Times New Roman" panose="02020603050405020304" pitchFamily="18" charset="0"/>
                          <a:cs typeface="Times New Roman" panose="02020603050405020304" pitchFamily="18" charset="0"/>
                        </a:rPr>
                        <a:t>A</a:t>
                      </a:r>
                      <a:r>
                        <a:rPr lang="zh-CN" altLang="en-US"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Lastly, you need volunteers to wash the cars.</a:t>
                      </a:r>
                    </a:p>
                    <a:p>
                      <a:pPr>
                        <a:lnSpc>
                          <a:spcPct val="150000"/>
                        </a:lnSpc>
                      </a:pPr>
                      <a:r>
                        <a:rPr lang="en-US" altLang="zh-CN" sz="3000" b="1" dirty="0" smtClean="0">
                          <a:latin typeface="Times New Roman" panose="02020603050405020304" pitchFamily="18" charset="0"/>
                          <a:cs typeface="Times New Roman" panose="02020603050405020304" pitchFamily="18" charset="0"/>
                        </a:rPr>
                        <a:t>B</a:t>
                      </a:r>
                      <a:r>
                        <a:rPr lang="zh-CN" altLang="en-US"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How can you raise money?</a:t>
                      </a:r>
                    </a:p>
                    <a:p>
                      <a:pPr>
                        <a:lnSpc>
                          <a:spcPct val="150000"/>
                        </a:lnSpc>
                      </a:pPr>
                      <a:r>
                        <a:rPr lang="en-US" altLang="zh-CN" sz="3000" b="1" dirty="0" smtClean="0">
                          <a:latin typeface="Times New Roman" panose="02020603050405020304" pitchFamily="18" charset="0"/>
                          <a:cs typeface="Times New Roman" panose="02020603050405020304" pitchFamily="18" charset="0"/>
                        </a:rPr>
                        <a:t>C</a:t>
                      </a:r>
                      <a:r>
                        <a:rPr lang="zh-CN" altLang="en-US"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You could have a car wash.</a:t>
                      </a:r>
                    </a:p>
                    <a:p>
                      <a:pPr>
                        <a:lnSpc>
                          <a:spcPct val="150000"/>
                        </a:lnSpc>
                      </a:pPr>
                      <a:r>
                        <a:rPr lang="en-US" altLang="zh-CN" sz="3000" b="1" dirty="0" smtClean="0">
                          <a:latin typeface="Times New Roman" panose="02020603050405020304" pitchFamily="18" charset="0"/>
                          <a:cs typeface="Times New Roman" panose="02020603050405020304" pitchFamily="18" charset="0"/>
                        </a:rPr>
                        <a:t>D</a:t>
                      </a:r>
                      <a:r>
                        <a:rPr lang="zh-CN" altLang="en-US"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What are you trying to raise money for?</a:t>
                      </a:r>
                    </a:p>
                    <a:p>
                      <a:pPr>
                        <a:lnSpc>
                          <a:spcPct val="150000"/>
                        </a:lnSpc>
                      </a:pPr>
                      <a:r>
                        <a:rPr lang="en-US" altLang="zh-CN" sz="3000" b="1" dirty="0" smtClean="0">
                          <a:latin typeface="Times New Roman" panose="02020603050405020304" pitchFamily="18" charset="0"/>
                          <a:cs typeface="Times New Roman" panose="02020603050405020304" pitchFamily="18" charset="0"/>
                        </a:rPr>
                        <a:t>E</a:t>
                      </a:r>
                      <a:r>
                        <a:rPr lang="zh-CN" altLang="en-US"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Invite people to come.</a:t>
                      </a: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extLst>
                  <a:ext uri="{0D108BD9-81ED-4DB2-BD59-A6C34878D82A}">
                    <a16:rowId xmlns:a16="http://schemas.microsoft.com/office/drawing/2014/main" val="10000"/>
                  </a:ext>
                </a:extLst>
              </a:tr>
            </a:tbl>
          </a:graphicData>
        </a:graphic>
      </p:graphicFrame>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116205" y="1045210"/>
            <a:ext cx="3611733" cy="675005"/>
            <a:chOff x="183" y="1646"/>
            <a:chExt cx="4986" cy="1063"/>
          </a:xfrm>
        </p:grpSpPr>
        <p:pic>
          <p:nvPicPr>
            <p:cNvPr id="9" name="图片 8" descr="图标-02"/>
            <p:cNvPicPr>
              <a:picLocks noChangeAspect="1"/>
            </p:cNvPicPr>
            <p:nvPr/>
          </p:nvPicPr>
          <p:blipFill>
            <a:blip r:embed="rId2" cstate="email"/>
            <a:stretch>
              <a:fillRect/>
            </a:stretch>
          </p:blipFill>
          <p:spPr>
            <a:xfrm>
              <a:off x="183" y="1646"/>
              <a:ext cx="4986" cy="1063"/>
            </a:xfrm>
            <a:prstGeom prst="rect">
              <a:avLst/>
            </a:prstGeom>
          </p:spPr>
        </p:pic>
        <p:sp>
          <p:nvSpPr>
            <p:cNvPr id="4" name="文本框 3"/>
            <p:cNvSpPr txBox="1"/>
            <p:nvPr/>
          </p:nvSpPr>
          <p:spPr>
            <a:xfrm>
              <a:off x="462" y="1767"/>
              <a:ext cx="3229" cy="824"/>
            </a:xfrm>
            <a:prstGeom prst="rect">
              <a:avLst/>
            </a:prstGeom>
            <a:noFill/>
          </p:spPr>
          <p:txBody>
            <a:bodyPr wrap="none" rtlCol="0">
              <a:spAutoFit/>
            </a:bodyPr>
            <a:lstStyle/>
            <a:p>
              <a:pPr algn="l"/>
              <a:r>
                <a:rPr lang="zh-CN" altLang="en-US" sz="2800" dirty="0" smtClean="0">
                  <a:solidFill>
                    <a:schemeClr val="bg1"/>
                  </a:solidFill>
                  <a:effectLst>
                    <a:outerShdw blurRad="38100" dist="38100" dir="2700000" algn="tl">
                      <a:srgbClr val="000000">
                        <a:alpha val="43137"/>
                      </a:srgbClr>
                    </a:outerShdw>
                  </a:effectLst>
                  <a:latin typeface="华文新魏" panose="02010800040101010101" charset="-122"/>
                  <a:ea typeface="华文新魏" panose="02010800040101010101" charset="-122"/>
                  <a:sym typeface="+mn-ea"/>
                </a:rPr>
                <a:t>课内基础自测</a:t>
              </a:r>
              <a:endParaRPr lang="zh-CN" altLang="en-US" sz="2800" dirty="0">
                <a:solidFill>
                  <a:schemeClr val="bg1"/>
                </a:solidFill>
                <a:effectLst>
                  <a:outerShdw blurRad="38100" dist="38100" dir="2700000" algn="tl">
                    <a:srgbClr val="000000">
                      <a:alpha val="43137"/>
                    </a:srgbClr>
                  </a:outerShdw>
                </a:effectLst>
                <a:latin typeface="华文新魏" panose="02010800040101010101" charset="-122"/>
                <a:ea typeface="华文新魏" panose="02010800040101010101" charset="-122"/>
                <a:sym typeface="+mn-ea"/>
              </a:endParaRPr>
            </a:p>
          </p:txBody>
        </p:sp>
      </p:grpSp>
      <p:pic>
        <p:nvPicPr>
          <p:cNvPr id="7" name="Picture 4"/>
          <p:cNvPicPr>
            <a:picLocks noChangeAspect="1"/>
          </p:cNvPicPr>
          <p:nvPr/>
        </p:nvPicPr>
        <p:blipFill>
          <a:blip r:embed="rId3" cstate="email"/>
          <a:stretch>
            <a:fillRect/>
          </a:stretch>
        </p:blipFill>
        <p:spPr>
          <a:xfrm>
            <a:off x="473075" y="2036445"/>
            <a:ext cx="84455" cy="414020"/>
          </a:xfrm>
          <a:prstGeom prst="rect">
            <a:avLst/>
          </a:prstGeom>
          <a:noFill/>
          <a:ln w="9525">
            <a:noFill/>
          </a:ln>
        </p:spPr>
      </p:pic>
      <p:sp>
        <p:nvSpPr>
          <p:cNvPr id="8" name="TextBox 7"/>
          <p:cNvSpPr txBox="1"/>
          <p:nvPr/>
        </p:nvSpPr>
        <p:spPr>
          <a:xfrm>
            <a:off x="633037" y="1906516"/>
            <a:ext cx="10803997" cy="553998"/>
          </a:xfrm>
          <a:prstGeom prst="rect">
            <a:avLst/>
          </a:prstGeom>
          <a:noFill/>
        </p:spPr>
        <p:txBody>
          <a:bodyPr wrap="square" rtlCol="0">
            <a:spAutoFit/>
          </a:bodyPr>
          <a:lstStyle/>
          <a:p>
            <a:r>
              <a:rPr lang="en-US" altLang="zh-CN" sz="3000" b="1" dirty="0" smtClean="0">
                <a:latin typeface="Times New Roman" panose="02020603050405020304" pitchFamily="18" charset="0"/>
                <a:cs typeface="Times New Roman" panose="02020603050405020304" pitchFamily="18" charset="0"/>
              </a:rPr>
              <a:t>Ⅰ.</a:t>
            </a:r>
            <a:r>
              <a:rPr lang="zh-CN" altLang="en-US" sz="3000" b="1" dirty="0" smtClean="0">
                <a:latin typeface="Times New Roman" panose="02020603050405020304" pitchFamily="18" charset="0"/>
                <a:cs typeface="Times New Roman" panose="02020603050405020304" pitchFamily="18" charset="0"/>
              </a:rPr>
              <a:t>根据句意及汉语提示写出所缺的单词</a:t>
            </a:r>
          </a:p>
        </p:txBody>
      </p:sp>
      <p:sp>
        <p:nvSpPr>
          <p:cNvPr id="15" name="TextBox 14"/>
          <p:cNvSpPr txBox="1"/>
          <p:nvPr/>
        </p:nvSpPr>
        <p:spPr>
          <a:xfrm>
            <a:off x="395654" y="2585863"/>
            <a:ext cx="11429553" cy="3554819"/>
          </a:xfrm>
          <a:prstGeom prst="rect">
            <a:avLst/>
          </a:prstGeom>
          <a:noFill/>
        </p:spPr>
        <p:txBody>
          <a:bodyPr wrap="square" rtlCol="0">
            <a:spAutoFit/>
          </a:bodyPr>
          <a:lstStyle/>
          <a:p>
            <a:pPr>
              <a:lnSpc>
                <a:spcPct val="150000"/>
              </a:lnSpc>
            </a:pPr>
            <a:r>
              <a:rPr lang="en-US" altLang="zh-CN" sz="3000" b="1" dirty="0" smtClean="0">
                <a:latin typeface="Times New Roman" panose="02020603050405020304" pitchFamily="18" charset="0"/>
                <a:cs typeface="Times New Roman" panose="02020603050405020304" pitchFamily="18" charset="0"/>
              </a:rPr>
              <a:t>1</a:t>
            </a:r>
            <a:r>
              <a:rPr lang="zh-CN" altLang="en-US"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I had my car ________ (</a:t>
            </a:r>
            <a:r>
              <a:rPr lang="zh-CN" altLang="en-US" sz="3000" b="1" dirty="0" smtClean="0">
                <a:latin typeface="Times New Roman" panose="02020603050405020304" pitchFamily="18" charset="0"/>
                <a:cs typeface="Times New Roman" panose="02020603050405020304" pitchFamily="18" charset="0"/>
              </a:rPr>
              <a:t>修理</a:t>
            </a:r>
            <a:r>
              <a:rPr lang="en-US" altLang="zh-CN" sz="3000" b="1" dirty="0" smtClean="0">
                <a:latin typeface="Times New Roman" panose="02020603050405020304" pitchFamily="18" charset="0"/>
                <a:cs typeface="Times New Roman" panose="02020603050405020304" pitchFamily="18" charset="0"/>
              </a:rPr>
              <a:t>) yesterday. </a:t>
            </a:r>
          </a:p>
          <a:p>
            <a:pPr>
              <a:lnSpc>
                <a:spcPct val="150000"/>
              </a:lnSpc>
            </a:pPr>
            <a:r>
              <a:rPr lang="en-US" altLang="zh-CN" sz="3000" b="1" dirty="0" smtClean="0">
                <a:latin typeface="Times New Roman" panose="02020603050405020304" pitchFamily="18" charset="0"/>
                <a:cs typeface="Times New Roman" panose="02020603050405020304" pitchFamily="18" charset="0"/>
              </a:rPr>
              <a:t>2</a:t>
            </a:r>
            <a:r>
              <a:rPr lang="zh-CN" altLang="en-US"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At the moment my father is ______ (</a:t>
            </a:r>
            <a:r>
              <a:rPr lang="zh-CN" altLang="en-US" sz="3000" b="1" dirty="0" smtClean="0">
                <a:latin typeface="Times New Roman" panose="02020603050405020304" pitchFamily="18" charset="0"/>
                <a:cs typeface="Times New Roman" panose="02020603050405020304" pitchFamily="18" charset="0"/>
              </a:rPr>
              <a:t>安装</a:t>
            </a:r>
            <a:r>
              <a:rPr lang="en-US" altLang="zh-CN" sz="3000" b="1" dirty="0" smtClean="0">
                <a:latin typeface="Times New Roman" panose="02020603050405020304" pitchFamily="18" charset="0"/>
                <a:cs typeface="Times New Roman" panose="02020603050405020304" pitchFamily="18" charset="0"/>
              </a:rPr>
              <a:t>) a new lock in the door. </a:t>
            </a:r>
          </a:p>
          <a:p>
            <a:pPr>
              <a:lnSpc>
                <a:spcPct val="150000"/>
              </a:lnSpc>
            </a:pPr>
            <a:r>
              <a:rPr lang="en-US" altLang="zh-CN" sz="3000" b="1" dirty="0" smtClean="0">
                <a:latin typeface="Times New Roman" panose="02020603050405020304" pitchFamily="18" charset="0"/>
                <a:cs typeface="Times New Roman" panose="02020603050405020304" pitchFamily="18" charset="0"/>
              </a:rPr>
              <a:t>3</a:t>
            </a:r>
            <a:r>
              <a:rPr lang="zh-CN" altLang="en-US"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The keyboard is ________ (</a:t>
            </a:r>
            <a:r>
              <a:rPr lang="zh-CN" altLang="en-US" sz="3000" b="1" dirty="0" smtClean="0">
                <a:latin typeface="Times New Roman" panose="02020603050405020304" pitchFamily="18" charset="0"/>
                <a:cs typeface="Times New Roman" panose="02020603050405020304" pitchFamily="18" charset="0"/>
              </a:rPr>
              <a:t>破损的</a:t>
            </a:r>
            <a:r>
              <a:rPr lang="en-US" altLang="zh-CN" sz="3000" b="1" dirty="0" smtClean="0">
                <a:latin typeface="Times New Roman" panose="02020603050405020304" pitchFamily="18" charset="0"/>
                <a:cs typeface="Times New Roman" panose="02020603050405020304" pitchFamily="18" charset="0"/>
              </a:rPr>
              <a:t>). Let's buy a new one. </a:t>
            </a:r>
          </a:p>
          <a:p>
            <a:pPr>
              <a:lnSpc>
                <a:spcPct val="150000"/>
              </a:lnSpc>
            </a:pPr>
            <a:r>
              <a:rPr lang="en-US" altLang="zh-CN" sz="3000" b="1" dirty="0" smtClean="0">
                <a:latin typeface="Times New Roman" panose="02020603050405020304" pitchFamily="18" charset="0"/>
                <a:cs typeface="Times New Roman" panose="02020603050405020304" pitchFamily="18" charset="0"/>
              </a:rPr>
              <a:t>4</a:t>
            </a:r>
            <a:r>
              <a:rPr lang="zh-CN" altLang="en-US"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Tom was pushing his brother along in a little box on __________ </a:t>
            </a:r>
          </a:p>
          <a:p>
            <a:pPr>
              <a:lnSpc>
                <a:spcPct val="150000"/>
              </a:lnSpc>
            </a:pPr>
            <a:r>
              <a:rPr lang="en-US" altLang="zh-CN" sz="3000" b="1" dirty="0" smtClean="0">
                <a:latin typeface="Times New Roman" panose="02020603050405020304" pitchFamily="18" charset="0"/>
                <a:cs typeface="Times New Roman" panose="02020603050405020304" pitchFamily="18" charset="0"/>
              </a:rPr>
              <a:t>       (</a:t>
            </a:r>
            <a:r>
              <a:rPr lang="zh-CN" altLang="en-US" sz="3000" b="1" dirty="0" smtClean="0">
                <a:latin typeface="Times New Roman" panose="02020603050405020304" pitchFamily="18" charset="0"/>
                <a:cs typeface="Times New Roman" panose="02020603050405020304" pitchFamily="18" charset="0"/>
              </a:rPr>
              <a:t>轮子</a:t>
            </a:r>
            <a:r>
              <a:rPr lang="en-US" altLang="zh-CN" sz="3000" b="1" dirty="0" smtClean="0">
                <a:latin typeface="Times New Roman" panose="02020603050405020304" pitchFamily="18" charset="0"/>
                <a:cs typeface="Times New Roman" panose="02020603050405020304" pitchFamily="18" charset="0"/>
              </a:rPr>
              <a:t>)</a:t>
            </a:r>
            <a:r>
              <a:rPr lang="zh-CN" altLang="en-US" sz="3000" b="1" dirty="0" smtClean="0">
                <a:latin typeface="Times New Roman" panose="02020603050405020304" pitchFamily="18" charset="0"/>
                <a:cs typeface="Times New Roman" panose="02020603050405020304" pitchFamily="18" charset="0"/>
              </a:rPr>
              <a:t>．</a:t>
            </a:r>
          </a:p>
        </p:txBody>
      </p:sp>
      <p:sp>
        <p:nvSpPr>
          <p:cNvPr id="16" name="矩形 15"/>
          <p:cNvSpPr/>
          <p:nvPr/>
        </p:nvSpPr>
        <p:spPr>
          <a:xfrm>
            <a:off x="3414361" y="2802691"/>
            <a:ext cx="1300421" cy="461665"/>
          </a:xfrm>
          <a:prstGeom prst="rect">
            <a:avLst/>
          </a:prstGeom>
        </p:spPr>
        <p:txBody>
          <a:bodyPr wrap="none">
            <a:spAutoFit/>
          </a:bodyPr>
          <a:lstStyle/>
          <a:p>
            <a:r>
              <a:rPr lang="en-US" sz="2400" b="1" dirty="0" smtClean="0">
                <a:solidFill>
                  <a:srgbClr val="FF0000"/>
                </a:solidFill>
                <a:latin typeface="Times New Roman" panose="02020603050405020304" pitchFamily="18" charset="0"/>
                <a:cs typeface="Times New Roman" panose="02020603050405020304" pitchFamily="18" charset="0"/>
              </a:rPr>
              <a:t>repaired</a:t>
            </a:r>
            <a:endParaRPr lang="zh-CN" altLang="en-US" sz="2400" b="1" dirty="0">
              <a:solidFill>
                <a:srgbClr val="FF0000"/>
              </a:solidFill>
              <a:latin typeface="Times New Roman" panose="02020603050405020304" pitchFamily="18" charset="0"/>
              <a:cs typeface="Times New Roman" panose="02020603050405020304" pitchFamily="18" charset="0"/>
            </a:endParaRPr>
          </a:p>
        </p:txBody>
      </p:sp>
      <p:sp>
        <p:nvSpPr>
          <p:cNvPr id="17" name="矩形 16"/>
          <p:cNvSpPr/>
          <p:nvPr/>
        </p:nvSpPr>
        <p:spPr>
          <a:xfrm>
            <a:off x="5724176" y="3504317"/>
            <a:ext cx="936475" cy="461665"/>
          </a:xfrm>
          <a:prstGeom prst="rect">
            <a:avLst/>
          </a:prstGeom>
        </p:spPr>
        <p:txBody>
          <a:bodyPr wrap="none">
            <a:spAutoFit/>
          </a:bodyPr>
          <a:lstStyle/>
          <a:p>
            <a:r>
              <a:rPr lang="en-US" sz="2400" b="1" dirty="0" smtClean="0">
                <a:solidFill>
                  <a:srgbClr val="FF0000"/>
                </a:solidFill>
                <a:latin typeface="Times New Roman" panose="02020603050405020304" pitchFamily="18" charset="0"/>
                <a:cs typeface="Times New Roman" panose="02020603050405020304" pitchFamily="18" charset="0"/>
              </a:rPr>
              <a:t>fixing</a:t>
            </a:r>
            <a:endParaRPr lang="zh-CN" altLang="en-US" sz="2400" b="1" dirty="0">
              <a:solidFill>
                <a:srgbClr val="FF0000"/>
              </a:solidFill>
              <a:latin typeface="Times New Roman" panose="02020603050405020304" pitchFamily="18" charset="0"/>
              <a:cs typeface="Times New Roman" panose="02020603050405020304" pitchFamily="18" charset="0"/>
            </a:endParaRPr>
          </a:p>
        </p:txBody>
      </p:sp>
      <p:sp>
        <p:nvSpPr>
          <p:cNvPr id="18" name="矩形 17"/>
          <p:cNvSpPr/>
          <p:nvPr/>
        </p:nvSpPr>
        <p:spPr>
          <a:xfrm>
            <a:off x="3983093" y="4184487"/>
            <a:ext cx="1120050" cy="461665"/>
          </a:xfrm>
          <a:prstGeom prst="rect">
            <a:avLst/>
          </a:prstGeom>
        </p:spPr>
        <p:txBody>
          <a:bodyPr wrap="none">
            <a:spAutoFit/>
          </a:bodyPr>
          <a:lstStyle/>
          <a:p>
            <a:r>
              <a:rPr lang="en-US" sz="2400" b="1" dirty="0" smtClean="0">
                <a:solidFill>
                  <a:srgbClr val="FF0000"/>
                </a:solidFill>
                <a:latin typeface="Times New Roman" panose="02020603050405020304" pitchFamily="18" charset="0"/>
                <a:cs typeface="Times New Roman" panose="02020603050405020304" pitchFamily="18" charset="0"/>
              </a:rPr>
              <a:t>broken</a:t>
            </a:r>
          </a:p>
        </p:txBody>
      </p:sp>
      <p:sp>
        <p:nvSpPr>
          <p:cNvPr id="12" name="矩形 11"/>
          <p:cNvSpPr/>
          <p:nvPr/>
        </p:nvSpPr>
        <p:spPr>
          <a:xfrm>
            <a:off x="10035132" y="4846842"/>
            <a:ext cx="1056700" cy="461665"/>
          </a:xfrm>
          <a:prstGeom prst="rect">
            <a:avLst/>
          </a:prstGeom>
        </p:spPr>
        <p:txBody>
          <a:bodyPr wrap="none">
            <a:spAutoFit/>
          </a:bodyPr>
          <a:lstStyle/>
          <a:p>
            <a:r>
              <a:rPr lang="en-US" sz="2400" b="1" dirty="0" smtClean="0">
                <a:solidFill>
                  <a:srgbClr val="FF0000"/>
                </a:solidFill>
                <a:latin typeface="Times New Roman" panose="02020603050405020304" pitchFamily="18" charset="0"/>
                <a:cs typeface="Times New Roman" panose="02020603050405020304" pitchFamily="18" charset="0"/>
              </a:rPr>
              <a:t>wheels</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ox(in)">
                                      <p:cBhvr>
                                        <p:cTn id="7" dur="500"/>
                                        <p:tgtEl>
                                          <p:spTgt spid="8"/>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15"/>
                                        </p:tgtEl>
                                        <p:attrNameLst>
                                          <p:attrName>style.visibility</p:attrName>
                                        </p:attrNameLst>
                                      </p:cBhvr>
                                      <p:to>
                                        <p:strVal val="visible"/>
                                      </p:to>
                                    </p:set>
                                    <p:animEffect transition="in" filter="box(in)">
                                      <p:cBhvr>
                                        <p:cTn id="10" dur="500"/>
                                        <p:tgtEl>
                                          <p:spTgt spid="15"/>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anim calcmode="lin" valueType="num">
                                      <p:cBhvr additive="base">
                                        <p:cTn id="15" dur="500" fill="hold"/>
                                        <p:tgtEl>
                                          <p:spTgt spid="16"/>
                                        </p:tgtEl>
                                        <p:attrNameLst>
                                          <p:attrName>ppt_x</p:attrName>
                                        </p:attrNameLst>
                                      </p:cBhvr>
                                      <p:tavLst>
                                        <p:tav tm="0">
                                          <p:val>
                                            <p:strVal val="#ppt_x"/>
                                          </p:val>
                                        </p:tav>
                                        <p:tav tm="100000">
                                          <p:val>
                                            <p:strVal val="#ppt_x"/>
                                          </p:val>
                                        </p:tav>
                                      </p:tavLst>
                                    </p:anim>
                                    <p:anim calcmode="lin" valueType="num">
                                      <p:cBhvr additive="base">
                                        <p:cTn id="16"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17"/>
                                        </p:tgtEl>
                                        <p:attrNameLst>
                                          <p:attrName>style.visibility</p:attrName>
                                        </p:attrNameLst>
                                      </p:cBhvr>
                                      <p:to>
                                        <p:strVal val="visible"/>
                                      </p:to>
                                    </p:set>
                                    <p:anim calcmode="lin" valueType="num">
                                      <p:cBhvr additive="base">
                                        <p:cTn id="21" dur="500" fill="hold"/>
                                        <p:tgtEl>
                                          <p:spTgt spid="17"/>
                                        </p:tgtEl>
                                        <p:attrNameLst>
                                          <p:attrName>ppt_x</p:attrName>
                                        </p:attrNameLst>
                                      </p:cBhvr>
                                      <p:tavLst>
                                        <p:tav tm="0">
                                          <p:val>
                                            <p:strVal val="#ppt_x"/>
                                          </p:val>
                                        </p:tav>
                                        <p:tav tm="100000">
                                          <p:val>
                                            <p:strVal val="#ppt_x"/>
                                          </p:val>
                                        </p:tav>
                                      </p:tavLst>
                                    </p:anim>
                                    <p:anim calcmode="lin" valueType="num">
                                      <p:cBhvr additive="base">
                                        <p:cTn id="22"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18"/>
                                        </p:tgtEl>
                                        <p:attrNameLst>
                                          <p:attrName>style.visibility</p:attrName>
                                        </p:attrNameLst>
                                      </p:cBhvr>
                                      <p:to>
                                        <p:strVal val="visible"/>
                                      </p:to>
                                    </p:set>
                                    <p:anim calcmode="lin" valueType="num">
                                      <p:cBhvr additive="base">
                                        <p:cTn id="27" dur="500" fill="hold"/>
                                        <p:tgtEl>
                                          <p:spTgt spid="18"/>
                                        </p:tgtEl>
                                        <p:attrNameLst>
                                          <p:attrName>ppt_x</p:attrName>
                                        </p:attrNameLst>
                                      </p:cBhvr>
                                      <p:tavLst>
                                        <p:tav tm="0">
                                          <p:val>
                                            <p:strVal val="#ppt_x"/>
                                          </p:val>
                                        </p:tav>
                                        <p:tav tm="100000">
                                          <p:val>
                                            <p:strVal val="#ppt_x"/>
                                          </p:val>
                                        </p:tav>
                                      </p:tavLst>
                                    </p:anim>
                                    <p:anim calcmode="lin" valueType="num">
                                      <p:cBhvr additive="base">
                                        <p:cTn id="28"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12"/>
                                        </p:tgtEl>
                                        <p:attrNameLst>
                                          <p:attrName>style.visibility</p:attrName>
                                        </p:attrNameLst>
                                      </p:cBhvr>
                                      <p:to>
                                        <p:strVal val="visible"/>
                                      </p:to>
                                    </p:set>
                                    <p:anim calcmode="lin" valueType="num">
                                      <p:cBhvr additive="base">
                                        <p:cTn id="33" dur="500" fill="hold"/>
                                        <p:tgtEl>
                                          <p:spTgt spid="12"/>
                                        </p:tgtEl>
                                        <p:attrNameLst>
                                          <p:attrName>ppt_x</p:attrName>
                                        </p:attrNameLst>
                                      </p:cBhvr>
                                      <p:tavLst>
                                        <p:tav tm="0">
                                          <p:val>
                                            <p:strVal val="#ppt_x"/>
                                          </p:val>
                                        </p:tav>
                                        <p:tav tm="100000">
                                          <p:val>
                                            <p:strVal val="#ppt_x"/>
                                          </p:val>
                                        </p:tav>
                                      </p:tavLst>
                                    </p:anim>
                                    <p:anim calcmode="lin" valueType="num">
                                      <p:cBhvr additive="base">
                                        <p:cTn id="3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5" grpId="0"/>
      <p:bldP spid="16" grpId="0"/>
      <p:bldP spid="17" grpId="0"/>
      <p:bldP spid="18" grpId="0"/>
      <p:bldP spid="1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4"/>
          <p:cNvPicPr>
            <a:picLocks noChangeAspect="1"/>
          </p:cNvPicPr>
          <p:nvPr/>
        </p:nvPicPr>
        <p:blipFill>
          <a:blip r:embed="rId2" cstate="email"/>
          <a:stretch>
            <a:fillRect/>
          </a:stretch>
        </p:blipFill>
        <p:spPr>
          <a:xfrm>
            <a:off x="473075" y="1387221"/>
            <a:ext cx="84455" cy="414020"/>
          </a:xfrm>
          <a:prstGeom prst="rect">
            <a:avLst/>
          </a:prstGeom>
          <a:noFill/>
          <a:ln w="9525">
            <a:noFill/>
          </a:ln>
        </p:spPr>
      </p:pic>
      <p:sp>
        <p:nvSpPr>
          <p:cNvPr id="8" name="TextBox 7"/>
          <p:cNvSpPr txBox="1"/>
          <p:nvPr/>
        </p:nvSpPr>
        <p:spPr>
          <a:xfrm>
            <a:off x="633037" y="1257292"/>
            <a:ext cx="10803997" cy="553998"/>
          </a:xfrm>
          <a:prstGeom prst="rect">
            <a:avLst/>
          </a:prstGeom>
          <a:noFill/>
        </p:spPr>
        <p:txBody>
          <a:bodyPr wrap="square" rtlCol="0">
            <a:spAutoFit/>
          </a:bodyPr>
          <a:lstStyle/>
          <a:p>
            <a:r>
              <a:rPr lang="en-US" altLang="zh-CN" sz="3000" b="1" dirty="0" smtClean="0">
                <a:latin typeface="Times New Roman" panose="02020603050405020304" pitchFamily="18" charset="0"/>
                <a:cs typeface="Times New Roman" panose="02020603050405020304" pitchFamily="18" charset="0"/>
              </a:rPr>
              <a:t>Ⅱ.</a:t>
            </a:r>
            <a:r>
              <a:rPr lang="zh-CN" altLang="en-US" sz="3000" b="1" dirty="0" smtClean="0">
                <a:latin typeface="Times New Roman" panose="02020603050405020304" pitchFamily="18" charset="0"/>
                <a:cs typeface="Times New Roman" panose="02020603050405020304" pitchFamily="18" charset="0"/>
              </a:rPr>
              <a:t>从方框中选出合适的短语，并用其适当形式填空</a:t>
            </a:r>
          </a:p>
        </p:txBody>
      </p:sp>
      <p:sp>
        <p:nvSpPr>
          <p:cNvPr id="15" name="TextBox 14"/>
          <p:cNvSpPr txBox="1"/>
          <p:nvPr/>
        </p:nvSpPr>
        <p:spPr>
          <a:xfrm>
            <a:off x="557136" y="3034623"/>
            <a:ext cx="10803997" cy="3471848"/>
          </a:xfrm>
          <a:prstGeom prst="rect">
            <a:avLst/>
          </a:prstGeom>
          <a:noFill/>
        </p:spPr>
        <p:txBody>
          <a:bodyPr wrap="square" rtlCol="0">
            <a:spAutoFit/>
          </a:bodyPr>
          <a:lstStyle/>
          <a:p>
            <a:pPr algn="just">
              <a:lnSpc>
                <a:spcPct val="150000"/>
              </a:lnSpc>
            </a:pPr>
            <a:r>
              <a:rPr lang="en-US" altLang="zh-CN" sz="3000" b="1" dirty="0" smtClean="0">
                <a:latin typeface="Times New Roman" panose="02020603050405020304" pitchFamily="18" charset="0"/>
                <a:cs typeface="Times New Roman" panose="02020603050405020304" pitchFamily="18" charset="0"/>
              </a:rPr>
              <a:t>1</a:t>
            </a:r>
            <a:r>
              <a:rPr lang="zh-CN" altLang="en-US"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—How do you deal with the old clothes, Mom?</a:t>
            </a:r>
            <a:endParaRPr lang="zh-CN" altLang="en-US" sz="3000" b="1" dirty="0" smtClean="0">
              <a:latin typeface="Times New Roman" panose="02020603050405020304" pitchFamily="18" charset="0"/>
              <a:cs typeface="Times New Roman" panose="02020603050405020304" pitchFamily="18" charset="0"/>
            </a:endParaRPr>
          </a:p>
          <a:p>
            <a:pPr algn="just">
              <a:lnSpc>
                <a:spcPct val="150000"/>
              </a:lnSpc>
            </a:pPr>
            <a:r>
              <a:rPr lang="en-US" altLang="zh-CN" sz="3000" b="1" dirty="0" smtClean="0">
                <a:latin typeface="Times New Roman" panose="02020603050405020304" pitchFamily="18" charset="0"/>
                <a:cs typeface="Times New Roman" panose="02020603050405020304" pitchFamily="18" charset="0"/>
              </a:rPr>
              <a:t>      —I decide to ____________ them ____________ to the people </a:t>
            </a:r>
          </a:p>
          <a:p>
            <a:pPr algn="just">
              <a:lnSpc>
                <a:spcPct val="150000"/>
              </a:lnSpc>
            </a:pPr>
            <a:r>
              <a:rPr lang="en-US" altLang="zh-CN" sz="3000" b="1" dirty="0" smtClean="0">
                <a:latin typeface="Times New Roman" panose="02020603050405020304" pitchFamily="18" charset="0"/>
                <a:cs typeface="Times New Roman" panose="02020603050405020304" pitchFamily="18" charset="0"/>
              </a:rPr>
              <a:t>      in the lonely village.</a:t>
            </a:r>
            <a:endParaRPr lang="zh-CN" altLang="en-US" sz="3000" b="1" dirty="0" smtClean="0">
              <a:latin typeface="Times New Roman" panose="02020603050405020304" pitchFamily="18" charset="0"/>
              <a:cs typeface="Times New Roman" panose="02020603050405020304" pitchFamily="18" charset="0"/>
            </a:endParaRPr>
          </a:p>
          <a:p>
            <a:pPr algn="just">
              <a:lnSpc>
                <a:spcPct val="150000"/>
              </a:lnSpc>
            </a:pPr>
            <a:r>
              <a:rPr lang="en-US" altLang="zh-CN" sz="3000" b="1" dirty="0" smtClean="0">
                <a:latin typeface="Times New Roman" panose="02020603050405020304" pitchFamily="18" charset="0"/>
                <a:cs typeface="Times New Roman" panose="02020603050405020304" pitchFamily="18" charset="0"/>
              </a:rPr>
              <a:t>2</a:t>
            </a:r>
            <a:r>
              <a:rPr lang="zh-CN" altLang="en-US"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Scientists say children ____________ their parents in some </a:t>
            </a:r>
          </a:p>
          <a:p>
            <a:pPr algn="just">
              <a:lnSpc>
                <a:spcPct val="150000"/>
              </a:lnSpc>
            </a:pPr>
            <a:r>
              <a:rPr lang="en-US" altLang="zh-CN" sz="3000" b="1" dirty="0" smtClean="0">
                <a:latin typeface="Times New Roman" panose="02020603050405020304" pitchFamily="18" charset="0"/>
                <a:cs typeface="Times New Roman" panose="02020603050405020304" pitchFamily="18" charset="0"/>
              </a:rPr>
              <a:t>      ways.</a:t>
            </a:r>
            <a:endParaRPr lang="zh-CN" altLang="en-US" sz="3000" b="1" dirty="0" smtClean="0">
              <a:latin typeface="Times New Roman" panose="02020603050405020304" pitchFamily="18" charset="0"/>
              <a:cs typeface="Times New Roman" panose="02020603050405020304" pitchFamily="18" charset="0"/>
            </a:endParaRPr>
          </a:p>
        </p:txBody>
      </p:sp>
      <p:sp>
        <p:nvSpPr>
          <p:cNvPr id="16" name="矩形 15"/>
          <p:cNvSpPr/>
          <p:nvPr/>
        </p:nvSpPr>
        <p:spPr>
          <a:xfrm>
            <a:off x="4247015" y="3927071"/>
            <a:ext cx="713657" cy="461665"/>
          </a:xfrm>
          <a:prstGeom prst="rect">
            <a:avLst/>
          </a:prstGeom>
        </p:spPr>
        <p:txBody>
          <a:bodyPr wrap="none">
            <a:spAutoFit/>
          </a:bodyPr>
          <a:lstStyle/>
          <a:p>
            <a:r>
              <a:rPr lang="en-US" sz="2400" b="1" dirty="0" smtClean="0">
                <a:solidFill>
                  <a:srgbClr val="FF0000"/>
                </a:solidFill>
                <a:latin typeface="Times New Roman" panose="02020603050405020304" pitchFamily="18" charset="0"/>
                <a:cs typeface="Times New Roman" panose="02020603050405020304" pitchFamily="18" charset="0"/>
              </a:rPr>
              <a:t>give</a:t>
            </a:r>
            <a:endParaRPr lang="zh-CN" altLang="en-US" sz="2400" b="1" dirty="0">
              <a:solidFill>
                <a:srgbClr val="FF0000"/>
              </a:solidFill>
              <a:latin typeface="Times New Roman" panose="02020603050405020304" pitchFamily="18" charset="0"/>
              <a:cs typeface="Times New Roman" panose="02020603050405020304" pitchFamily="18" charset="0"/>
            </a:endParaRPr>
          </a:p>
        </p:txBody>
      </p:sp>
      <p:sp>
        <p:nvSpPr>
          <p:cNvPr id="17" name="矩形 16"/>
          <p:cNvSpPr/>
          <p:nvPr/>
        </p:nvSpPr>
        <p:spPr>
          <a:xfrm>
            <a:off x="7260383" y="3927817"/>
            <a:ext cx="869149" cy="461665"/>
          </a:xfrm>
          <a:prstGeom prst="rect">
            <a:avLst/>
          </a:prstGeom>
        </p:spPr>
        <p:txBody>
          <a:bodyPr wrap="none">
            <a:spAutoFit/>
          </a:bodyPr>
          <a:lstStyle/>
          <a:p>
            <a:r>
              <a:rPr lang="en-US" sz="2400" b="1" dirty="0" smtClean="0">
                <a:solidFill>
                  <a:srgbClr val="FF0000"/>
                </a:solidFill>
                <a:latin typeface="Times New Roman" panose="02020603050405020304" pitchFamily="18" charset="0"/>
                <a:cs typeface="Times New Roman" panose="02020603050405020304" pitchFamily="18" charset="0"/>
              </a:rPr>
              <a:t>away</a:t>
            </a:r>
            <a:endParaRPr lang="zh-CN" altLang="en-US" sz="2400" b="1" dirty="0">
              <a:solidFill>
                <a:srgbClr val="FF0000"/>
              </a:solidFill>
              <a:latin typeface="Times New Roman" panose="02020603050405020304" pitchFamily="18" charset="0"/>
              <a:cs typeface="Times New Roman" panose="02020603050405020304" pitchFamily="18" charset="0"/>
            </a:endParaRPr>
          </a:p>
        </p:txBody>
      </p:sp>
      <p:sp>
        <p:nvSpPr>
          <p:cNvPr id="18" name="矩形 17"/>
          <p:cNvSpPr/>
          <p:nvPr/>
        </p:nvSpPr>
        <p:spPr>
          <a:xfrm>
            <a:off x="5292182" y="5328601"/>
            <a:ext cx="1457450" cy="461665"/>
          </a:xfrm>
          <a:prstGeom prst="rect">
            <a:avLst/>
          </a:prstGeom>
        </p:spPr>
        <p:txBody>
          <a:bodyPr wrap="none">
            <a:spAutoFit/>
          </a:bodyPr>
          <a:lstStyle/>
          <a:p>
            <a:r>
              <a:rPr lang="en-US" sz="2400" b="1" dirty="0" smtClean="0">
                <a:solidFill>
                  <a:srgbClr val="FF0000"/>
                </a:solidFill>
                <a:latin typeface="Times New Roman" panose="02020603050405020304" pitchFamily="18" charset="0"/>
                <a:cs typeface="Times New Roman" panose="02020603050405020304" pitchFamily="18" charset="0"/>
              </a:rPr>
              <a:t>take after</a:t>
            </a:r>
            <a:endParaRPr lang="zh-CN" altLang="en-US" sz="2400" b="1" dirty="0">
              <a:solidFill>
                <a:srgbClr val="FF0000"/>
              </a:solidFill>
              <a:latin typeface="Times New Roman" panose="02020603050405020304" pitchFamily="18" charset="0"/>
              <a:cs typeface="Times New Roman" panose="02020603050405020304" pitchFamily="18" charset="0"/>
            </a:endParaRPr>
          </a:p>
        </p:txBody>
      </p:sp>
      <p:sp>
        <p:nvSpPr>
          <p:cNvPr id="9" name="TextBox 8"/>
          <p:cNvSpPr txBox="1"/>
          <p:nvPr/>
        </p:nvSpPr>
        <p:spPr>
          <a:xfrm>
            <a:off x="1464094" y="2059510"/>
            <a:ext cx="8893243" cy="784830"/>
          </a:xfrm>
          <a:prstGeom prst="rect">
            <a:avLst/>
          </a:prstGeom>
          <a:noFill/>
          <a:ln>
            <a:solidFill>
              <a:schemeClr val="tx1"/>
            </a:solidFill>
          </a:ln>
        </p:spPr>
        <p:txBody>
          <a:bodyPr wrap="square" rtlCol="0">
            <a:spAutoFit/>
          </a:bodyPr>
          <a:lstStyle/>
          <a:p>
            <a:pPr>
              <a:lnSpc>
                <a:spcPct val="150000"/>
              </a:lnSpc>
            </a:pPr>
            <a:r>
              <a:rPr lang="en-US" altLang="zh-CN" sz="3000" b="1" dirty="0" smtClean="0">
                <a:latin typeface="Times New Roman" panose="02020603050405020304" pitchFamily="18" charset="0"/>
                <a:cs typeface="Times New Roman" panose="02020603050405020304" pitchFamily="18" charset="0"/>
              </a:rPr>
              <a:t>similar to, fix up, run out of</a:t>
            </a:r>
            <a:r>
              <a:rPr lang="zh-CN" altLang="en-US"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take after, give…away</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ox(in)">
                                      <p:cBhvr>
                                        <p:cTn id="7" dur="500"/>
                                        <p:tgtEl>
                                          <p:spTgt spid="8"/>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15"/>
                                        </p:tgtEl>
                                        <p:attrNameLst>
                                          <p:attrName>style.visibility</p:attrName>
                                        </p:attrNameLst>
                                      </p:cBhvr>
                                      <p:to>
                                        <p:strVal val="visible"/>
                                      </p:to>
                                    </p:set>
                                    <p:animEffect transition="in" filter="box(in)">
                                      <p:cBhvr>
                                        <p:cTn id="10" dur="500"/>
                                        <p:tgtEl>
                                          <p:spTgt spid="15"/>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blinds(horizontal)">
                                      <p:cBhvr>
                                        <p:cTn id="13" dur="500"/>
                                        <p:tgtEl>
                                          <p:spTgt spid="9"/>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6"/>
                                        </p:tgtEl>
                                        <p:attrNameLst>
                                          <p:attrName>style.visibility</p:attrName>
                                        </p:attrNameLst>
                                      </p:cBhvr>
                                      <p:to>
                                        <p:strVal val="visible"/>
                                      </p:to>
                                    </p:set>
                                    <p:anim calcmode="lin" valueType="num">
                                      <p:cBhvr additive="base">
                                        <p:cTn id="18" dur="500" fill="hold"/>
                                        <p:tgtEl>
                                          <p:spTgt spid="16"/>
                                        </p:tgtEl>
                                        <p:attrNameLst>
                                          <p:attrName>ppt_x</p:attrName>
                                        </p:attrNameLst>
                                      </p:cBhvr>
                                      <p:tavLst>
                                        <p:tav tm="0">
                                          <p:val>
                                            <p:strVal val="#ppt_x"/>
                                          </p:val>
                                        </p:tav>
                                        <p:tav tm="100000">
                                          <p:val>
                                            <p:strVal val="#ppt_x"/>
                                          </p:val>
                                        </p:tav>
                                      </p:tavLst>
                                    </p:anim>
                                    <p:anim calcmode="lin" valueType="num">
                                      <p:cBhvr additive="base">
                                        <p:cTn id="19"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17"/>
                                        </p:tgtEl>
                                        <p:attrNameLst>
                                          <p:attrName>style.visibility</p:attrName>
                                        </p:attrNameLst>
                                      </p:cBhvr>
                                      <p:to>
                                        <p:strVal val="visible"/>
                                      </p:to>
                                    </p:set>
                                    <p:anim calcmode="lin" valueType="num">
                                      <p:cBhvr additive="base">
                                        <p:cTn id="24" dur="500" fill="hold"/>
                                        <p:tgtEl>
                                          <p:spTgt spid="17"/>
                                        </p:tgtEl>
                                        <p:attrNameLst>
                                          <p:attrName>ppt_x</p:attrName>
                                        </p:attrNameLst>
                                      </p:cBhvr>
                                      <p:tavLst>
                                        <p:tav tm="0">
                                          <p:val>
                                            <p:strVal val="#ppt_x"/>
                                          </p:val>
                                        </p:tav>
                                        <p:tav tm="100000">
                                          <p:val>
                                            <p:strVal val="#ppt_x"/>
                                          </p:val>
                                        </p:tav>
                                      </p:tavLst>
                                    </p:anim>
                                    <p:anim calcmode="lin" valueType="num">
                                      <p:cBhvr additive="base">
                                        <p:cTn id="25"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18"/>
                                        </p:tgtEl>
                                        <p:attrNameLst>
                                          <p:attrName>style.visibility</p:attrName>
                                        </p:attrNameLst>
                                      </p:cBhvr>
                                      <p:to>
                                        <p:strVal val="visible"/>
                                      </p:to>
                                    </p:set>
                                    <p:anim calcmode="lin" valueType="num">
                                      <p:cBhvr additive="base">
                                        <p:cTn id="30" dur="500" fill="hold"/>
                                        <p:tgtEl>
                                          <p:spTgt spid="18"/>
                                        </p:tgtEl>
                                        <p:attrNameLst>
                                          <p:attrName>ppt_x</p:attrName>
                                        </p:attrNameLst>
                                      </p:cBhvr>
                                      <p:tavLst>
                                        <p:tav tm="0">
                                          <p:val>
                                            <p:strVal val="#ppt_x"/>
                                          </p:val>
                                        </p:tav>
                                        <p:tav tm="100000">
                                          <p:val>
                                            <p:strVal val="#ppt_x"/>
                                          </p:val>
                                        </p:tav>
                                      </p:tavLst>
                                    </p:anim>
                                    <p:anim calcmode="lin" valueType="num">
                                      <p:cBhvr additive="base">
                                        <p:cTn id="31"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5" grpId="0"/>
      <p:bldP spid="16" grpId="0"/>
      <p:bldP spid="17" grpId="0"/>
      <p:bldP spid="18" grpId="0"/>
      <p:bldP spid="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568461" y="2057259"/>
            <a:ext cx="10803997" cy="3471848"/>
          </a:xfrm>
          <a:prstGeom prst="rect">
            <a:avLst/>
          </a:prstGeom>
          <a:noFill/>
        </p:spPr>
        <p:txBody>
          <a:bodyPr wrap="square" rtlCol="0">
            <a:spAutoFit/>
          </a:bodyPr>
          <a:lstStyle/>
          <a:p>
            <a:pPr>
              <a:lnSpc>
                <a:spcPct val="150000"/>
              </a:lnSpc>
            </a:pPr>
            <a:r>
              <a:rPr lang="en-US" altLang="zh-CN" sz="3000" b="1" dirty="0" smtClean="0">
                <a:latin typeface="Times New Roman" panose="02020603050405020304" pitchFamily="18" charset="0"/>
                <a:cs typeface="Times New Roman" panose="02020603050405020304" pitchFamily="18" charset="0"/>
              </a:rPr>
              <a:t>3</a:t>
            </a:r>
            <a:r>
              <a:rPr lang="zh-CN" altLang="en-US"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My best friend is ____________ me because we are both </a:t>
            </a:r>
          </a:p>
          <a:p>
            <a:pPr>
              <a:lnSpc>
                <a:spcPct val="150000"/>
              </a:lnSpc>
            </a:pPr>
            <a:r>
              <a:rPr lang="en-US" altLang="zh-CN" sz="3000" b="1" dirty="0" smtClean="0">
                <a:latin typeface="Times New Roman" panose="02020603050405020304" pitchFamily="18" charset="0"/>
                <a:cs typeface="Times New Roman" panose="02020603050405020304" pitchFamily="18" charset="0"/>
              </a:rPr>
              <a:t>      hard­working and outgoing.</a:t>
            </a:r>
          </a:p>
          <a:p>
            <a:pPr>
              <a:lnSpc>
                <a:spcPct val="150000"/>
              </a:lnSpc>
            </a:pPr>
            <a:r>
              <a:rPr lang="en-US" altLang="zh-CN" sz="3000" b="1" dirty="0" smtClean="0">
                <a:latin typeface="Times New Roman" panose="02020603050405020304" pitchFamily="18" charset="0"/>
                <a:cs typeface="Times New Roman" panose="02020603050405020304" pitchFamily="18" charset="0"/>
              </a:rPr>
              <a:t>4</a:t>
            </a:r>
            <a:r>
              <a:rPr lang="zh-CN" altLang="en-US"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Jimmy can ____________ broken bikes easily.</a:t>
            </a:r>
          </a:p>
          <a:p>
            <a:pPr>
              <a:lnSpc>
                <a:spcPct val="150000"/>
              </a:lnSpc>
            </a:pPr>
            <a:r>
              <a:rPr lang="en-US" altLang="zh-CN" sz="3000" b="1" dirty="0" smtClean="0">
                <a:latin typeface="Times New Roman" panose="02020603050405020304" pitchFamily="18" charset="0"/>
                <a:cs typeface="Times New Roman" panose="02020603050405020304" pitchFamily="18" charset="0"/>
              </a:rPr>
              <a:t>5</a:t>
            </a:r>
            <a:r>
              <a:rPr lang="zh-CN" altLang="en-US"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Do you know what will happen when we ____________ the </a:t>
            </a:r>
          </a:p>
          <a:p>
            <a:pPr>
              <a:lnSpc>
                <a:spcPct val="150000"/>
              </a:lnSpc>
            </a:pPr>
            <a:r>
              <a:rPr lang="en-US" altLang="zh-CN" sz="3000" b="1" dirty="0" smtClean="0">
                <a:latin typeface="Times New Roman" panose="02020603050405020304" pitchFamily="18" charset="0"/>
                <a:cs typeface="Times New Roman" panose="02020603050405020304" pitchFamily="18" charset="0"/>
              </a:rPr>
              <a:t>      water on the earth?</a:t>
            </a:r>
          </a:p>
        </p:txBody>
      </p:sp>
      <p:sp>
        <p:nvSpPr>
          <p:cNvPr id="10" name="矩形 9"/>
          <p:cNvSpPr/>
          <p:nvPr/>
        </p:nvSpPr>
        <p:spPr>
          <a:xfrm>
            <a:off x="4481436" y="2234997"/>
            <a:ext cx="1712569" cy="461665"/>
          </a:xfrm>
          <a:prstGeom prst="rect">
            <a:avLst/>
          </a:prstGeom>
        </p:spPr>
        <p:txBody>
          <a:bodyPr wrap="square">
            <a:spAutoFit/>
          </a:bodyPr>
          <a:lstStyle/>
          <a:p>
            <a:r>
              <a:rPr lang="en-US" sz="2400" b="1" dirty="0" smtClean="0">
                <a:solidFill>
                  <a:srgbClr val="FF0000"/>
                </a:solidFill>
                <a:latin typeface="Times New Roman" panose="02020603050405020304" pitchFamily="18" charset="0"/>
                <a:cs typeface="Times New Roman" panose="02020603050405020304" pitchFamily="18" charset="0"/>
              </a:rPr>
              <a:t>similar to 　</a:t>
            </a:r>
          </a:p>
        </p:txBody>
      </p:sp>
      <p:sp>
        <p:nvSpPr>
          <p:cNvPr id="11" name="矩形 10"/>
          <p:cNvSpPr/>
          <p:nvPr/>
        </p:nvSpPr>
        <p:spPr>
          <a:xfrm>
            <a:off x="3658291" y="3610090"/>
            <a:ext cx="946093" cy="461665"/>
          </a:xfrm>
          <a:prstGeom prst="rect">
            <a:avLst/>
          </a:prstGeom>
        </p:spPr>
        <p:txBody>
          <a:bodyPr wrap="none">
            <a:spAutoFit/>
          </a:bodyPr>
          <a:lstStyle/>
          <a:p>
            <a:r>
              <a:rPr lang="en-US" sz="2400" b="1" dirty="0" smtClean="0">
                <a:solidFill>
                  <a:srgbClr val="FF0000"/>
                </a:solidFill>
                <a:latin typeface="Times New Roman" panose="02020603050405020304" pitchFamily="18" charset="0"/>
                <a:cs typeface="Times New Roman" panose="02020603050405020304" pitchFamily="18" charset="0"/>
              </a:rPr>
              <a:t>fix up</a:t>
            </a:r>
          </a:p>
        </p:txBody>
      </p:sp>
      <p:sp>
        <p:nvSpPr>
          <p:cNvPr id="6" name="矩形 5"/>
          <p:cNvSpPr/>
          <p:nvPr/>
        </p:nvSpPr>
        <p:spPr>
          <a:xfrm>
            <a:off x="8338730" y="4307613"/>
            <a:ext cx="1502334" cy="461665"/>
          </a:xfrm>
          <a:prstGeom prst="rect">
            <a:avLst/>
          </a:prstGeom>
        </p:spPr>
        <p:txBody>
          <a:bodyPr wrap="none">
            <a:spAutoFit/>
          </a:bodyPr>
          <a:lstStyle/>
          <a:p>
            <a:r>
              <a:rPr lang="en-US" sz="2400" b="1" dirty="0" smtClean="0">
                <a:solidFill>
                  <a:srgbClr val="FF0000"/>
                </a:solidFill>
                <a:latin typeface="Times New Roman" panose="02020603050405020304" pitchFamily="18" charset="0"/>
                <a:cs typeface="Times New Roman" panose="02020603050405020304" pitchFamily="18" charset="0"/>
              </a:rPr>
              <a:t>run out of</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box(in)">
                                      <p:cBhvr>
                                        <p:cTn id="7" dur="5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additive="base">
                                        <p:cTn id="12" dur="500" fill="hold"/>
                                        <p:tgtEl>
                                          <p:spTgt spid="10"/>
                                        </p:tgtEl>
                                        <p:attrNameLst>
                                          <p:attrName>ppt_x</p:attrName>
                                        </p:attrNameLst>
                                      </p:cBhvr>
                                      <p:tavLst>
                                        <p:tav tm="0">
                                          <p:val>
                                            <p:strVal val="#ppt_x"/>
                                          </p:val>
                                        </p:tav>
                                        <p:tav tm="100000">
                                          <p:val>
                                            <p:strVal val="#ppt_x"/>
                                          </p:val>
                                        </p:tav>
                                      </p:tavLst>
                                    </p:anim>
                                    <p:anim calcmode="lin" valueType="num">
                                      <p:cBhvr additive="base">
                                        <p:cTn id="13"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1"/>
                                        </p:tgtEl>
                                        <p:attrNameLst>
                                          <p:attrName>style.visibility</p:attrName>
                                        </p:attrNameLst>
                                      </p:cBhvr>
                                      <p:to>
                                        <p:strVal val="visible"/>
                                      </p:to>
                                    </p:set>
                                    <p:anim calcmode="lin" valueType="num">
                                      <p:cBhvr additive="base">
                                        <p:cTn id="18" dur="500" fill="hold"/>
                                        <p:tgtEl>
                                          <p:spTgt spid="11"/>
                                        </p:tgtEl>
                                        <p:attrNameLst>
                                          <p:attrName>ppt_x</p:attrName>
                                        </p:attrNameLst>
                                      </p:cBhvr>
                                      <p:tavLst>
                                        <p:tav tm="0">
                                          <p:val>
                                            <p:strVal val="#ppt_x"/>
                                          </p:val>
                                        </p:tav>
                                        <p:tav tm="100000">
                                          <p:val>
                                            <p:strVal val="#ppt_x"/>
                                          </p:val>
                                        </p:tav>
                                      </p:tavLst>
                                    </p:anim>
                                    <p:anim calcmode="lin" valueType="num">
                                      <p:cBhvr additive="base">
                                        <p:cTn id="19"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6"/>
                                        </p:tgtEl>
                                        <p:attrNameLst>
                                          <p:attrName>style.visibility</p:attrName>
                                        </p:attrNameLst>
                                      </p:cBhvr>
                                      <p:to>
                                        <p:strVal val="visible"/>
                                      </p:to>
                                    </p:set>
                                    <p:anim calcmode="lin" valueType="num">
                                      <p:cBhvr additive="base">
                                        <p:cTn id="24" dur="500" fill="hold"/>
                                        <p:tgtEl>
                                          <p:spTgt spid="6"/>
                                        </p:tgtEl>
                                        <p:attrNameLst>
                                          <p:attrName>ppt_x</p:attrName>
                                        </p:attrNameLst>
                                      </p:cBhvr>
                                      <p:tavLst>
                                        <p:tav tm="0">
                                          <p:val>
                                            <p:strVal val="#ppt_x"/>
                                          </p:val>
                                        </p:tav>
                                        <p:tav tm="100000">
                                          <p:val>
                                            <p:strVal val="#ppt_x"/>
                                          </p:val>
                                        </p:tav>
                                      </p:tavLst>
                                    </p:anim>
                                    <p:anim calcmode="lin" valueType="num">
                                      <p:cBhvr additive="base">
                                        <p:cTn id="25"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0" grpId="0"/>
      <p:bldP spid="11" grpId="0"/>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图片 9" descr="图标-03"/>
          <p:cNvPicPr>
            <a:picLocks noChangeAspect="1"/>
          </p:cNvPicPr>
          <p:nvPr/>
        </p:nvPicPr>
        <p:blipFill>
          <a:blip r:embed="rId2" cstate="email"/>
          <a:stretch>
            <a:fillRect/>
          </a:stretch>
        </p:blipFill>
        <p:spPr>
          <a:xfrm>
            <a:off x="77470" y="894080"/>
            <a:ext cx="4431030" cy="845185"/>
          </a:xfrm>
          <a:prstGeom prst="rect">
            <a:avLst/>
          </a:prstGeom>
        </p:spPr>
      </p:pic>
      <p:sp>
        <p:nvSpPr>
          <p:cNvPr id="3" name="文本框 2"/>
          <p:cNvSpPr txBox="1"/>
          <p:nvPr/>
        </p:nvSpPr>
        <p:spPr>
          <a:xfrm>
            <a:off x="746760" y="1064895"/>
            <a:ext cx="2339102" cy="523220"/>
          </a:xfrm>
          <a:prstGeom prst="rect">
            <a:avLst/>
          </a:prstGeom>
          <a:noFill/>
        </p:spPr>
        <p:txBody>
          <a:bodyPr wrap="none" rtlCol="0">
            <a:spAutoFit/>
          </a:bodyPr>
          <a:lstStyle/>
          <a:p>
            <a:pPr lvl="0" algn="l"/>
            <a:r>
              <a:rPr lang="zh-CN" altLang="en-US" sz="2800" dirty="0" smtClean="0">
                <a:solidFill>
                  <a:schemeClr val="bg1"/>
                </a:solidFill>
                <a:effectLst>
                  <a:outerShdw blurRad="38100" dist="38100" dir="2700000" algn="tl">
                    <a:srgbClr val="000000">
                      <a:alpha val="43137"/>
                    </a:srgbClr>
                  </a:outerShdw>
                </a:effectLst>
                <a:latin typeface="华文新魏" panose="02010800040101010101" charset="-122"/>
                <a:ea typeface="华文新魏" panose="02010800040101010101" charset="-122"/>
                <a:sym typeface="+mn-ea"/>
              </a:rPr>
              <a:t>课后巩固提升</a:t>
            </a:r>
            <a:endParaRPr lang="zh-CN" altLang="en-US" sz="2800" dirty="0">
              <a:solidFill>
                <a:schemeClr val="bg1"/>
              </a:solidFill>
              <a:effectLst>
                <a:outerShdw blurRad="38100" dist="38100" dir="2700000" algn="tl">
                  <a:srgbClr val="000000">
                    <a:alpha val="43137"/>
                  </a:srgbClr>
                </a:outerShdw>
              </a:effectLst>
              <a:latin typeface="华文新魏" panose="02010800040101010101" charset="-122"/>
              <a:ea typeface="华文新魏" panose="02010800040101010101" charset="-122"/>
              <a:sym typeface="+mn-ea"/>
            </a:endParaRPr>
          </a:p>
        </p:txBody>
      </p:sp>
      <p:pic>
        <p:nvPicPr>
          <p:cNvPr id="7" name="Picture 4"/>
          <p:cNvPicPr>
            <a:picLocks noChangeAspect="1"/>
          </p:cNvPicPr>
          <p:nvPr/>
        </p:nvPicPr>
        <p:blipFill>
          <a:blip r:embed="rId3" cstate="email"/>
          <a:stretch>
            <a:fillRect/>
          </a:stretch>
        </p:blipFill>
        <p:spPr>
          <a:xfrm>
            <a:off x="442079" y="1842825"/>
            <a:ext cx="84455" cy="414020"/>
          </a:xfrm>
          <a:prstGeom prst="rect">
            <a:avLst/>
          </a:prstGeom>
          <a:noFill/>
          <a:ln w="9525">
            <a:noFill/>
          </a:ln>
        </p:spPr>
      </p:pic>
      <p:sp>
        <p:nvSpPr>
          <p:cNvPr id="9" name="TextBox 8"/>
          <p:cNvSpPr txBox="1"/>
          <p:nvPr/>
        </p:nvSpPr>
        <p:spPr>
          <a:xfrm>
            <a:off x="854792" y="1738899"/>
            <a:ext cx="10564837" cy="553998"/>
          </a:xfrm>
          <a:prstGeom prst="rect">
            <a:avLst/>
          </a:prstGeom>
          <a:noFill/>
        </p:spPr>
        <p:txBody>
          <a:bodyPr wrap="square" rtlCol="0">
            <a:spAutoFit/>
          </a:bodyPr>
          <a:lstStyle/>
          <a:p>
            <a:r>
              <a:rPr lang="en-US" altLang="zh-CN" sz="3000" b="1" dirty="0" smtClean="0">
                <a:latin typeface="+mn-ea"/>
              </a:rPr>
              <a:t>Ⅰ.</a:t>
            </a:r>
            <a:r>
              <a:rPr lang="zh-CN" altLang="en-US" sz="3000" b="1" dirty="0" smtClean="0">
                <a:latin typeface="+mn-ea"/>
              </a:rPr>
              <a:t>单项填空</a:t>
            </a:r>
          </a:p>
        </p:txBody>
      </p:sp>
      <p:sp>
        <p:nvSpPr>
          <p:cNvPr id="12" name="TextBox 11"/>
          <p:cNvSpPr txBox="1"/>
          <p:nvPr/>
        </p:nvSpPr>
        <p:spPr>
          <a:xfrm>
            <a:off x="511249" y="2209022"/>
            <a:ext cx="11366807" cy="4247317"/>
          </a:xfrm>
          <a:prstGeom prst="rect">
            <a:avLst/>
          </a:prstGeom>
          <a:noFill/>
        </p:spPr>
        <p:txBody>
          <a:bodyPr wrap="square" rtlCol="0">
            <a:spAutoFit/>
          </a:bodyPr>
          <a:lstStyle/>
          <a:p>
            <a:pPr>
              <a:lnSpc>
                <a:spcPct val="150000"/>
              </a:lnSpc>
            </a:pPr>
            <a:r>
              <a:rPr lang="en-US" altLang="zh-CN" sz="3000" b="1" dirty="0" smtClean="0">
                <a:latin typeface="Times New Roman" panose="02020603050405020304" pitchFamily="18" charset="0"/>
                <a:cs typeface="Times New Roman" panose="02020603050405020304" pitchFamily="18" charset="0"/>
              </a:rPr>
              <a:t> (</a:t>
            </a:r>
            <a:r>
              <a:rPr lang="zh-CN" altLang="en-US" sz="3000" b="1" dirty="0" smtClean="0">
                <a:latin typeface="Times New Roman" panose="02020603050405020304" pitchFamily="18" charset="0"/>
                <a:cs typeface="Times New Roman" panose="02020603050405020304" pitchFamily="18" charset="0"/>
              </a:rPr>
              <a:t>　　</a:t>
            </a:r>
            <a:r>
              <a:rPr lang="en-US" altLang="zh-CN" sz="3000" b="1" dirty="0" smtClean="0">
                <a:latin typeface="Times New Roman" panose="02020603050405020304" pitchFamily="18" charset="0"/>
                <a:cs typeface="Times New Roman" panose="02020603050405020304" pitchFamily="18" charset="0"/>
              </a:rPr>
              <a:t>)1.Spring Bud Project is an organization that raises money </a:t>
            </a:r>
          </a:p>
          <a:p>
            <a:pPr>
              <a:lnSpc>
                <a:spcPct val="150000"/>
              </a:lnSpc>
            </a:pPr>
            <a:r>
              <a:rPr lang="en-US" altLang="zh-CN" sz="3000" b="1" dirty="0" smtClean="0">
                <a:latin typeface="Times New Roman" panose="02020603050405020304" pitchFamily="18" charset="0"/>
                <a:cs typeface="Times New Roman" panose="02020603050405020304" pitchFamily="18" charset="0"/>
              </a:rPr>
              <a:t>               ________ poor young girls return to school.</a:t>
            </a:r>
          </a:p>
          <a:p>
            <a:pPr>
              <a:lnSpc>
                <a:spcPct val="150000"/>
              </a:lnSpc>
            </a:pPr>
            <a:r>
              <a:rPr lang="en-US" altLang="zh-CN" sz="3000" b="1" dirty="0" smtClean="0">
                <a:latin typeface="Times New Roman" panose="02020603050405020304" pitchFamily="18" charset="0"/>
                <a:cs typeface="Times New Roman" panose="02020603050405020304" pitchFamily="18" charset="0"/>
              </a:rPr>
              <a:t>               A</a:t>
            </a:r>
            <a:r>
              <a:rPr lang="zh-CN" altLang="en-US"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to save     B</a:t>
            </a:r>
            <a:r>
              <a:rPr lang="zh-CN" altLang="en-US"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to help        C</a:t>
            </a:r>
            <a:r>
              <a:rPr lang="zh-CN" altLang="en-US"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saving        D</a:t>
            </a:r>
            <a:r>
              <a:rPr lang="zh-CN" altLang="en-US"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helping</a:t>
            </a:r>
          </a:p>
          <a:p>
            <a:pPr>
              <a:lnSpc>
                <a:spcPct val="150000"/>
              </a:lnSpc>
            </a:pPr>
            <a:r>
              <a:rPr lang="en-US" altLang="zh-CN" sz="3000" b="1" dirty="0" smtClean="0">
                <a:latin typeface="Times New Roman" panose="02020603050405020304" pitchFamily="18" charset="0"/>
                <a:cs typeface="Times New Roman" panose="02020603050405020304" pitchFamily="18" charset="0"/>
              </a:rPr>
              <a:t>(</a:t>
            </a:r>
            <a:r>
              <a:rPr lang="zh-CN" altLang="en-US" sz="3000" b="1" dirty="0" smtClean="0">
                <a:latin typeface="Times New Roman" panose="02020603050405020304" pitchFamily="18" charset="0"/>
                <a:cs typeface="Times New Roman" panose="02020603050405020304" pitchFamily="18" charset="0"/>
              </a:rPr>
              <a:t>　　</a:t>
            </a:r>
            <a:r>
              <a:rPr lang="en-US" altLang="zh-CN" sz="3000" b="1" dirty="0" smtClean="0">
                <a:latin typeface="Times New Roman" panose="02020603050405020304" pitchFamily="18" charset="0"/>
                <a:cs typeface="Times New Roman" panose="02020603050405020304" pitchFamily="18" charset="0"/>
              </a:rPr>
              <a:t>)2.—Jim takes ________ his father. </a:t>
            </a:r>
          </a:p>
          <a:p>
            <a:pPr>
              <a:lnSpc>
                <a:spcPct val="150000"/>
              </a:lnSpc>
            </a:pPr>
            <a:r>
              <a:rPr lang="en-US" altLang="zh-CN" sz="3000" b="1" dirty="0" smtClean="0">
                <a:latin typeface="Times New Roman" panose="02020603050405020304" pitchFamily="18" charset="0"/>
                <a:cs typeface="Times New Roman" panose="02020603050405020304" pitchFamily="18" charset="0"/>
              </a:rPr>
              <a:t>              —You mean he is similar ________ his father? </a:t>
            </a:r>
          </a:p>
          <a:p>
            <a:pPr>
              <a:lnSpc>
                <a:spcPct val="150000"/>
              </a:lnSpc>
            </a:pPr>
            <a:r>
              <a:rPr lang="en-US" altLang="zh-CN" sz="3000" b="1" dirty="0" smtClean="0">
                <a:latin typeface="Times New Roman" panose="02020603050405020304" pitchFamily="18" charset="0"/>
                <a:cs typeface="Times New Roman" panose="02020603050405020304" pitchFamily="18" charset="0"/>
              </a:rPr>
              <a:t>              A</a:t>
            </a:r>
            <a:r>
              <a:rPr lang="zh-CN" altLang="en-US"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for; as      B</a:t>
            </a:r>
            <a:r>
              <a:rPr lang="zh-CN" altLang="en-US"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to; with        C</a:t>
            </a:r>
            <a:r>
              <a:rPr lang="zh-CN" altLang="en-US"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after; with  D</a:t>
            </a:r>
            <a:r>
              <a:rPr lang="zh-CN" altLang="en-US"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after; to </a:t>
            </a:r>
          </a:p>
        </p:txBody>
      </p:sp>
      <p:sp>
        <p:nvSpPr>
          <p:cNvPr id="13" name="矩形 12"/>
          <p:cNvSpPr/>
          <p:nvPr/>
        </p:nvSpPr>
        <p:spPr>
          <a:xfrm>
            <a:off x="1029118" y="2432441"/>
            <a:ext cx="389850" cy="461665"/>
          </a:xfrm>
          <a:prstGeom prst="rect">
            <a:avLst/>
          </a:prstGeom>
        </p:spPr>
        <p:txBody>
          <a:bodyPr wrap="none">
            <a:spAutoFit/>
          </a:bodyPr>
          <a:lstStyle/>
          <a:p>
            <a:r>
              <a:rPr lang="en-US" sz="2400" b="1" dirty="0" smtClean="0">
                <a:solidFill>
                  <a:srgbClr val="FF0000"/>
                </a:solidFill>
                <a:latin typeface="Times New Roman" panose="02020603050405020304" pitchFamily="18" charset="0"/>
                <a:cs typeface="Times New Roman" panose="02020603050405020304" pitchFamily="18" charset="0"/>
              </a:rPr>
              <a:t>B</a:t>
            </a:r>
            <a:endParaRPr lang="zh-CN" altLang="en-US" sz="2400" b="1" dirty="0">
              <a:solidFill>
                <a:srgbClr val="FF0000"/>
              </a:solidFill>
              <a:latin typeface="Times New Roman" panose="02020603050405020304" pitchFamily="18" charset="0"/>
              <a:cs typeface="Times New Roman" panose="02020603050405020304" pitchFamily="18" charset="0"/>
            </a:endParaRPr>
          </a:p>
        </p:txBody>
      </p:sp>
      <p:sp>
        <p:nvSpPr>
          <p:cNvPr id="14" name="矩形 13"/>
          <p:cNvSpPr/>
          <p:nvPr/>
        </p:nvSpPr>
        <p:spPr>
          <a:xfrm>
            <a:off x="962062" y="4501564"/>
            <a:ext cx="407484" cy="461665"/>
          </a:xfrm>
          <a:prstGeom prst="rect">
            <a:avLst/>
          </a:prstGeom>
        </p:spPr>
        <p:txBody>
          <a:bodyPr wrap="none">
            <a:spAutoFit/>
          </a:bodyPr>
          <a:lstStyle/>
          <a:p>
            <a:r>
              <a:rPr lang="en-US" sz="2400" b="1" dirty="0" smtClean="0">
                <a:solidFill>
                  <a:srgbClr val="FF0000"/>
                </a:solidFill>
                <a:latin typeface="Times New Roman" panose="02020603050405020304" pitchFamily="18" charset="0"/>
                <a:cs typeface="Times New Roman" panose="02020603050405020304" pitchFamily="18" charset="0"/>
              </a:rPr>
              <a:t>D</a:t>
            </a:r>
            <a:endParaRPr lang="zh-CN" altLang="en-US" sz="2400" b="1" dirty="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blinds(horizontal)">
                                      <p:cBhvr>
                                        <p:cTn id="10" dur="500"/>
                                        <p:tgtEl>
                                          <p:spTgt spid="12"/>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anim calcmode="lin" valueType="num">
                                      <p:cBhvr additive="base">
                                        <p:cTn id="15" dur="500" fill="hold"/>
                                        <p:tgtEl>
                                          <p:spTgt spid="13"/>
                                        </p:tgtEl>
                                        <p:attrNameLst>
                                          <p:attrName>ppt_x</p:attrName>
                                        </p:attrNameLst>
                                      </p:cBhvr>
                                      <p:tavLst>
                                        <p:tav tm="0">
                                          <p:val>
                                            <p:strVal val="#ppt_x"/>
                                          </p:val>
                                        </p:tav>
                                        <p:tav tm="100000">
                                          <p:val>
                                            <p:strVal val="#ppt_x"/>
                                          </p:val>
                                        </p:tav>
                                      </p:tavLst>
                                    </p:anim>
                                    <p:anim calcmode="lin" valueType="num">
                                      <p:cBhvr additive="base">
                                        <p:cTn id="16"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14"/>
                                        </p:tgtEl>
                                        <p:attrNameLst>
                                          <p:attrName>style.visibility</p:attrName>
                                        </p:attrNameLst>
                                      </p:cBhvr>
                                      <p:to>
                                        <p:strVal val="visible"/>
                                      </p:to>
                                    </p:set>
                                    <p:anim calcmode="lin" valueType="num">
                                      <p:cBhvr additive="base">
                                        <p:cTn id="21" dur="500" fill="hold"/>
                                        <p:tgtEl>
                                          <p:spTgt spid="14"/>
                                        </p:tgtEl>
                                        <p:attrNameLst>
                                          <p:attrName>ppt_x</p:attrName>
                                        </p:attrNameLst>
                                      </p:cBhvr>
                                      <p:tavLst>
                                        <p:tav tm="0">
                                          <p:val>
                                            <p:strVal val="#ppt_x"/>
                                          </p:val>
                                        </p:tav>
                                        <p:tav tm="100000">
                                          <p:val>
                                            <p:strVal val="#ppt_x"/>
                                          </p:val>
                                        </p:tav>
                                      </p:tavLst>
                                    </p:anim>
                                    <p:anim calcmode="lin" valueType="num">
                                      <p:cBhvr additive="base">
                                        <p:cTn id="22"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2" grpId="0"/>
      <p:bldP spid="13" grpId="0"/>
      <p:bldP spid="1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728225" y="1294509"/>
            <a:ext cx="11076679" cy="4939814"/>
          </a:xfrm>
          <a:prstGeom prst="rect">
            <a:avLst/>
          </a:prstGeom>
          <a:noFill/>
        </p:spPr>
        <p:txBody>
          <a:bodyPr wrap="square" rtlCol="0">
            <a:spAutoFit/>
          </a:bodyPr>
          <a:lstStyle/>
          <a:p>
            <a:pPr>
              <a:lnSpc>
                <a:spcPct val="150000"/>
              </a:lnSpc>
            </a:pPr>
            <a:r>
              <a:rPr lang="en-US" altLang="zh-CN" sz="3000" b="1" dirty="0" smtClean="0">
                <a:latin typeface="Times New Roman" panose="02020603050405020304" pitchFamily="18" charset="0"/>
                <a:cs typeface="Times New Roman" panose="02020603050405020304" pitchFamily="18" charset="0"/>
              </a:rPr>
              <a:t>(</a:t>
            </a:r>
            <a:r>
              <a:rPr lang="zh-CN" altLang="en-US" sz="3000" b="1" dirty="0" smtClean="0">
                <a:latin typeface="Times New Roman" panose="02020603050405020304" pitchFamily="18" charset="0"/>
                <a:cs typeface="Times New Roman" panose="02020603050405020304" pitchFamily="18" charset="0"/>
              </a:rPr>
              <a:t>　　</a:t>
            </a:r>
            <a:r>
              <a:rPr lang="en-US" altLang="zh-CN" sz="3000" b="1" dirty="0" smtClean="0">
                <a:latin typeface="Times New Roman" panose="02020603050405020304" pitchFamily="18" charset="0"/>
                <a:cs typeface="Times New Roman" panose="02020603050405020304" pitchFamily="18" charset="0"/>
              </a:rPr>
              <a:t>)3.My dad is repairing some old bikes these days. He plans to </a:t>
            </a:r>
          </a:p>
          <a:p>
            <a:pPr>
              <a:lnSpc>
                <a:spcPct val="150000"/>
              </a:lnSpc>
            </a:pPr>
            <a:r>
              <a:rPr lang="en-US" altLang="zh-CN" sz="3000" b="1" dirty="0" smtClean="0">
                <a:latin typeface="Times New Roman" panose="02020603050405020304" pitchFamily="18" charset="0"/>
                <a:cs typeface="Times New Roman" panose="02020603050405020304" pitchFamily="18" charset="0"/>
              </a:rPr>
              <a:t>              ________ to a charity.</a:t>
            </a:r>
          </a:p>
          <a:p>
            <a:pPr>
              <a:lnSpc>
                <a:spcPct val="150000"/>
              </a:lnSpc>
            </a:pPr>
            <a:r>
              <a:rPr lang="en-US" altLang="zh-CN" sz="3000" b="1" dirty="0" smtClean="0">
                <a:latin typeface="Times New Roman" panose="02020603050405020304" pitchFamily="18" charset="0"/>
                <a:cs typeface="Times New Roman" panose="02020603050405020304" pitchFamily="18" charset="0"/>
              </a:rPr>
              <a:t>             A</a:t>
            </a:r>
            <a:r>
              <a:rPr lang="zh-CN" altLang="en-US"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put them up                     B</a:t>
            </a:r>
            <a:r>
              <a:rPr lang="zh-CN" altLang="en-US"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give them up      </a:t>
            </a:r>
          </a:p>
          <a:p>
            <a:pPr>
              <a:lnSpc>
                <a:spcPct val="150000"/>
              </a:lnSpc>
            </a:pPr>
            <a:r>
              <a:rPr lang="en-US" altLang="zh-CN" sz="3000" b="1" dirty="0" smtClean="0">
                <a:latin typeface="Times New Roman" panose="02020603050405020304" pitchFamily="18" charset="0"/>
                <a:cs typeface="Times New Roman" panose="02020603050405020304" pitchFamily="18" charset="0"/>
              </a:rPr>
              <a:t>             C</a:t>
            </a:r>
            <a:r>
              <a:rPr lang="zh-CN" altLang="en-US"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put them off                    D</a:t>
            </a:r>
            <a:r>
              <a:rPr lang="zh-CN" altLang="en-US"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give them away</a:t>
            </a:r>
          </a:p>
          <a:p>
            <a:pPr>
              <a:lnSpc>
                <a:spcPct val="150000"/>
              </a:lnSpc>
            </a:pPr>
            <a:r>
              <a:rPr lang="en-US" altLang="zh-CN" sz="3000" b="1" dirty="0" smtClean="0">
                <a:latin typeface="Times New Roman" panose="02020603050405020304" pitchFamily="18" charset="0"/>
                <a:cs typeface="Times New Roman" panose="02020603050405020304" pitchFamily="18" charset="0"/>
              </a:rPr>
              <a:t>(</a:t>
            </a:r>
            <a:r>
              <a:rPr lang="zh-CN" altLang="en-US" sz="3000" b="1" dirty="0" smtClean="0">
                <a:latin typeface="Times New Roman" panose="02020603050405020304" pitchFamily="18" charset="0"/>
                <a:cs typeface="Times New Roman" panose="02020603050405020304" pitchFamily="18" charset="0"/>
              </a:rPr>
              <a:t>　　</a:t>
            </a:r>
            <a:r>
              <a:rPr lang="en-US" altLang="zh-CN" sz="3000" b="1" dirty="0" smtClean="0">
                <a:latin typeface="Times New Roman" panose="02020603050405020304" pitchFamily="18" charset="0"/>
                <a:cs typeface="Times New Roman" panose="02020603050405020304" pitchFamily="18" charset="0"/>
              </a:rPr>
              <a:t>)4.Linda's money ________. So she couldn't buy it.</a:t>
            </a:r>
          </a:p>
          <a:p>
            <a:pPr>
              <a:lnSpc>
                <a:spcPct val="150000"/>
              </a:lnSpc>
            </a:pPr>
            <a:r>
              <a:rPr lang="en-US" altLang="zh-CN" sz="3000" b="1" dirty="0" smtClean="0">
                <a:latin typeface="Times New Roman" panose="02020603050405020304" pitchFamily="18" charset="0"/>
                <a:cs typeface="Times New Roman" panose="02020603050405020304" pitchFamily="18" charset="0"/>
              </a:rPr>
              <a:t>              A</a:t>
            </a:r>
            <a:r>
              <a:rPr lang="zh-CN" altLang="en-US"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gave away                       B</a:t>
            </a:r>
            <a:r>
              <a:rPr lang="zh-CN" altLang="en-US"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ran out of         </a:t>
            </a:r>
          </a:p>
          <a:p>
            <a:pPr>
              <a:lnSpc>
                <a:spcPct val="150000"/>
              </a:lnSpc>
            </a:pPr>
            <a:r>
              <a:rPr lang="en-US" altLang="zh-CN" sz="3000" b="1" dirty="0" smtClean="0">
                <a:latin typeface="Times New Roman" panose="02020603050405020304" pitchFamily="18" charset="0"/>
                <a:cs typeface="Times New Roman" panose="02020603050405020304" pitchFamily="18" charset="0"/>
              </a:rPr>
              <a:t>              C</a:t>
            </a:r>
            <a:r>
              <a:rPr lang="zh-CN" altLang="en-US"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fixed up                           D</a:t>
            </a:r>
            <a:r>
              <a:rPr lang="zh-CN" altLang="en-US"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ran out</a:t>
            </a:r>
          </a:p>
        </p:txBody>
      </p:sp>
      <p:sp>
        <p:nvSpPr>
          <p:cNvPr id="13" name="矩形 12"/>
          <p:cNvSpPr/>
          <p:nvPr/>
        </p:nvSpPr>
        <p:spPr>
          <a:xfrm>
            <a:off x="1191502" y="1525215"/>
            <a:ext cx="407484" cy="461665"/>
          </a:xfrm>
          <a:prstGeom prst="rect">
            <a:avLst/>
          </a:prstGeom>
        </p:spPr>
        <p:txBody>
          <a:bodyPr wrap="none">
            <a:spAutoFit/>
          </a:bodyPr>
          <a:lstStyle/>
          <a:p>
            <a:r>
              <a:rPr lang="en-US" sz="2400" b="1" dirty="0" smtClean="0">
                <a:solidFill>
                  <a:srgbClr val="FF0000"/>
                </a:solidFill>
                <a:latin typeface="Times New Roman" panose="02020603050405020304" pitchFamily="18" charset="0"/>
                <a:cs typeface="Times New Roman" panose="02020603050405020304" pitchFamily="18" charset="0"/>
              </a:rPr>
              <a:t>D</a:t>
            </a:r>
            <a:endParaRPr lang="zh-CN" altLang="en-US" sz="2400" b="1" dirty="0">
              <a:solidFill>
                <a:srgbClr val="FF0000"/>
              </a:solidFill>
              <a:latin typeface="Times New Roman" panose="02020603050405020304" pitchFamily="18" charset="0"/>
              <a:cs typeface="Times New Roman" panose="02020603050405020304" pitchFamily="18" charset="0"/>
            </a:endParaRPr>
          </a:p>
        </p:txBody>
      </p:sp>
      <p:sp>
        <p:nvSpPr>
          <p:cNvPr id="6" name="矩形 5"/>
          <p:cNvSpPr/>
          <p:nvPr/>
        </p:nvSpPr>
        <p:spPr>
          <a:xfrm>
            <a:off x="1197598" y="4265367"/>
            <a:ext cx="407484" cy="461665"/>
          </a:xfrm>
          <a:prstGeom prst="rect">
            <a:avLst/>
          </a:prstGeom>
        </p:spPr>
        <p:txBody>
          <a:bodyPr wrap="none">
            <a:spAutoFit/>
          </a:bodyPr>
          <a:lstStyle/>
          <a:p>
            <a:r>
              <a:rPr lang="en-US" sz="2400" b="1" dirty="0" smtClean="0">
                <a:solidFill>
                  <a:srgbClr val="FF0000"/>
                </a:solidFill>
                <a:latin typeface="Times New Roman" panose="02020603050405020304" pitchFamily="18" charset="0"/>
                <a:cs typeface="Times New Roman" panose="02020603050405020304" pitchFamily="18" charset="0"/>
              </a:rPr>
              <a:t>D</a:t>
            </a:r>
            <a:endParaRPr lang="zh-CN" altLang="en-US" sz="2400" b="1" dirty="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linds(horizontal)">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 calcmode="lin" valueType="num">
                                      <p:cBhvr additive="base">
                                        <p:cTn id="12" dur="500" fill="hold"/>
                                        <p:tgtEl>
                                          <p:spTgt spid="13"/>
                                        </p:tgtEl>
                                        <p:attrNameLst>
                                          <p:attrName>ppt_x</p:attrName>
                                        </p:attrNameLst>
                                      </p:cBhvr>
                                      <p:tavLst>
                                        <p:tav tm="0">
                                          <p:val>
                                            <p:strVal val="#ppt_x"/>
                                          </p:val>
                                        </p:tav>
                                        <p:tav tm="100000">
                                          <p:val>
                                            <p:strVal val="#ppt_x"/>
                                          </p:val>
                                        </p:tav>
                                      </p:tavLst>
                                    </p:anim>
                                    <p:anim calcmode="lin" valueType="num">
                                      <p:cBhvr additive="base">
                                        <p:cTn id="13"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anim calcmode="lin" valueType="num">
                                      <p:cBhvr additive="base">
                                        <p:cTn id="18" dur="500" fill="hold"/>
                                        <p:tgtEl>
                                          <p:spTgt spid="6"/>
                                        </p:tgtEl>
                                        <p:attrNameLst>
                                          <p:attrName>ppt_x</p:attrName>
                                        </p:attrNameLst>
                                      </p:cBhvr>
                                      <p:tavLst>
                                        <p:tav tm="0">
                                          <p:val>
                                            <p:strVal val="#ppt_x"/>
                                          </p:val>
                                        </p:tav>
                                        <p:tav tm="100000">
                                          <p:val>
                                            <p:strVal val="#ppt_x"/>
                                          </p:val>
                                        </p:tav>
                                      </p:tavLst>
                                    </p:anim>
                                    <p:anim calcmode="lin" valueType="num">
                                      <p:cBhvr additive="base">
                                        <p:cTn id="19"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664217" y="1755435"/>
            <a:ext cx="10564837" cy="2774670"/>
          </a:xfrm>
          <a:prstGeom prst="rect">
            <a:avLst/>
          </a:prstGeom>
          <a:noFill/>
        </p:spPr>
        <p:txBody>
          <a:bodyPr wrap="square" rtlCol="0">
            <a:spAutoFit/>
          </a:bodyPr>
          <a:lstStyle/>
          <a:p>
            <a:pPr>
              <a:lnSpc>
                <a:spcPct val="150000"/>
              </a:lnSpc>
            </a:pPr>
            <a:r>
              <a:rPr lang="en-US" altLang="zh-CN" sz="3000" b="1" dirty="0" smtClean="0">
                <a:latin typeface="Times New Roman" panose="02020603050405020304" pitchFamily="18" charset="0"/>
                <a:cs typeface="Times New Roman" panose="02020603050405020304" pitchFamily="18" charset="0"/>
              </a:rPr>
              <a:t> (</a:t>
            </a:r>
            <a:r>
              <a:rPr lang="zh-CN" altLang="en-US" sz="3000" b="1" dirty="0" smtClean="0">
                <a:latin typeface="Times New Roman" panose="02020603050405020304" pitchFamily="18" charset="0"/>
                <a:cs typeface="Times New Roman" panose="02020603050405020304" pitchFamily="18" charset="0"/>
              </a:rPr>
              <a:t>　　</a:t>
            </a:r>
            <a:r>
              <a:rPr lang="en-US" altLang="zh-CN" sz="3000" b="1" dirty="0" smtClean="0">
                <a:latin typeface="Times New Roman" panose="02020603050405020304" pitchFamily="18" charset="0"/>
                <a:cs typeface="Times New Roman" panose="02020603050405020304" pitchFamily="18" charset="0"/>
              </a:rPr>
              <a:t>)5.—What are you going to do, Mary?</a:t>
            </a:r>
          </a:p>
          <a:p>
            <a:pPr>
              <a:lnSpc>
                <a:spcPct val="150000"/>
              </a:lnSpc>
            </a:pPr>
            <a:r>
              <a:rPr lang="en-US" altLang="zh-CN" sz="3000" b="1" dirty="0" smtClean="0">
                <a:latin typeface="Times New Roman" panose="02020603050405020304" pitchFamily="18" charset="0"/>
                <a:cs typeface="Times New Roman" panose="02020603050405020304" pitchFamily="18" charset="0"/>
              </a:rPr>
              <a:t>               —I want to have my bike ________</a:t>
            </a:r>
            <a:r>
              <a:rPr lang="zh-CN" altLang="en-US" sz="3000" b="1" dirty="0" smtClean="0">
                <a:latin typeface="Times New Roman" panose="02020603050405020304" pitchFamily="18" charset="0"/>
                <a:cs typeface="Times New Roman" panose="02020603050405020304" pitchFamily="18" charset="0"/>
              </a:rPr>
              <a:t>．</a:t>
            </a:r>
          </a:p>
          <a:p>
            <a:pPr>
              <a:lnSpc>
                <a:spcPct val="150000"/>
              </a:lnSpc>
            </a:pPr>
            <a:r>
              <a:rPr lang="en-US" altLang="zh-CN" sz="3000" b="1" dirty="0" smtClean="0">
                <a:latin typeface="Times New Roman" panose="02020603050405020304" pitchFamily="18" charset="0"/>
                <a:cs typeface="Times New Roman" panose="02020603050405020304" pitchFamily="18" charset="0"/>
              </a:rPr>
              <a:t>               A</a:t>
            </a:r>
            <a:r>
              <a:rPr lang="zh-CN" altLang="en-US"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repair                         B</a:t>
            </a:r>
            <a:r>
              <a:rPr lang="zh-CN" altLang="en-US"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repairs           </a:t>
            </a:r>
          </a:p>
          <a:p>
            <a:pPr>
              <a:lnSpc>
                <a:spcPct val="150000"/>
              </a:lnSpc>
            </a:pPr>
            <a:r>
              <a:rPr lang="en-US" altLang="zh-CN" sz="3000" b="1" dirty="0" smtClean="0">
                <a:latin typeface="Times New Roman" panose="02020603050405020304" pitchFamily="18" charset="0"/>
                <a:cs typeface="Times New Roman" panose="02020603050405020304" pitchFamily="18" charset="0"/>
              </a:rPr>
              <a:t>              C</a:t>
            </a:r>
            <a:r>
              <a:rPr lang="zh-CN" altLang="en-US"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to repair                      D</a:t>
            </a:r>
            <a:r>
              <a:rPr lang="zh-CN" altLang="en-US"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repaired </a:t>
            </a:r>
          </a:p>
        </p:txBody>
      </p:sp>
      <p:sp>
        <p:nvSpPr>
          <p:cNvPr id="13" name="矩形 12"/>
          <p:cNvSpPr/>
          <p:nvPr/>
        </p:nvSpPr>
        <p:spPr>
          <a:xfrm>
            <a:off x="1209790" y="1989705"/>
            <a:ext cx="407484" cy="461665"/>
          </a:xfrm>
          <a:prstGeom prst="rect">
            <a:avLst/>
          </a:prstGeom>
        </p:spPr>
        <p:txBody>
          <a:bodyPr wrap="none">
            <a:spAutoFit/>
          </a:bodyPr>
          <a:lstStyle/>
          <a:p>
            <a:r>
              <a:rPr lang="en-US" sz="2400" b="1" dirty="0" smtClean="0">
                <a:solidFill>
                  <a:srgbClr val="FF0000"/>
                </a:solidFill>
                <a:latin typeface="Times New Roman" panose="02020603050405020304" pitchFamily="18" charset="0"/>
                <a:cs typeface="Times New Roman" panose="02020603050405020304" pitchFamily="18" charset="0"/>
              </a:rPr>
              <a:t>D</a:t>
            </a:r>
            <a:endParaRPr lang="zh-CN" altLang="en-US" sz="2400" b="1" dirty="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linds(horizontal)">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 calcmode="lin" valueType="num">
                                      <p:cBhvr additive="base">
                                        <p:cTn id="12" dur="500" fill="hold"/>
                                        <p:tgtEl>
                                          <p:spTgt spid="13"/>
                                        </p:tgtEl>
                                        <p:attrNameLst>
                                          <p:attrName>ppt_x</p:attrName>
                                        </p:attrNameLst>
                                      </p:cBhvr>
                                      <p:tavLst>
                                        <p:tav tm="0">
                                          <p:val>
                                            <p:strVal val="#ppt_x"/>
                                          </p:val>
                                        </p:tav>
                                        <p:tav tm="100000">
                                          <p:val>
                                            <p:strVal val="#ppt_x"/>
                                          </p:val>
                                        </p:tav>
                                      </p:tavLst>
                                    </p:anim>
                                    <p:anim calcmode="lin" valueType="num">
                                      <p:cBhvr additive="base">
                                        <p:cTn id="13"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4"/>
          <p:cNvPicPr>
            <a:picLocks noChangeAspect="1"/>
          </p:cNvPicPr>
          <p:nvPr/>
        </p:nvPicPr>
        <p:blipFill>
          <a:blip r:embed="rId2" cstate="email"/>
          <a:stretch>
            <a:fillRect/>
          </a:stretch>
        </p:blipFill>
        <p:spPr>
          <a:xfrm>
            <a:off x="473075" y="1184055"/>
            <a:ext cx="84455" cy="414020"/>
          </a:xfrm>
          <a:prstGeom prst="rect">
            <a:avLst/>
          </a:prstGeom>
          <a:noFill/>
          <a:ln w="9525">
            <a:noFill/>
          </a:ln>
        </p:spPr>
      </p:pic>
      <p:sp>
        <p:nvSpPr>
          <p:cNvPr id="6" name="TextBox 5"/>
          <p:cNvSpPr txBox="1"/>
          <p:nvPr/>
        </p:nvSpPr>
        <p:spPr>
          <a:xfrm>
            <a:off x="808189" y="1037251"/>
            <a:ext cx="10086535" cy="697179"/>
          </a:xfrm>
          <a:prstGeom prst="rect">
            <a:avLst/>
          </a:prstGeom>
          <a:noFill/>
        </p:spPr>
        <p:txBody>
          <a:bodyPr wrap="square" rtlCol="0">
            <a:spAutoFit/>
          </a:bodyPr>
          <a:lstStyle/>
          <a:p>
            <a:pPr>
              <a:lnSpc>
                <a:spcPct val="150000"/>
              </a:lnSpc>
            </a:pPr>
            <a:r>
              <a:rPr lang="en-US" altLang="zh-CN" sz="3000" b="1" dirty="0" smtClean="0">
                <a:latin typeface="Times New Roman" panose="02020603050405020304" pitchFamily="18" charset="0"/>
                <a:cs typeface="Times New Roman" panose="02020603050405020304" pitchFamily="18" charset="0"/>
              </a:rPr>
              <a:t>Ⅱ.</a:t>
            </a:r>
            <a:r>
              <a:rPr lang="zh-CN" altLang="en-US" sz="3000" b="1" dirty="0" smtClean="0">
                <a:latin typeface="Times New Roman" panose="02020603050405020304" pitchFamily="18" charset="0"/>
                <a:cs typeface="Times New Roman" panose="02020603050405020304" pitchFamily="18" charset="0"/>
              </a:rPr>
              <a:t>从方框中选出合适的单词，并用其适当形式完成短文</a:t>
            </a:r>
          </a:p>
        </p:txBody>
      </p:sp>
      <p:sp>
        <p:nvSpPr>
          <p:cNvPr id="12" name="TextBox 11"/>
          <p:cNvSpPr txBox="1"/>
          <p:nvPr/>
        </p:nvSpPr>
        <p:spPr>
          <a:xfrm>
            <a:off x="315824" y="2916875"/>
            <a:ext cx="11315155" cy="2774670"/>
          </a:xfrm>
          <a:prstGeom prst="rect">
            <a:avLst/>
          </a:prstGeom>
          <a:noFill/>
        </p:spPr>
        <p:txBody>
          <a:bodyPr wrap="square" rtlCol="0">
            <a:spAutoFit/>
          </a:bodyPr>
          <a:lstStyle/>
          <a:p>
            <a:pPr algn="just">
              <a:lnSpc>
                <a:spcPct val="150000"/>
              </a:lnSpc>
            </a:pPr>
            <a:r>
              <a:rPr lang="en-US" altLang="zh-CN" sz="3000" b="1" dirty="0" smtClean="0">
                <a:latin typeface="Times New Roman" panose="02020603050405020304" pitchFamily="18" charset="0"/>
                <a:cs typeface="Times New Roman" panose="02020603050405020304" pitchFamily="18" charset="0"/>
              </a:rPr>
              <a:t>      Our school 1.__________ a walk for the homeless. We want to raise money for Little Sam. The name of the event is called Walk for the Homeless. We hope to help the homeless by 2.________ money. It is also a good chance to exercise our body. </a:t>
            </a:r>
          </a:p>
        </p:txBody>
      </p:sp>
      <p:sp>
        <p:nvSpPr>
          <p:cNvPr id="13" name="矩形 12"/>
          <p:cNvSpPr/>
          <p:nvPr/>
        </p:nvSpPr>
        <p:spPr>
          <a:xfrm>
            <a:off x="3332285" y="3178243"/>
            <a:ext cx="1943100" cy="461665"/>
          </a:xfrm>
          <a:prstGeom prst="rect">
            <a:avLst/>
          </a:prstGeom>
        </p:spPr>
        <p:txBody>
          <a:bodyPr wrap="square">
            <a:spAutoFit/>
          </a:bodyPr>
          <a:lstStyle/>
          <a:p>
            <a:r>
              <a:rPr lang="en-US" sz="2400" b="1" dirty="0" smtClean="0">
                <a:solidFill>
                  <a:srgbClr val="FF0000"/>
                </a:solidFill>
                <a:latin typeface="Times New Roman" panose="02020603050405020304" pitchFamily="18" charset="0"/>
                <a:cs typeface="Times New Roman" panose="02020603050405020304" pitchFamily="18" charset="0"/>
              </a:rPr>
              <a:t>will organize</a:t>
            </a:r>
            <a:endParaRPr lang="zh-CN" altLang="en-US" sz="2400" b="1" dirty="0">
              <a:solidFill>
                <a:srgbClr val="FF0000"/>
              </a:solidFill>
              <a:latin typeface="Times New Roman" panose="02020603050405020304" pitchFamily="18" charset="0"/>
              <a:cs typeface="Times New Roman" panose="02020603050405020304" pitchFamily="18" charset="0"/>
            </a:endParaRPr>
          </a:p>
        </p:txBody>
      </p:sp>
      <p:sp>
        <p:nvSpPr>
          <p:cNvPr id="14" name="矩形 13"/>
          <p:cNvSpPr/>
          <p:nvPr/>
        </p:nvSpPr>
        <p:spPr>
          <a:xfrm>
            <a:off x="8636140" y="4509973"/>
            <a:ext cx="1090363" cy="461665"/>
          </a:xfrm>
          <a:prstGeom prst="rect">
            <a:avLst/>
          </a:prstGeom>
        </p:spPr>
        <p:txBody>
          <a:bodyPr wrap="none">
            <a:spAutoFit/>
          </a:bodyPr>
          <a:lstStyle/>
          <a:p>
            <a:r>
              <a:rPr lang="en-US" sz="2400" b="1" dirty="0" smtClean="0">
                <a:solidFill>
                  <a:srgbClr val="FF0000"/>
                </a:solidFill>
                <a:latin typeface="Times New Roman" panose="02020603050405020304" pitchFamily="18" charset="0"/>
                <a:cs typeface="Times New Roman" panose="02020603050405020304" pitchFamily="18" charset="0"/>
              </a:rPr>
              <a:t>raising</a:t>
            </a:r>
            <a:endParaRPr lang="zh-CN" altLang="en-US" sz="2400" b="1" dirty="0">
              <a:solidFill>
                <a:srgbClr val="FF0000"/>
              </a:solidFill>
              <a:latin typeface="Times New Roman" panose="02020603050405020304" pitchFamily="18" charset="0"/>
              <a:cs typeface="Times New Roman" panose="02020603050405020304" pitchFamily="18" charset="0"/>
            </a:endParaRPr>
          </a:p>
        </p:txBody>
      </p:sp>
      <p:sp>
        <p:nvSpPr>
          <p:cNvPr id="10" name="TextBox 9"/>
          <p:cNvSpPr txBox="1"/>
          <p:nvPr/>
        </p:nvSpPr>
        <p:spPr>
          <a:xfrm>
            <a:off x="2756564" y="2041925"/>
            <a:ext cx="5156514" cy="784830"/>
          </a:xfrm>
          <a:prstGeom prst="rect">
            <a:avLst/>
          </a:prstGeom>
          <a:noFill/>
          <a:ln>
            <a:solidFill>
              <a:schemeClr val="tx1"/>
            </a:solidFill>
          </a:ln>
        </p:spPr>
        <p:txBody>
          <a:bodyPr wrap="square" rtlCol="0">
            <a:spAutoFit/>
          </a:bodyPr>
          <a:lstStyle/>
          <a:p>
            <a:pPr>
              <a:lnSpc>
                <a:spcPct val="150000"/>
              </a:lnSpc>
            </a:pPr>
            <a:r>
              <a:rPr lang="en-US" altLang="zh-CN" sz="3000" b="1" dirty="0" smtClean="0">
                <a:latin typeface="Times New Roman" panose="02020603050405020304" pitchFamily="18" charset="0"/>
                <a:cs typeface="Times New Roman" panose="02020603050405020304" pitchFamily="18" charset="0"/>
              </a:rPr>
              <a:t>rise, organize, you, little, hold </a:t>
            </a:r>
          </a:p>
        </p:txBody>
      </p:sp>
      <p:sp>
        <p:nvSpPr>
          <p:cNvPr id="12289" name="Rectangle 1"/>
          <p:cNvSpPr>
            <a:spLocks noChangeArrowheads="1"/>
          </p:cNvSpPr>
          <p:nvPr/>
        </p:nvSpPr>
        <p:spPr bwMode="auto">
          <a:xfrm>
            <a:off x="0" y="0"/>
            <a:ext cx="12192000" cy="457200"/>
          </a:xfrm>
          <a:prstGeom prst="rect">
            <a:avLst/>
          </a:prstGeom>
          <a:noFill/>
          <a:ln w="9525">
            <a:noFill/>
            <a:miter lim="800000"/>
          </a:ln>
          <a:effec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ox(in)">
                                      <p:cBhvr>
                                        <p:cTn id="7" dur="500"/>
                                        <p:tgtEl>
                                          <p:spTgt spid="6"/>
                                        </p:tgtEl>
                                      </p:cBhvr>
                                    </p:animEffect>
                                  </p:childTnLst>
                                </p:cTn>
                              </p:par>
                              <p:par>
                                <p:cTn id="8" presetID="3" presetClass="entr" presetSubtype="10" fill="hold" grpId="1"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blinds(horizontal)">
                                      <p:cBhvr>
                                        <p:cTn id="10" dur="500"/>
                                        <p:tgtEl>
                                          <p:spTgt spid="10"/>
                                        </p:tgtEl>
                                      </p:cBhvr>
                                    </p:animEffect>
                                  </p:childTnLst>
                                </p:cTn>
                              </p:par>
                              <p:par>
                                <p:cTn id="11" presetID="4" presetClass="entr" presetSubtype="16" fill="hold" grpId="0" nodeType="with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box(in)">
                                      <p:cBhvr>
                                        <p:cTn id="13" dur="500"/>
                                        <p:tgtEl>
                                          <p:spTgt spid="12"/>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3"/>
                                        </p:tgtEl>
                                        <p:attrNameLst>
                                          <p:attrName>style.visibility</p:attrName>
                                        </p:attrNameLst>
                                      </p:cBhvr>
                                      <p:to>
                                        <p:strVal val="visible"/>
                                      </p:to>
                                    </p:set>
                                    <p:anim calcmode="lin" valueType="num">
                                      <p:cBhvr additive="base">
                                        <p:cTn id="18" dur="500" fill="hold"/>
                                        <p:tgtEl>
                                          <p:spTgt spid="13"/>
                                        </p:tgtEl>
                                        <p:attrNameLst>
                                          <p:attrName>ppt_x</p:attrName>
                                        </p:attrNameLst>
                                      </p:cBhvr>
                                      <p:tavLst>
                                        <p:tav tm="0">
                                          <p:val>
                                            <p:strVal val="#ppt_x"/>
                                          </p:val>
                                        </p:tav>
                                        <p:tav tm="100000">
                                          <p:val>
                                            <p:strVal val="#ppt_x"/>
                                          </p:val>
                                        </p:tav>
                                      </p:tavLst>
                                    </p:anim>
                                    <p:anim calcmode="lin" valueType="num">
                                      <p:cBhvr additive="base">
                                        <p:cTn id="19"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14"/>
                                        </p:tgtEl>
                                        <p:attrNameLst>
                                          <p:attrName>style.visibility</p:attrName>
                                        </p:attrNameLst>
                                      </p:cBhvr>
                                      <p:to>
                                        <p:strVal val="visible"/>
                                      </p:to>
                                    </p:set>
                                    <p:anim calcmode="lin" valueType="num">
                                      <p:cBhvr additive="base">
                                        <p:cTn id="24" dur="500" fill="hold"/>
                                        <p:tgtEl>
                                          <p:spTgt spid="14"/>
                                        </p:tgtEl>
                                        <p:attrNameLst>
                                          <p:attrName>ppt_x</p:attrName>
                                        </p:attrNameLst>
                                      </p:cBhvr>
                                      <p:tavLst>
                                        <p:tav tm="0">
                                          <p:val>
                                            <p:strVal val="#ppt_x"/>
                                          </p:val>
                                        </p:tav>
                                        <p:tav tm="100000">
                                          <p:val>
                                            <p:strVal val="#ppt_x"/>
                                          </p:val>
                                        </p:tav>
                                      </p:tavLst>
                                    </p:anim>
                                    <p:anim calcmode="lin" valueType="num">
                                      <p:cBhvr additive="base">
                                        <p:cTn id="25"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2" grpId="0"/>
      <p:bldP spid="13" grpId="0"/>
      <p:bldP spid="14" grpId="0"/>
      <p:bldP spid="10" grpId="1"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453453" y="1414288"/>
            <a:ext cx="11315155" cy="4856842"/>
          </a:xfrm>
          <a:prstGeom prst="rect">
            <a:avLst/>
          </a:prstGeom>
          <a:noFill/>
        </p:spPr>
        <p:txBody>
          <a:bodyPr wrap="square" rtlCol="0">
            <a:spAutoFit/>
          </a:bodyPr>
          <a:lstStyle/>
          <a:p>
            <a:pPr>
              <a:lnSpc>
                <a:spcPct val="150000"/>
              </a:lnSpc>
            </a:pPr>
            <a:r>
              <a:rPr lang="en-US" altLang="zh-CN" sz="3000" b="1" dirty="0" smtClean="0">
                <a:latin typeface="Times New Roman" panose="02020603050405020304" pitchFamily="18" charset="0"/>
                <a:cs typeface="Times New Roman" panose="02020603050405020304" pitchFamily="18" charset="0"/>
              </a:rPr>
              <a:t>      The walk will be 3.________ on Saturday, April 6. It will start at 8</a:t>
            </a:r>
            <a:r>
              <a:rPr lang="zh-CN" altLang="en-US"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00 a</a:t>
            </a:r>
            <a:r>
              <a:rPr lang="zh-CN" altLang="en-US"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m. You need to walk from our school to the North Hill. If you take part in the walk, you'd better give away at 4.________ 10 dollars. If you finish the walk within thirty minutes, you will get a certificate(</a:t>
            </a:r>
            <a:r>
              <a:rPr lang="zh-CN" altLang="en-US" sz="3000" b="1" dirty="0" smtClean="0">
                <a:latin typeface="Times New Roman" panose="02020603050405020304" pitchFamily="18" charset="0"/>
                <a:cs typeface="Times New Roman" panose="02020603050405020304" pitchFamily="18" charset="0"/>
              </a:rPr>
              <a:t>证书</a:t>
            </a:r>
            <a:r>
              <a:rPr lang="en-US" altLang="zh-CN" sz="3000" b="1" dirty="0" smtClean="0">
                <a:latin typeface="Times New Roman" panose="02020603050405020304" pitchFamily="18" charset="0"/>
                <a:cs typeface="Times New Roman" panose="02020603050405020304" pitchFamily="18" charset="0"/>
              </a:rPr>
              <a:t>). </a:t>
            </a:r>
          </a:p>
          <a:p>
            <a:pPr>
              <a:lnSpc>
                <a:spcPct val="150000"/>
              </a:lnSpc>
            </a:pPr>
            <a:r>
              <a:rPr lang="en-US" altLang="zh-CN" sz="3000" b="1" dirty="0" smtClean="0">
                <a:latin typeface="Times New Roman" panose="02020603050405020304" pitchFamily="18" charset="0"/>
                <a:cs typeface="Times New Roman" panose="02020603050405020304" pitchFamily="18" charset="0"/>
              </a:rPr>
              <a:t>       Boys and girls, it's a good chance to challenge 5.________. You can't miss it. </a:t>
            </a:r>
          </a:p>
        </p:txBody>
      </p:sp>
      <p:sp>
        <p:nvSpPr>
          <p:cNvPr id="13" name="矩形 12"/>
          <p:cNvSpPr/>
          <p:nvPr/>
        </p:nvSpPr>
        <p:spPr>
          <a:xfrm>
            <a:off x="4567719" y="1647150"/>
            <a:ext cx="748923" cy="461665"/>
          </a:xfrm>
          <a:prstGeom prst="rect">
            <a:avLst/>
          </a:prstGeom>
        </p:spPr>
        <p:txBody>
          <a:bodyPr wrap="none">
            <a:spAutoFit/>
          </a:bodyPr>
          <a:lstStyle/>
          <a:p>
            <a:r>
              <a:rPr lang="en-US" altLang="zh-CN" sz="2400" b="1" dirty="0" smtClean="0">
                <a:solidFill>
                  <a:srgbClr val="FF0000"/>
                </a:solidFill>
                <a:latin typeface="Times New Roman" panose="02020603050405020304" pitchFamily="18" charset="0"/>
                <a:cs typeface="Times New Roman" panose="02020603050405020304" pitchFamily="18" charset="0"/>
              </a:rPr>
              <a:t>held</a:t>
            </a:r>
          </a:p>
        </p:txBody>
      </p:sp>
      <p:sp>
        <p:nvSpPr>
          <p:cNvPr id="5" name="矩形 4"/>
          <p:cNvSpPr/>
          <p:nvPr/>
        </p:nvSpPr>
        <p:spPr>
          <a:xfrm>
            <a:off x="9675465" y="3033992"/>
            <a:ext cx="782587" cy="461665"/>
          </a:xfrm>
          <a:prstGeom prst="rect">
            <a:avLst/>
          </a:prstGeom>
        </p:spPr>
        <p:txBody>
          <a:bodyPr wrap="none">
            <a:spAutoFit/>
          </a:bodyPr>
          <a:lstStyle/>
          <a:p>
            <a:r>
              <a:rPr lang="en-US" altLang="zh-CN" sz="2400" b="1" dirty="0" smtClean="0">
                <a:solidFill>
                  <a:srgbClr val="FF0000"/>
                </a:solidFill>
                <a:latin typeface="Times New Roman" panose="02020603050405020304" pitchFamily="18" charset="0"/>
                <a:cs typeface="Times New Roman" panose="02020603050405020304" pitchFamily="18" charset="0"/>
              </a:rPr>
              <a:t>least</a:t>
            </a:r>
            <a:endParaRPr lang="zh-CN" altLang="en-US" sz="2400" b="1" dirty="0">
              <a:solidFill>
                <a:srgbClr val="FF0000"/>
              </a:solidFill>
              <a:latin typeface="Times New Roman" panose="02020603050405020304" pitchFamily="18" charset="0"/>
              <a:cs typeface="Times New Roman" panose="02020603050405020304" pitchFamily="18" charset="0"/>
            </a:endParaRPr>
          </a:p>
        </p:txBody>
      </p:sp>
      <p:sp>
        <p:nvSpPr>
          <p:cNvPr id="6" name="矩形 5"/>
          <p:cNvSpPr/>
          <p:nvPr/>
        </p:nvSpPr>
        <p:spPr>
          <a:xfrm>
            <a:off x="9027767" y="5041567"/>
            <a:ext cx="1552028" cy="461665"/>
          </a:xfrm>
          <a:prstGeom prst="rect">
            <a:avLst/>
          </a:prstGeom>
        </p:spPr>
        <p:txBody>
          <a:bodyPr wrap="none">
            <a:spAutoFit/>
          </a:bodyPr>
          <a:lstStyle/>
          <a:p>
            <a:r>
              <a:rPr lang="en-US" altLang="zh-CN" sz="2400" b="1" dirty="0" smtClean="0">
                <a:solidFill>
                  <a:srgbClr val="FF0000"/>
                </a:solidFill>
                <a:latin typeface="Times New Roman" panose="02020603050405020304" pitchFamily="18" charset="0"/>
                <a:cs typeface="Times New Roman" panose="02020603050405020304" pitchFamily="18" charset="0"/>
              </a:rPr>
              <a:t>yourselves</a:t>
            </a:r>
            <a:endParaRPr lang="zh-CN" altLang="en-US" sz="2400" b="1" dirty="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ox(in)">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 calcmode="lin" valueType="num">
                                      <p:cBhvr additive="base">
                                        <p:cTn id="12" dur="500" fill="hold"/>
                                        <p:tgtEl>
                                          <p:spTgt spid="13"/>
                                        </p:tgtEl>
                                        <p:attrNameLst>
                                          <p:attrName>ppt_x</p:attrName>
                                        </p:attrNameLst>
                                      </p:cBhvr>
                                      <p:tavLst>
                                        <p:tav tm="0">
                                          <p:val>
                                            <p:strVal val="#ppt_x"/>
                                          </p:val>
                                        </p:tav>
                                        <p:tav tm="100000">
                                          <p:val>
                                            <p:strVal val="#ppt_x"/>
                                          </p:val>
                                        </p:tav>
                                      </p:tavLst>
                                    </p:anim>
                                    <p:anim calcmode="lin" valueType="num">
                                      <p:cBhvr additive="base">
                                        <p:cTn id="13"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 calcmode="lin" valueType="num">
                                      <p:cBhvr additive="base">
                                        <p:cTn id="18" dur="500" fill="hold"/>
                                        <p:tgtEl>
                                          <p:spTgt spid="5"/>
                                        </p:tgtEl>
                                        <p:attrNameLst>
                                          <p:attrName>ppt_x</p:attrName>
                                        </p:attrNameLst>
                                      </p:cBhvr>
                                      <p:tavLst>
                                        <p:tav tm="0">
                                          <p:val>
                                            <p:strVal val="#ppt_x"/>
                                          </p:val>
                                        </p:tav>
                                        <p:tav tm="100000">
                                          <p:val>
                                            <p:strVal val="#ppt_x"/>
                                          </p:val>
                                        </p:tav>
                                      </p:tavLst>
                                    </p:anim>
                                    <p:anim calcmode="lin" valueType="num">
                                      <p:cBhvr additive="base">
                                        <p:cTn id="19"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6"/>
                                        </p:tgtEl>
                                        <p:attrNameLst>
                                          <p:attrName>style.visibility</p:attrName>
                                        </p:attrNameLst>
                                      </p:cBhvr>
                                      <p:to>
                                        <p:strVal val="visible"/>
                                      </p:to>
                                    </p:set>
                                    <p:anim calcmode="lin" valueType="num">
                                      <p:cBhvr additive="base">
                                        <p:cTn id="24" dur="500" fill="hold"/>
                                        <p:tgtEl>
                                          <p:spTgt spid="6"/>
                                        </p:tgtEl>
                                        <p:attrNameLst>
                                          <p:attrName>ppt_x</p:attrName>
                                        </p:attrNameLst>
                                      </p:cBhvr>
                                      <p:tavLst>
                                        <p:tav tm="0">
                                          <p:val>
                                            <p:strVal val="#ppt_x"/>
                                          </p:val>
                                        </p:tav>
                                        <p:tav tm="100000">
                                          <p:val>
                                            <p:strVal val="#ppt_x"/>
                                          </p:val>
                                        </p:tav>
                                      </p:tavLst>
                                    </p:anim>
                                    <p:anim calcmode="lin" valueType="num">
                                      <p:cBhvr additive="base">
                                        <p:cTn id="25"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5" grpId="0"/>
      <p:bldP spid="6" grpId="0"/>
    </p:bldLst>
  </p:timing>
</p:sld>
</file>

<file path=ppt/theme/theme1.xml><?xml version="1.0" encoding="utf-8"?>
<a:theme xmlns:a="http://schemas.openxmlformats.org/drawingml/2006/main" name="WWW.2PPT.COM&#1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613</Words>
  <Application>Microsoft Office PowerPoint</Application>
  <PresentationFormat>宽屏</PresentationFormat>
  <Paragraphs>91</Paragraphs>
  <Slides>12</Slides>
  <Notes>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12</vt:i4>
      </vt:variant>
    </vt:vector>
  </HeadingPairs>
  <TitlesOfParts>
    <vt:vector size="21" baseType="lpstr">
      <vt:lpstr>仿宋</vt:lpstr>
      <vt:lpstr>华文新魏</vt:lpstr>
      <vt:lpstr>宋体</vt:lpstr>
      <vt:lpstr>微软雅黑</vt:lpstr>
      <vt:lpstr>Arial</vt:lpstr>
      <vt:lpstr>Calibri</vt:lpstr>
      <vt:lpstr>Calibri Light</vt:lpstr>
      <vt:lpstr>Times New Roman</vt:lpstr>
      <vt:lpstr>WWW.2PPT.COM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2018-02-07T00:47:00Z</dcterms:created>
  <dcterms:modified xsi:type="dcterms:W3CDTF">2023-01-16T15:10:16Z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2052-11.1.0.11194</vt:lpwstr>
  </property>
  <property fmtid="{D5CDD505-2E9C-101B-9397-08002B2CF9AE}" pid="3" name="ICV">
    <vt:lpwstr>5892E658B66C4C9D93C705C9A6015E99</vt:lpwstr>
  </property>
  <property fmtid="{A09F084E-AD41-489F-8076-AA5BE3082BCA}" pid="100">
    <vt:ui4>5</vt:ui4>
  </property>
  <property fmtid="{64440492-4C8B-11D1-8B70-080036B11A03}" pid="11">
    <vt:lpwstr>www.2ppt.com-爱PPT提供资源下载</vt:lpwstr>
  </property>
</Properties>
</file>