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8" r:id="rId2"/>
    <p:sldId id="407" r:id="rId3"/>
    <p:sldId id="334" r:id="rId4"/>
    <p:sldId id="387" r:id="rId5"/>
    <p:sldId id="408" r:id="rId6"/>
    <p:sldId id="382" r:id="rId7"/>
    <p:sldId id="409" r:id="rId8"/>
    <p:sldId id="403" r:id="rId9"/>
    <p:sldId id="406" r:id="rId10"/>
    <p:sldId id="405" r:id="rId11"/>
    <p:sldId id="399" r:id="rId12"/>
    <p:sldId id="400" r:id="rId13"/>
    <p:sldId id="401" r:id="rId14"/>
    <p:sldId id="365" r:id="rId15"/>
    <p:sldId id="411" r:id="rId16"/>
    <p:sldId id="410" r:id="rId17"/>
    <p:sldId id="404" r:id="rId18"/>
    <p:sldId id="362" r:id="rId19"/>
    <p:sldId id="359" r:id="rId20"/>
    <p:sldId id="360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3FA"/>
    <a:srgbClr val="CFE5F6"/>
    <a:srgbClr val="0000FF"/>
    <a:srgbClr val="CEE6FC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225C8EB-2601-4D2B-AF97-D56C2032556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2F6DECEA-D3C8-447E-A9F6-E78A754CF1F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859F95A-88D1-4E8E-80DE-54C57AA801D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542CCA96-736F-4737-9952-17288CA7ED3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AE339AD-2C34-4085-B369-CDF05699CBD1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C7F442F-974B-4FFB-8288-C263FA0556E8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CCA96-736F-4737-9952-17288CA7ED3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7AD7F1D-3564-4DB0-8171-13AAC5CF5847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70FEF24-D09B-4D54-93A8-022DDA4157CE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541CB16-8D8D-4456-92BC-E860AAC4E246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707D797-1142-4FA1-854D-5BEEB86688FA}" type="slidenum">
              <a:rPr lang="zh-CN" altLang="en-US">
                <a:ea typeface="宋体" panose="02010600030101010101" pitchFamily="2" charset="-122"/>
              </a:rPr>
              <a:t>18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8AD1F65-849A-48A4-A87C-1C1163CA84EF}" type="slidenum">
              <a:rPr lang="zh-CN" altLang="en-US">
                <a:ea typeface="宋体" panose="02010600030101010101" pitchFamily="2" charset="-122"/>
              </a:rPr>
              <a:t>20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8"/>
          <p:cNvPicPr>
            <a:picLocks noChangeAspect="1"/>
          </p:cNvPicPr>
          <p:nvPr userDrawn="1"/>
        </p:nvPicPr>
        <p:blipFill>
          <a:blip r:embed="rId2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9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351587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49" y="698699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 userDrawn="1"/>
        </p:nvPicPr>
        <p:blipFill>
          <a:blip r:embed="rId3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300663"/>
            <a:ext cx="1595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7584" y="677418"/>
            <a:ext cx="5153718" cy="6633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26642" y="1417612"/>
            <a:ext cx="36733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1CEC30E-307A-495C-BB7D-6EC7F209CFC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CAD79AD7-F1FD-4DB0-8FA9-E7F472EF947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69959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15AC0E5-4589-4938-B2C8-19C2AC2CA36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195846A2-A067-406B-960A-D03578F3D88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0389" y="713182"/>
            <a:ext cx="8292045" cy="48357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340767"/>
            <a:ext cx="8292045" cy="496614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6B40225-728F-4850-B213-62C2A22BA1D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4CD89A24-9D30-4A6D-8ED7-1B2C3456E42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12643" cy="720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7999" y="1268760"/>
            <a:ext cx="5995987" cy="45747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7" y="3369401"/>
            <a:ext cx="5995987" cy="527141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26045" y="-95437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9EFF111-9451-4131-BD32-D6E299B2928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E05D50A8-308B-4A79-B4D0-A9F4F011D7D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35478" y="620688"/>
            <a:ext cx="8292045" cy="50405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35478" y="1243187"/>
            <a:ext cx="3810000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9432E6B-6F2B-4EF2-9B0E-1BDF5A3EE4C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3E26787-5B1B-4C17-A9E2-DE9F7EFBF25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0" indent="0" algn="l">
              <a:buNone/>
              <a:defRPr lang="zh-CN" altLang="en-US" sz="2800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1DFBE75-42A4-422E-AD34-406647F8833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1E72276A-A946-4D04-96C7-817F4A7830D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EB6D140-2E22-4469-9A5E-56E458C3DCF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C7074FF2-7982-4A2D-A6ED-765F950B699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CFB310D-4D17-41F1-8534-5CCB22CD436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254A295B-1EFA-4034-94AF-E276A1408B0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5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6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hyperlink" Target="Lesson17Justtalk&#35838;&#25991;&#21160;&#30011;.SW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8;\U3\Lesson17%20&#25945;&#23398;&#35838;&#20214;\Lesson17&#21477;4_128k.mp3" TargetMode="External"/><Relationship Id="rId3" Type="http://schemas.microsoft.com/office/2007/relationships/media" Target="file:///E:\&#20154;&#25945;&#26032;&#29256;4&#19978;\U3\Lesson17%20&#25945;&#23398;&#35838;&#20214;\Lesson17&#21477;2_128k.mp3" TargetMode="External"/><Relationship Id="rId7" Type="http://schemas.microsoft.com/office/2007/relationships/media" Target="file:///E:\&#20154;&#25945;&#26032;&#29256;4&#19978;\U3\Lesson17%20&#25945;&#23398;&#35838;&#20214;\Lesson17&#21477;4_128k.mp3" TargetMode="External"/><Relationship Id="rId12" Type="http://schemas.openxmlformats.org/officeDocument/2006/relationships/image" Target="../media/image22.png"/><Relationship Id="rId2" Type="http://schemas.openxmlformats.org/officeDocument/2006/relationships/audio" Target="file:///E:\&#20154;&#25945;&#26032;&#29256;4&#19978;\U3\Lesson17%20&#25945;&#23398;&#35838;&#20214;\Lesson17&#21477;1_128k.mp3" TargetMode="External"/><Relationship Id="rId1" Type="http://schemas.microsoft.com/office/2007/relationships/media" Target="file:///E:\&#20154;&#25945;&#26032;&#29256;4&#19978;\U3\Lesson17%20&#25945;&#23398;&#35838;&#20214;\Lesson17&#21477;1_128k.mp3" TargetMode="External"/><Relationship Id="rId6" Type="http://schemas.openxmlformats.org/officeDocument/2006/relationships/audio" Target="file:///E:\&#20154;&#25945;&#26032;&#29256;4&#19978;\U3\Lesson17%20&#25945;&#23398;&#35838;&#20214;\Lesson17&#21477;3_128k.mp3" TargetMode="External"/><Relationship Id="rId11" Type="http://schemas.openxmlformats.org/officeDocument/2006/relationships/image" Target="../media/image34.png"/><Relationship Id="rId5" Type="http://schemas.microsoft.com/office/2007/relationships/media" Target="file:///E:\&#20154;&#25945;&#26032;&#29256;4&#19978;\U3\Lesson17%20&#25945;&#23398;&#35838;&#20214;\Lesson17&#21477;3_128k.mp3" TargetMode="External"/><Relationship Id="rId10" Type="http://schemas.openxmlformats.org/officeDocument/2006/relationships/image" Target="../media/image20.png"/><Relationship Id="rId4" Type="http://schemas.openxmlformats.org/officeDocument/2006/relationships/audio" Target="file:///E:\&#20154;&#25945;&#26032;&#29256;4&#19978;\U3\Lesson17%20&#25945;&#23398;&#35838;&#20214;\Lesson17&#21477;2_128k.mp3" TargetMode="External"/><Relationship Id="rId9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file:///E:\&#20154;&#25945;&#26032;&#29256;4&#19978;\U3\Lesson17%20&#25945;&#23398;&#35838;&#20214;\Lesson17&#21477;6_128k.mp3" TargetMode="External"/><Relationship Id="rId7" Type="http://schemas.openxmlformats.org/officeDocument/2006/relationships/image" Target="../media/image36.png"/><Relationship Id="rId2" Type="http://schemas.openxmlformats.org/officeDocument/2006/relationships/audio" Target="file:///E:\&#20154;&#25945;&#26032;&#29256;4&#19978;\U3\Lesson17%20&#25945;&#23398;&#35838;&#20214;\Lesson17&#21477;5_128k.mp3" TargetMode="External"/><Relationship Id="rId1" Type="http://schemas.microsoft.com/office/2007/relationships/media" Target="file:///E:\&#20154;&#25945;&#26032;&#29256;4&#19978;\U3\Lesson17%20&#25945;&#23398;&#35838;&#20214;\Lesson17&#21477;5_128k.mp3" TargetMode="Externa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4.xml"/><Relationship Id="rId4" Type="http://schemas.openxmlformats.org/officeDocument/2006/relationships/audio" Target="file:///E:\&#20154;&#25945;&#26032;&#29256;4&#19978;\U3\Lesson17%20&#25945;&#23398;&#35838;&#20214;\Lesson17&#21477;6_128k.mp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8;\U3\Lesson17%20&#25945;&#23398;&#35838;&#20214;\Lesson17&#21477;10_128k.mp3" TargetMode="External"/><Relationship Id="rId13" Type="http://schemas.openxmlformats.org/officeDocument/2006/relationships/image" Target="../media/image22.png"/><Relationship Id="rId3" Type="http://schemas.microsoft.com/office/2007/relationships/media" Target="file:///E:\&#20154;&#25945;&#26032;&#29256;4&#19978;\U3\Lesson17%20&#25945;&#23398;&#35838;&#20214;\Lesson17&#21477;8_128k.mp3" TargetMode="External"/><Relationship Id="rId7" Type="http://schemas.microsoft.com/office/2007/relationships/media" Target="file:///E:\&#20154;&#25945;&#26032;&#29256;4&#19978;\U3\Lesson17%20&#25945;&#23398;&#35838;&#20214;\Lesson17&#21477;10_128k.mp3" TargetMode="External"/><Relationship Id="rId12" Type="http://schemas.openxmlformats.org/officeDocument/2006/relationships/image" Target="../media/image20.png"/><Relationship Id="rId2" Type="http://schemas.openxmlformats.org/officeDocument/2006/relationships/audio" Target="file:///E:\&#20154;&#25945;&#26032;&#29256;4&#19978;\U3\Lesson17%20&#25945;&#23398;&#35838;&#20214;\Lesson17&#21477;7_128k.mp3" TargetMode="External"/><Relationship Id="rId1" Type="http://schemas.microsoft.com/office/2007/relationships/media" Target="file:///E:\&#20154;&#25945;&#26032;&#29256;4&#19978;\U3\Lesson17%20&#25945;&#23398;&#35838;&#20214;\Lesson17&#21477;7_128k.mp3" TargetMode="External"/><Relationship Id="rId6" Type="http://schemas.openxmlformats.org/officeDocument/2006/relationships/audio" Target="file:///E:\&#20154;&#25945;&#26032;&#29256;4&#19978;\U3\Lesson17%20&#25945;&#23398;&#35838;&#20214;\Lesson17&#21477;9_128k.mp3" TargetMode="External"/><Relationship Id="rId11" Type="http://schemas.openxmlformats.org/officeDocument/2006/relationships/image" Target="../media/image38.png"/><Relationship Id="rId5" Type="http://schemas.microsoft.com/office/2007/relationships/media" Target="file:///E:\&#20154;&#25945;&#26032;&#29256;4&#19978;\U3\Lesson17%20&#25945;&#23398;&#35838;&#20214;\Lesson17&#21477;9_128k.mp3" TargetMode="External"/><Relationship Id="rId10" Type="http://schemas.openxmlformats.org/officeDocument/2006/relationships/image" Target="../media/image37.png"/><Relationship Id="rId4" Type="http://schemas.openxmlformats.org/officeDocument/2006/relationships/audio" Target="file:///E:\&#20154;&#25945;&#26032;&#29256;4&#19978;\U3\Lesson17%20&#25945;&#23398;&#35838;&#20214;\Lesson17&#21477;8_128k.mp3" TargetMode="External"/><Relationship Id="rId9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1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2" Type="http://schemas.openxmlformats.org/officeDocument/2006/relationships/audio" Target="file:///E:\&#20154;&#25945;&#26032;&#29256;4&#19978;\U3\Lesson17%20&#25945;&#23398;&#35838;&#20214;\green&#65306;pepper_128k.mp3" TargetMode="External"/><Relationship Id="rId1" Type="http://schemas.microsoft.com/office/2007/relationships/media" Target="file:///E:\&#20154;&#25945;&#26032;&#29256;4&#19978;\U3\Lesson17%20&#25945;&#23398;&#35838;&#20214;\green&#65306;pepper_128k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8;\U3\Lesson17%20&#25945;&#23398;&#35838;&#20214;\eggplant_128k.mp3" TargetMode="External"/><Relationship Id="rId1" Type="http://schemas.microsoft.com/office/2007/relationships/media" Target="file:///E:\&#20154;&#25945;&#26032;&#29256;4&#19978;\U3\Lesson17%20&#25945;&#23398;&#35838;&#20214;\eggplant_128k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hyperlink" Target="Lesson17Justtalk&#35838;&#25991;&#21160;&#30011;.SW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title"/>
          </p:nvPr>
        </p:nvSpPr>
        <p:spPr bwMode="auto">
          <a:xfrm>
            <a:off x="395536" y="2636912"/>
            <a:ext cx="8362950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5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Unit3 It’s a pineapple.</a:t>
            </a:r>
            <a:endParaRPr lang="zh-CN" altLang="en-US" sz="5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30444" y="1268760"/>
            <a:ext cx="6048672" cy="566961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200" dirty="0" smtClean="0"/>
              <a:t>人教精通版四年级上册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600916" y="501317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881576"/>
            <a:ext cx="2945955" cy="3336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653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40563" y="4583113"/>
            <a:ext cx="7461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50825" y="1293813"/>
            <a:ext cx="6875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1. Does Lisa like green peppers?</a:t>
            </a:r>
            <a:endParaRPr lang="zh-CN" altLang="en-US" dirty="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50825" y="3257550"/>
            <a:ext cx="6875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2. Does Li Yan like eggplants?</a:t>
            </a:r>
            <a:endParaRPr lang="zh-CN" altLang="en-US" dirty="0"/>
          </a:p>
        </p:txBody>
      </p:sp>
      <p:sp>
        <p:nvSpPr>
          <p:cNvPr id="27656" name="标题 1"/>
          <p:cNvSpPr txBox="1"/>
          <p:nvPr/>
        </p:nvSpPr>
        <p:spPr bwMode="auto">
          <a:xfrm>
            <a:off x="3479800" y="368300"/>
            <a:ext cx="3829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answer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81038" y="2208213"/>
            <a:ext cx="5343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Yes, she does.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31838" y="4211638"/>
            <a:ext cx="3455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No, she doesn’t.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6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6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3019" y="870457"/>
            <a:ext cx="4951003" cy="560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组合 9"/>
          <p:cNvGrpSpPr/>
          <p:nvPr/>
        </p:nvGrpSpPr>
        <p:grpSpPr bwMode="auto">
          <a:xfrm>
            <a:off x="439204" y="971285"/>
            <a:ext cx="2548620" cy="1241238"/>
            <a:chOff x="578147" y="790830"/>
            <a:chExt cx="2548387" cy="1243713"/>
          </a:xfrm>
          <a:solidFill>
            <a:schemeClr val="bg1"/>
          </a:solidFill>
        </p:grpSpPr>
        <p:sp>
          <p:nvSpPr>
            <p:cNvPr id="13" name="圆角矩形标注 12"/>
            <p:cNvSpPr/>
            <p:nvPr/>
          </p:nvSpPr>
          <p:spPr>
            <a:xfrm>
              <a:off x="578147" y="1033446"/>
              <a:ext cx="2548387" cy="1001097"/>
            </a:xfrm>
            <a:prstGeom prst="wedgeRoundRectCallout">
              <a:avLst>
                <a:gd name="adj1" fmla="val 36355"/>
                <a:gd name="adj2" fmla="val 67062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Hi! Let’s play a chain game.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709558" y="790830"/>
              <a:ext cx="352393" cy="3435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组合 15"/>
          <p:cNvGrpSpPr/>
          <p:nvPr/>
        </p:nvGrpSpPr>
        <p:grpSpPr bwMode="auto">
          <a:xfrm>
            <a:off x="3096215" y="4160610"/>
            <a:ext cx="2271613" cy="1200570"/>
            <a:chOff x="611560" y="824376"/>
            <a:chExt cx="2271189" cy="1200724"/>
          </a:xfrm>
          <a:solidFill>
            <a:schemeClr val="bg1"/>
          </a:solidFill>
        </p:grpSpPr>
        <p:sp>
          <p:nvSpPr>
            <p:cNvPr id="19" name="圆角矩形标注 18"/>
            <p:cNvSpPr/>
            <p:nvPr/>
          </p:nvSpPr>
          <p:spPr>
            <a:xfrm>
              <a:off x="611560" y="1070285"/>
              <a:ext cx="2271189" cy="954815"/>
            </a:xfrm>
            <a:prstGeom prst="wedgeRoundRectCallout">
              <a:avLst>
                <a:gd name="adj1" fmla="val -40918"/>
                <a:gd name="adj2" fmla="val -81640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 this in English?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653548" y="824376"/>
              <a:ext cx="352359" cy="344532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组合 18"/>
          <p:cNvGrpSpPr/>
          <p:nvPr/>
        </p:nvGrpSpPr>
        <p:grpSpPr bwMode="auto">
          <a:xfrm>
            <a:off x="4489998" y="2931398"/>
            <a:ext cx="3561508" cy="794265"/>
            <a:chOff x="568216" y="840783"/>
            <a:chExt cx="3559701" cy="792639"/>
          </a:xfrm>
          <a:solidFill>
            <a:schemeClr val="bg1"/>
          </a:solidFill>
        </p:grpSpPr>
        <p:sp>
          <p:nvSpPr>
            <p:cNvPr id="22" name="圆角矩形标注 21"/>
            <p:cNvSpPr/>
            <p:nvPr/>
          </p:nvSpPr>
          <p:spPr>
            <a:xfrm>
              <a:off x="568216" y="1032328"/>
              <a:ext cx="3559701" cy="601094"/>
            </a:xfrm>
            <a:prstGeom prst="wedgeRoundRectCallout">
              <a:avLst>
                <a:gd name="adj1" fmla="val -54889"/>
                <a:gd name="adj2" fmla="val -52940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a green pepper.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221378" y="840783"/>
              <a:ext cx="352246" cy="3437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281" name="组合 29"/>
          <p:cNvGrpSpPr/>
          <p:nvPr/>
        </p:nvGrpSpPr>
        <p:grpSpPr bwMode="auto">
          <a:xfrm>
            <a:off x="4241800" y="820738"/>
            <a:ext cx="1530350" cy="809625"/>
            <a:chOff x="4132227" y="707032"/>
            <a:chExt cx="1531038" cy="810034"/>
          </a:xfrm>
        </p:grpSpPr>
        <p:sp>
          <p:nvSpPr>
            <p:cNvPr id="27" name="圆角矩形标注 26"/>
            <p:cNvSpPr/>
            <p:nvPr/>
          </p:nvSpPr>
          <p:spPr bwMode="auto">
            <a:xfrm>
              <a:off x="4143345" y="988161"/>
              <a:ext cx="1513567" cy="525728"/>
            </a:xfrm>
            <a:prstGeom prst="wedgeRoundRectCallout">
              <a:avLst>
                <a:gd name="adj1" fmla="val 36480"/>
                <a:gd name="adj2" fmla="val 7398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OK!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" name="圆角矩形标注 15"/>
            <p:cNvSpPr/>
            <p:nvPr/>
          </p:nvSpPr>
          <p:spPr bwMode="auto">
            <a:xfrm>
              <a:off x="4136992" y="989750"/>
              <a:ext cx="994222" cy="527316"/>
            </a:xfrm>
            <a:prstGeom prst="wedgeRoundRectCallout">
              <a:avLst>
                <a:gd name="adj1" fmla="val 20653"/>
                <a:gd name="adj2" fmla="val 7173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OK!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8" name="圆角矩形标注 27"/>
            <p:cNvSpPr/>
            <p:nvPr/>
          </p:nvSpPr>
          <p:spPr bwMode="auto">
            <a:xfrm>
              <a:off x="4132227" y="986573"/>
              <a:ext cx="1531038" cy="525727"/>
            </a:xfrm>
            <a:prstGeom prst="wedgeRoundRectCallout">
              <a:avLst>
                <a:gd name="adj1" fmla="val -35770"/>
                <a:gd name="adj2" fmla="val 6948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OK!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4778630" y="707032"/>
              <a:ext cx="352583" cy="343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Lesson17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1452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esson17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103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sson17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4578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esson17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0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470" y="853359"/>
            <a:ext cx="4986803" cy="558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组合 9"/>
          <p:cNvGrpSpPr/>
          <p:nvPr/>
        </p:nvGrpSpPr>
        <p:grpSpPr bwMode="auto">
          <a:xfrm>
            <a:off x="827584" y="1412776"/>
            <a:ext cx="2840307" cy="1241238"/>
            <a:chOff x="611560" y="790830"/>
            <a:chExt cx="2840047" cy="1243713"/>
          </a:xfrm>
          <a:solidFill>
            <a:schemeClr val="bg1"/>
          </a:solidFill>
        </p:grpSpPr>
        <p:sp>
          <p:nvSpPr>
            <p:cNvPr id="13" name="圆角矩形标注 12"/>
            <p:cNvSpPr/>
            <p:nvPr/>
          </p:nvSpPr>
          <p:spPr>
            <a:xfrm>
              <a:off x="611560" y="1033446"/>
              <a:ext cx="2840047" cy="1001097"/>
            </a:xfrm>
            <a:prstGeom prst="wedgeRoundRectCallout">
              <a:avLst>
                <a:gd name="adj1" fmla="val 62697"/>
                <a:gd name="adj2" fmla="val 15952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Do you like green peppers?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899665" y="790830"/>
              <a:ext cx="352393" cy="3435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5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组合 12"/>
          <p:cNvGrpSpPr/>
          <p:nvPr/>
        </p:nvGrpSpPr>
        <p:grpSpPr bwMode="auto">
          <a:xfrm>
            <a:off x="5868144" y="1177593"/>
            <a:ext cx="1902216" cy="883255"/>
            <a:chOff x="825654" y="797738"/>
            <a:chExt cx="1901331" cy="883374"/>
          </a:xfrm>
          <a:solidFill>
            <a:schemeClr val="bg1"/>
          </a:solidFill>
        </p:grpSpPr>
        <p:sp>
          <p:nvSpPr>
            <p:cNvPr id="16" name="圆角矩形标注 15"/>
            <p:cNvSpPr/>
            <p:nvPr/>
          </p:nvSpPr>
          <p:spPr>
            <a:xfrm>
              <a:off x="825654" y="1033492"/>
              <a:ext cx="1901331" cy="647620"/>
            </a:xfrm>
            <a:prstGeom prst="wedgeRoundRectCallout">
              <a:avLst>
                <a:gd name="adj1" fmla="val -61364"/>
                <a:gd name="adj2" fmla="val 45217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Yes, I do.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606742" y="797738"/>
              <a:ext cx="352261" cy="342946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6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Lesson17句5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863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esson17句6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142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9726" y="1311134"/>
            <a:ext cx="4595818" cy="513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995" y="1335087"/>
            <a:ext cx="4568492" cy="5146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图片 6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26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组合 9"/>
          <p:cNvGrpSpPr/>
          <p:nvPr/>
        </p:nvGrpSpPr>
        <p:grpSpPr bwMode="auto">
          <a:xfrm>
            <a:off x="851334" y="698527"/>
            <a:ext cx="2260500" cy="1244749"/>
            <a:chOff x="611561" y="787312"/>
            <a:chExt cx="2260293" cy="1247231"/>
          </a:xfrm>
          <a:solidFill>
            <a:schemeClr val="bg1"/>
          </a:solidFill>
        </p:grpSpPr>
        <p:sp>
          <p:nvSpPr>
            <p:cNvPr id="13" name="圆角矩形标注 12"/>
            <p:cNvSpPr/>
            <p:nvPr/>
          </p:nvSpPr>
          <p:spPr>
            <a:xfrm>
              <a:off x="611561" y="1033446"/>
              <a:ext cx="2260293" cy="1001097"/>
            </a:xfrm>
            <a:prstGeom prst="wedgeRoundRectCallout">
              <a:avLst>
                <a:gd name="adj1" fmla="val 33803"/>
                <a:gd name="adj2" fmla="val 63496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 this in English?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565511" y="787312"/>
              <a:ext cx="352393" cy="3435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7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组合 12"/>
          <p:cNvGrpSpPr/>
          <p:nvPr/>
        </p:nvGrpSpPr>
        <p:grpSpPr bwMode="auto">
          <a:xfrm>
            <a:off x="3417362" y="1307458"/>
            <a:ext cx="1780079" cy="1224136"/>
            <a:chOff x="825654" y="797738"/>
            <a:chExt cx="1779251" cy="1224301"/>
          </a:xfrm>
          <a:solidFill>
            <a:schemeClr val="bg1"/>
          </a:solidFill>
        </p:grpSpPr>
        <p:sp>
          <p:nvSpPr>
            <p:cNvPr id="16" name="圆角矩形标注 15"/>
            <p:cNvSpPr/>
            <p:nvPr/>
          </p:nvSpPr>
          <p:spPr>
            <a:xfrm>
              <a:off x="825654" y="1033492"/>
              <a:ext cx="1779251" cy="988547"/>
            </a:xfrm>
            <a:prstGeom prst="wedgeRoundRectCallout">
              <a:avLst>
                <a:gd name="adj1" fmla="val -29965"/>
                <a:gd name="adj2" fmla="val 72157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an eggplant.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606742" y="797738"/>
              <a:ext cx="352261" cy="342946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8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组合 12"/>
          <p:cNvGrpSpPr/>
          <p:nvPr/>
        </p:nvGrpSpPr>
        <p:grpSpPr bwMode="auto">
          <a:xfrm>
            <a:off x="6156176" y="1163131"/>
            <a:ext cx="2191913" cy="1212261"/>
            <a:chOff x="825654" y="809615"/>
            <a:chExt cx="2190893" cy="1212424"/>
          </a:xfrm>
          <a:solidFill>
            <a:schemeClr val="bg1"/>
          </a:solidFill>
        </p:grpSpPr>
        <p:sp>
          <p:nvSpPr>
            <p:cNvPr id="21" name="圆角矩形标注 20"/>
            <p:cNvSpPr/>
            <p:nvPr/>
          </p:nvSpPr>
          <p:spPr>
            <a:xfrm>
              <a:off x="825654" y="1033492"/>
              <a:ext cx="2190893" cy="988547"/>
            </a:xfrm>
            <a:prstGeom prst="wedgeRoundRectCallout">
              <a:avLst>
                <a:gd name="adj1" fmla="val 23505"/>
                <a:gd name="adj2" fmla="val 75762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Do you like eggplants?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776853" y="809615"/>
              <a:ext cx="352261" cy="342946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9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330" name="组合 6"/>
          <p:cNvGrpSpPr/>
          <p:nvPr/>
        </p:nvGrpSpPr>
        <p:grpSpPr bwMode="auto">
          <a:xfrm>
            <a:off x="5611813" y="4437063"/>
            <a:ext cx="2632075" cy="1289050"/>
            <a:chOff x="5715317" y="4431916"/>
            <a:chExt cx="2632772" cy="1289465"/>
          </a:xfrm>
        </p:grpSpPr>
        <p:grpSp>
          <p:nvGrpSpPr>
            <p:cNvPr id="23" name="组合 12"/>
            <p:cNvGrpSpPr/>
            <p:nvPr/>
          </p:nvGrpSpPr>
          <p:grpSpPr bwMode="auto">
            <a:xfrm>
              <a:off x="5715317" y="4487516"/>
              <a:ext cx="2632772" cy="1233865"/>
              <a:chOff x="825654" y="788008"/>
              <a:chExt cx="2631547" cy="1234031"/>
            </a:xfrm>
            <a:solidFill>
              <a:schemeClr val="bg1"/>
            </a:solidFill>
          </p:grpSpPr>
          <p:sp>
            <p:nvSpPr>
              <p:cNvPr id="24" name="圆角矩形标注 23"/>
              <p:cNvSpPr/>
              <p:nvPr/>
            </p:nvSpPr>
            <p:spPr>
              <a:xfrm>
                <a:off x="825654" y="1033492"/>
                <a:ext cx="2631547" cy="988547"/>
              </a:xfrm>
              <a:prstGeom prst="wedgeRoundRectCallout">
                <a:avLst>
                  <a:gd name="adj1" fmla="val 42450"/>
                  <a:gd name="adj2" fmla="val -64808"/>
                  <a:gd name="adj3" fmla="val 16667"/>
                </a:avLst>
              </a:prstGeom>
              <a:grpFill/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No, I don’t. I like tomatoes.</a:t>
                </a:r>
                <a:endPara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965296" y="788008"/>
                <a:ext cx="352261" cy="342946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0736" name="矩形 2"/>
            <p:cNvSpPr>
              <a:spLocks noChangeArrowheads="1"/>
            </p:cNvSpPr>
            <p:nvPr/>
          </p:nvSpPr>
          <p:spPr bwMode="auto">
            <a:xfrm>
              <a:off x="6751606" y="443191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1F1F20"/>
                  </a:solidFill>
                  <a:latin typeface="Comic Sans MS" panose="030F0702030302020204" pitchFamily="66" charset="0"/>
                </a:rPr>
                <a:t>10</a:t>
              </a:r>
              <a:endParaRPr lang="zh-CN" altLang="en-US" sz="2400">
                <a:solidFill>
                  <a:srgbClr val="1F1F2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Lesson17句7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2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esson17句8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785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sson17句9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1614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esson17句10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4927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65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1766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1767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176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3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</a:t>
            </a: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内容占位符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33675" y="3611563"/>
            <a:ext cx="37099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标题 1"/>
          <p:cNvSpPr txBox="1"/>
          <p:nvPr/>
        </p:nvSpPr>
        <p:spPr bwMode="auto">
          <a:xfrm>
            <a:off x="3132138" y="404813"/>
            <a:ext cx="34559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Ask and answer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684213" y="1125538"/>
            <a:ext cx="3743325" cy="1295400"/>
            <a:chOff x="683568" y="1268760"/>
            <a:chExt cx="3744416" cy="1296144"/>
          </a:xfrm>
        </p:grpSpPr>
        <p:sp>
          <p:nvSpPr>
            <p:cNvPr id="7" name="椭圆形标注 6"/>
            <p:cNvSpPr/>
            <p:nvPr/>
          </p:nvSpPr>
          <p:spPr>
            <a:xfrm>
              <a:off x="683568" y="1268760"/>
              <a:ext cx="3744416" cy="1296144"/>
            </a:xfrm>
            <a:prstGeom prst="wedgeEllipseCallout">
              <a:avLst>
                <a:gd name="adj1" fmla="val 21869"/>
                <a:gd name="adj2" fmla="val 62770"/>
              </a:avLst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33808" name="矩形 9"/>
            <p:cNvSpPr>
              <a:spLocks noChangeArrowheads="1"/>
            </p:cNvSpPr>
            <p:nvPr/>
          </p:nvSpPr>
          <p:spPr bwMode="auto">
            <a:xfrm>
              <a:off x="971600" y="1422967"/>
              <a:ext cx="305569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 this in English?</a:t>
              </a:r>
              <a:endParaRPr lang="zh-CN" altLang="en-US" sz="2000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5435600" y="1163638"/>
            <a:ext cx="2952750" cy="1144587"/>
            <a:chOff x="5292080" y="1268760"/>
            <a:chExt cx="2952328" cy="1143772"/>
          </a:xfrm>
        </p:grpSpPr>
        <p:sp>
          <p:nvSpPr>
            <p:cNvPr id="8" name="椭圆形标注 7"/>
            <p:cNvSpPr/>
            <p:nvPr/>
          </p:nvSpPr>
          <p:spPr>
            <a:xfrm>
              <a:off x="5292080" y="1268760"/>
              <a:ext cx="2952328" cy="1143772"/>
            </a:xfrm>
            <a:prstGeom prst="wedgeEllipseCallout">
              <a:avLst>
                <a:gd name="adj1" fmla="val -19662"/>
                <a:gd name="adj2" fmla="val 66500"/>
              </a:avLst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33806" name="矩形 10"/>
            <p:cNvSpPr>
              <a:spLocks noChangeArrowheads="1"/>
            </p:cNvSpPr>
            <p:nvPr/>
          </p:nvSpPr>
          <p:spPr bwMode="auto">
            <a:xfrm>
              <a:off x="5608277" y="1548081"/>
              <a:ext cx="23481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…</a:t>
              </a:r>
              <a:endParaRPr lang="zh-CN" altLang="en-US" sz="2000"/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755650" y="2636838"/>
            <a:ext cx="3744913" cy="1041400"/>
            <a:chOff x="683568" y="1268760"/>
            <a:chExt cx="3744416" cy="1143772"/>
          </a:xfrm>
        </p:grpSpPr>
        <p:sp>
          <p:nvSpPr>
            <p:cNvPr id="15" name="椭圆形标注 14"/>
            <p:cNvSpPr/>
            <p:nvPr/>
          </p:nvSpPr>
          <p:spPr>
            <a:xfrm>
              <a:off x="683568" y="1268760"/>
              <a:ext cx="3744416" cy="1143772"/>
            </a:xfrm>
            <a:prstGeom prst="wedgeEllipseCallout">
              <a:avLst>
                <a:gd name="adj1" fmla="val 22186"/>
                <a:gd name="adj2" fmla="val 62787"/>
              </a:avLst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33804" name="矩形 15"/>
            <p:cNvSpPr>
              <a:spLocks noChangeArrowheads="1"/>
            </p:cNvSpPr>
            <p:nvPr/>
          </p:nvSpPr>
          <p:spPr bwMode="auto">
            <a:xfrm>
              <a:off x="1027929" y="1565014"/>
              <a:ext cx="305569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Do you like …?</a:t>
              </a:r>
              <a:endParaRPr lang="zh-CN" altLang="en-US" sz="2000"/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5435600" y="2676525"/>
            <a:ext cx="2952750" cy="1039813"/>
            <a:chOff x="5292080" y="1268760"/>
            <a:chExt cx="2952328" cy="1143772"/>
          </a:xfrm>
        </p:grpSpPr>
        <p:sp>
          <p:nvSpPr>
            <p:cNvPr id="18" name="椭圆形标注 17"/>
            <p:cNvSpPr/>
            <p:nvPr/>
          </p:nvSpPr>
          <p:spPr>
            <a:xfrm>
              <a:off x="5292080" y="1268760"/>
              <a:ext cx="2952328" cy="1143772"/>
            </a:xfrm>
            <a:prstGeom prst="wedgeEllipseCallout">
              <a:avLst>
                <a:gd name="adj1" fmla="val -29718"/>
                <a:gd name="adj2" fmla="val 58194"/>
              </a:avLst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802" name="矩形 18"/>
            <p:cNvSpPr>
              <a:spLocks noChangeArrowheads="1"/>
            </p:cNvSpPr>
            <p:nvPr/>
          </p:nvSpPr>
          <p:spPr bwMode="auto">
            <a:xfrm>
              <a:off x="5608277" y="1563423"/>
              <a:ext cx="23481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Yes/No, …</a:t>
              </a:r>
              <a:endParaRPr lang="zh-CN" altLang="en-US" sz="2000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91025" y="4808538"/>
            <a:ext cx="444500" cy="40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90575" y="2155825"/>
          <a:ext cx="7561261" cy="38893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92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8263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5" marR="91445" marT="45731" marB="45731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5" marR="91445" marT="45731" marB="45731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5" marR="91445" marT="45731" marB="45731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5" marR="91445" marT="45731" marB="45731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5" marR="91445" marT="45731" marB="45731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5" marR="91445" marT="45731" marB="45731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247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5" marR="91445" marT="45731" marB="45731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5" marR="91445" marT="45731" marB="45731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5" marR="91445" marT="45731" marB="45731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5" marR="91445" marT="45731" marB="45731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5" marR="91445" marT="45731" marB="45731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5" marR="91445" marT="45731" marB="45731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247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5" marR="91445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247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5" marR="91445" marT="45731" marB="45731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5" marR="91445" marT="45731" marB="45731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5" marR="91445" marT="45731" marB="45731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5" marR="91445" marT="45731" marB="45731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5" marR="91445" marT="45731" marB="45731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5" marR="91445" marT="45731" marB="45731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879" name="图片 4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693700">
            <a:off x="2857500" y="2279650"/>
            <a:ext cx="1016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0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2459038"/>
            <a:ext cx="8667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1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2498725"/>
            <a:ext cx="8778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2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48113" y="2324100"/>
            <a:ext cx="94297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3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5825" y="2373313"/>
            <a:ext cx="11350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779463" y="2155825"/>
            <a:ext cx="1997075" cy="148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85" name="矩形 14"/>
          <p:cNvSpPr>
            <a:spLocks noChangeArrowheads="1"/>
          </p:cNvSpPr>
          <p:nvPr/>
        </p:nvSpPr>
        <p:spPr bwMode="auto">
          <a:xfrm>
            <a:off x="936625" y="2995613"/>
            <a:ext cx="99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Name</a:t>
            </a:r>
            <a:endParaRPr lang="zh-CN" altLang="en-US" sz="1600">
              <a:latin typeface="Comic Sans MS" panose="030F0702030302020204" pitchFamily="66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886" name="矩形 16"/>
          <p:cNvSpPr>
            <a:spLocks noChangeArrowheads="1"/>
          </p:cNvSpPr>
          <p:nvPr/>
        </p:nvSpPr>
        <p:spPr bwMode="auto">
          <a:xfrm>
            <a:off x="1046163" y="1700213"/>
            <a:ext cx="1825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zh-CN" sz="240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4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Vegetables</a:t>
            </a:r>
            <a:endParaRPr lang="zh-CN" altLang="en-US" sz="2400">
              <a:latin typeface="Comic Sans MS" panose="030F0702030302020204" pitchFamily="66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4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    or Fruits</a:t>
            </a:r>
          </a:p>
        </p:txBody>
      </p:sp>
      <p:sp>
        <p:nvSpPr>
          <p:cNvPr id="35887" name="标题 1"/>
          <p:cNvSpPr>
            <a:spLocks noGrp="1"/>
          </p:cNvSpPr>
          <p:nvPr>
            <p:ph type="title"/>
          </p:nvPr>
        </p:nvSpPr>
        <p:spPr bwMode="auto">
          <a:xfrm>
            <a:off x="274796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Do a survey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35888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9" name="文本框 6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890" name="矩形 30"/>
          <p:cNvSpPr>
            <a:spLocks noChangeArrowheads="1"/>
          </p:cNvSpPr>
          <p:nvPr/>
        </p:nvSpPr>
        <p:spPr bwMode="auto">
          <a:xfrm>
            <a:off x="1363663" y="3787775"/>
            <a:ext cx="76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Lily</a:t>
            </a:r>
            <a:endParaRPr lang="zh-CN" altLang="en-US">
              <a:latin typeface="Comic Sans MS" panose="030F0702030302020204" pitchFamily="66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Rectangle 167"/>
          <p:cNvSpPr>
            <a:spLocks noChangeArrowheads="1"/>
          </p:cNvSpPr>
          <p:nvPr/>
        </p:nvSpPr>
        <p:spPr bwMode="auto">
          <a:xfrm>
            <a:off x="650875" y="919163"/>
            <a:ext cx="7988300" cy="1082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小组合作，调查组内成员喜欢的水果和蔬菜，用“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Do you like …?</a:t>
            </a:r>
            <a:r>
              <a:rPr kumimoji="1"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”进行提问。</a:t>
            </a: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56063" y="3730625"/>
            <a:ext cx="7064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73388" y="3703638"/>
            <a:ext cx="7048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1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78563" y="3757613"/>
            <a:ext cx="7064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72075" y="3730625"/>
            <a:ext cx="7048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94575" y="3730625"/>
            <a:ext cx="7064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1185863"/>
            <a:ext cx="8408988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标题 1"/>
          <p:cNvSpPr>
            <a:spLocks noGrp="1"/>
          </p:cNvSpPr>
          <p:nvPr>
            <p:ph type="title"/>
          </p:nvPr>
        </p:nvSpPr>
        <p:spPr bwMode="auto">
          <a:xfrm>
            <a:off x="274796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do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36868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文本框 6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 bwMode="auto">
          <a:xfrm>
            <a:off x="611188" y="1076325"/>
            <a:ext cx="2817812" cy="971550"/>
          </a:xfrm>
          <a:prstGeom prst="wedgeRoundRectCallout">
            <a:avLst>
              <a:gd name="adj1" fmla="val -12828"/>
              <a:gd name="adj2" fmla="val 7080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Show me a green pepper.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6871" name="组合 14"/>
          <p:cNvGrpSpPr/>
          <p:nvPr/>
        </p:nvGrpSpPr>
        <p:grpSpPr bwMode="auto">
          <a:xfrm>
            <a:off x="4200525" y="2068513"/>
            <a:ext cx="2951163" cy="658812"/>
            <a:chOff x="5724128" y="1792061"/>
            <a:chExt cx="2569407" cy="658636"/>
          </a:xfrm>
        </p:grpSpPr>
        <p:sp>
          <p:nvSpPr>
            <p:cNvPr id="12" name="圆角矩形标注 11"/>
            <p:cNvSpPr/>
            <p:nvPr/>
          </p:nvSpPr>
          <p:spPr bwMode="auto">
            <a:xfrm>
              <a:off x="5724128" y="1792061"/>
              <a:ext cx="2569407" cy="658636"/>
            </a:xfrm>
            <a:prstGeom prst="wedgeRoundRectCallout">
              <a:avLst>
                <a:gd name="adj1" fmla="val -36823"/>
                <a:gd name="adj2" fmla="val 8156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Green pepper! 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圆角矩形标注 13"/>
            <p:cNvSpPr/>
            <p:nvPr/>
          </p:nvSpPr>
          <p:spPr bwMode="auto">
            <a:xfrm>
              <a:off x="5724128" y="1792061"/>
              <a:ext cx="2569407" cy="658636"/>
            </a:xfrm>
            <a:prstGeom prst="wedgeRoundRectCallout">
              <a:avLst>
                <a:gd name="adj1" fmla="val 34815"/>
                <a:gd name="adj2" fmla="val 7976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Green pepper! 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170021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418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17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矩形 8"/>
          <p:cNvSpPr>
            <a:spLocks noChangeArrowheads="1"/>
          </p:cNvSpPr>
          <p:nvPr/>
        </p:nvSpPr>
        <p:spPr bwMode="auto">
          <a:xfrm>
            <a:off x="2074863" y="1752600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本课学习的蔬菜类单词有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38919" name="Text Box 2"/>
          <p:cNvSpPr txBox="1">
            <a:spLocks noChangeArrowheads="1"/>
          </p:cNvSpPr>
          <p:nvPr/>
        </p:nvSpPr>
        <p:spPr bwMode="auto">
          <a:xfrm>
            <a:off x="5238750" y="4754563"/>
            <a:ext cx="199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eggplant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8920" name="Text Box 2"/>
          <p:cNvSpPr txBox="1">
            <a:spLocks noChangeArrowheads="1"/>
          </p:cNvSpPr>
          <p:nvPr/>
        </p:nvSpPr>
        <p:spPr bwMode="auto">
          <a:xfrm>
            <a:off x="1547813" y="4756150"/>
            <a:ext cx="3074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green pepper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003800" y="4868863"/>
            <a:ext cx="2447925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619250" y="4883150"/>
            <a:ext cx="2881313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23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050" y="2422525"/>
            <a:ext cx="1647825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02225" y="2562225"/>
            <a:ext cx="21590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92246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96975"/>
            <a:ext cx="7200900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965" name="矩形 8"/>
          <p:cNvSpPr>
            <a:spLocks noChangeArrowheads="1"/>
          </p:cNvSpPr>
          <p:nvPr/>
        </p:nvSpPr>
        <p:spPr bwMode="auto">
          <a:xfrm>
            <a:off x="1906588" y="1909763"/>
            <a:ext cx="59531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如何询问某人是否喜欢某物并做相应回答呢？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58963" y="3321050"/>
            <a:ext cx="5588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—Do you like …?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58963" y="4184650"/>
            <a:ext cx="55959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—Yes, I do. / No, I don’t.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6750" y="1290638"/>
            <a:ext cx="186213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57021">
            <a:off x="6969125" y="1179513"/>
            <a:ext cx="1681163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693700">
            <a:off x="361950" y="828675"/>
            <a:ext cx="1647825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54909">
            <a:off x="4826000" y="4491038"/>
            <a:ext cx="18208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32088" y="4613275"/>
            <a:ext cx="123031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750" y="3343275"/>
            <a:ext cx="2133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1011988">
            <a:off x="6829425" y="3365500"/>
            <a:ext cx="19796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22538" y="1343025"/>
            <a:ext cx="12176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2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文本框 5"/>
          <p:cNvSpPr txBox="1">
            <a:spLocks noChangeArrowheads="1"/>
          </p:cNvSpPr>
          <p:nvPr/>
        </p:nvSpPr>
        <p:spPr bwMode="auto">
          <a:xfrm>
            <a:off x="1239838" y="112713"/>
            <a:ext cx="119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14242" y="3183463"/>
            <a:ext cx="415049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What’s missing?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445" name="标题 1"/>
          <p:cNvSpPr>
            <a:spLocks noGrp="1"/>
          </p:cNvSpPr>
          <p:nvPr>
            <p:ph type="title"/>
          </p:nvPr>
        </p:nvSpPr>
        <p:spPr bwMode="auto">
          <a:xfrm>
            <a:off x="2698750" y="198438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Play a game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4"/>
          <p:cNvSpPr>
            <a:spLocks noGrp="1"/>
          </p:cNvSpPr>
          <p:nvPr>
            <p:ph type="title"/>
          </p:nvPr>
        </p:nvSpPr>
        <p:spPr bwMode="auto">
          <a:xfrm>
            <a:off x="1619250" y="567162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955738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11188" y="1887962"/>
            <a:ext cx="80041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部分的课文录音，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运用本课所学知识，调查你的好朋友或父母喜欢的水果或蔬菜，并绘制成一张调查表。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Lesson18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1835696" y="2772199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6961188" y="4019974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7307263" y="4019974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635896" y="4659737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954983" y="4659737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267721" y="4659737"/>
            <a:ext cx="288925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2113" y="1406949"/>
            <a:ext cx="8356600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99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810500" y="5351887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239838" y="112713"/>
            <a:ext cx="119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9460" name="图片 1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3789363"/>
            <a:ext cx="274478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1331913" y="1624013"/>
            <a:ext cx="6480175" cy="1876425"/>
            <a:chOff x="1187624" y="1768366"/>
            <a:chExt cx="6480720" cy="1876658"/>
          </a:xfrm>
        </p:grpSpPr>
        <p:sp>
          <p:nvSpPr>
            <p:cNvPr id="2" name="云形标注 1"/>
            <p:cNvSpPr/>
            <p:nvPr/>
          </p:nvSpPr>
          <p:spPr>
            <a:xfrm>
              <a:off x="1187624" y="1768366"/>
              <a:ext cx="6480720" cy="1876658"/>
            </a:xfrm>
            <a:prstGeom prst="cloudCallout">
              <a:avLst>
                <a:gd name="adj1" fmla="val 23327"/>
                <a:gd name="adj2" fmla="val 65031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65" name="矩形 8"/>
            <p:cNvSpPr>
              <a:spLocks noChangeArrowheads="1"/>
            </p:cNvSpPr>
            <p:nvPr/>
          </p:nvSpPr>
          <p:spPr bwMode="auto">
            <a:xfrm>
              <a:off x="2422016" y="2372630"/>
              <a:ext cx="40815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Show me a carrot.</a:t>
              </a:r>
              <a:endParaRPr lang="zh-CN" altLang="en-US" sz="2400"/>
            </a:p>
          </p:txBody>
        </p:sp>
      </p:grpSp>
      <p:sp>
        <p:nvSpPr>
          <p:cNvPr id="16" name="矩形 15"/>
          <p:cNvSpPr/>
          <p:nvPr/>
        </p:nvSpPr>
        <p:spPr>
          <a:xfrm>
            <a:off x="2891308" y="484416"/>
            <a:ext cx="334258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I say you do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4035425"/>
            <a:ext cx="2554288" cy="143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8" name="标题 1"/>
          <p:cNvSpPr>
            <a:spLocks noGrp="1"/>
          </p:cNvSpPr>
          <p:nvPr>
            <p:ph type="title"/>
          </p:nvPr>
        </p:nvSpPr>
        <p:spPr bwMode="auto">
          <a:xfrm>
            <a:off x="284321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Let’s learn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59000" y="4937125"/>
            <a:ext cx="48831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a </a:t>
            </a: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green pepper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51050" y="981075"/>
            <a:ext cx="5465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What’s this in English?</a:t>
            </a:r>
            <a:endParaRPr lang="zh-CN" altLang="en-US" sz="2000" dirty="0"/>
          </a:p>
        </p:txBody>
      </p:sp>
      <p:pic>
        <p:nvPicPr>
          <p:cNvPr id="21511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27388" y="1666875"/>
            <a:ext cx="26860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een：pepp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5056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2" name="标题 1"/>
          <p:cNvSpPr>
            <a:spLocks noGrp="1"/>
          </p:cNvSpPr>
          <p:nvPr>
            <p:ph type="title"/>
          </p:nvPr>
        </p:nvSpPr>
        <p:spPr bwMode="auto">
          <a:xfrm>
            <a:off x="284321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Let’s learn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59000" y="4937125"/>
            <a:ext cx="40338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</a:t>
            </a: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an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eggplant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51050" y="1039813"/>
            <a:ext cx="546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What’s this in English?</a:t>
            </a:r>
            <a:endParaRPr lang="zh-CN" altLang="en-US" sz="2000" dirty="0"/>
          </a:p>
        </p:txBody>
      </p:sp>
      <p:pic>
        <p:nvPicPr>
          <p:cNvPr id="22535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1849438"/>
            <a:ext cx="330041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ggplan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011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6" name="标题 1"/>
          <p:cNvSpPr>
            <a:spLocks noGrp="1"/>
          </p:cNvSpPr>
          <p:nvPr>
            <p:ph type="title"/>
          </p:nvPr>
        </p:nvSpPr>
        <p:spPr bwMode="auto">
          <a:xfrm>
            <a:off x="284321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learn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4813" y="5035550"/>
            <a:ext cx="363220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green pepper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4105275" y="5276850"/>
            <a:ext cx="719138" cy="39528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857750" y="5035550"/>
            <a:ext cx="39052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green pepper</a:t>
            </a:r>
            <a:r>
              <a:rPr lang="en-US" altLang="zh-CN" sz="4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635125" y="981075"/>
            <a:ext cx="654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Do you like green peppers?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pic>
        <p:nvPicPr>
          <p:cNvPr id="23561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2376488"/>
            <a:ext cx="2039937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1450" y="2673350"/>
            <a:ext cx="1762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2050" y="2803525"/>
            <a:ext cx="17605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87500" y="1827213"/>
            <a:ext cx="6542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Yes, I do. / No, I don’t.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0" name="标题 1"/>
          <p:cNvSpPr>
            <a:spLocks noGrp="1"/>
          </p:cNvSpPr>
          <p:nvPr>
            <p:ph type="title"/>
          </p:nvPr>
        </p:nvSpPr>
        <p:spPr bwMode="auto">
          <a:xfrm>
            <a:off x="284321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learn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7100" y="4973638"/>
            <a:ext cx="260032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eggplant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4105275" y="5203825"/>
            <a:ext cx="719138" cy="39528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292725" y="4962525"/>
            <a:ext cx="289877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eggplant</a:t>
            </a:r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127250" y="981075"/>
            <a:ext cx="5168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Do you like eggplants?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pic>
        <p:nvPicPr>
          <p:cNvPr id="24585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2419350"/>
            <a:ext cx="26765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625" y="2786063"/>
            <a:ext cx="19939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9350" y="3048000"/>
            <a:ext cx="19939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149475" y="1809750"/>
            <a:ext cx="654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Yes, I do. / No, I don’t.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4" name="标题 1"/>
          <p:cNvSpPr>
            <a:spLocks noGrp="1"/>
          </p:cNvSpPr>
          <p:nvPr>
            <p:ph type="title"/>
          </p:nvPr>
        </p:nvSpPr>
        <p:spPr bwMode="auto">
          <a:xfrm>
            <a:off x="3108325" y="198438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Just read and write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1374" y="1148494"/>
            <a:ext cx="6709277" cy="4764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5606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1000" y="4905375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76375" y="717550"/>
            <a:ext cx="6526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They’re playing a chain game.</a:t>
            </a:r>
            <a:endParaRPr lang="zh-CN" altLang="en-US" sz="2000"/>
          </a:p>
        </p:txBody>
      </p:sp>
      <p:grpSp>
        <p:nvGrpSpPr>
          <p:cNvPr id="26629" name="组合 10"/>
          <p:cNvGrpSpPr/>
          <p:nvPr/>
        </p:nvGrpSpPr>
        <p:grpSpPr bwMode="auto">
          <a:xfrm>
            <a:off x="2227263" y="1484313"/>
            <a:ext cx="4648200" cy="4824412"/>
            <a:chOff x="2227487" y="1333927"/>
            <a:chExt cx="4708902" cy="496447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227487" y="1335560"/>
              <a:ext cx="2362492" cy="25124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578722" y="1333927"/>
              <a:ext cx="2357667" cy="24781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227487" y="3830050"/>
              <a:ext cx="2364100" cy="24683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578722" y="3825149"/>
              <a:ext cx="2357667" cy="24732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446</Words>
  <Application>Microsoft Office PowerPoint</Application>
  <PresentationFormat>全屏显示(4:3)</PresentationFormat>
  <Paragraphs>114</Paragraphs>
  <Slides>20</Slides>
  <Notes>8</Notes>
  <HiddenSlides>0</HiddenSlides>
  <MMClips>12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MingLiU_HKSCS-ExtB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Unit3 It’s a pineapple.</vt:lpstr>
      <vt:lpstr>Play a game</vt:lpstr>
      <vt:lpstr>PowerPoint 演示文稿</vt:lpstr>
      <vt:lpstr>Let’s learn</vt:lpstr>
      <vt:lpstr>Let’s learn</vt:lpstr>
      <vt:lpstr>Let’s learn</vt:lpstr>
      <vt:lpstr>Let’s learn</vt:lpstr>
      <vt:lpstr>Just read and write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Do a survey</vt:lpstr>
      <vt:lpstr>Let’s do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2023-01-16T15:10:23Z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39FE06166FF744879CF7575B91BD429B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