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7" r:id="rId2"/>
    <p:sldId id="459" r:id="rId3"/>
    <p:sldId id="464" r:id="rId4"/>
    <p:sldId id="462" r:id="rId5"/>
    <p:sldId id="465" r:id="rId6"/>
    <p:sldId id="466" r:id="rId7"/>
    <p:sldId id="485" r:id="rId8"/>
    <p:sldId id="467" r:id="rId9"/>
    <p:sldId id="468" r:id="rId10"/>
    <p:sldId id="469" r:id="rId11"/>
    <p:sldId id="470" r:id="rId12"/>
    <p:sldId id="471" r:id="rId13"/>
    <p:sldId id="479" r:id="rId14"/>
    <p:sldId id="480" r:id="rId15"/>
    <p:sldId id="481" r:id="rId16"/>
    <p:sldId id="482" r:id="rId17"/>
    <p:sldId id="486" r:id="rId18"/>
    <p:sldId id="483" r:id="rId19"/>
    <p:sldId id="48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3">
          <p15:clr>
            <a:srgbClr val="A4A3A4"/>
          </p15:clr>
        </p15:guide>
        <p15:guide id="2" pos="27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1">
          <p15:clr>
            <a:srgbClr val="A4A3A4"/>
          </p15:clr>
        </p15:guide>
        <p15:guide id="2" pos="20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86"/>
    <a:srgbClr val="B60A9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4660"/>
  </p:normalViewPr>
  <p:slideViewPr>
    <p:cSldViewPr>
      <p:cViewPr>
        <p:scale>
          <a:sx n="100" d="100"/>
          <a:sy n="100" d="100"/>
        </p:scale>
        <p:origin x="-498" y="-264"/>
      </p:cViewPr>
      <p:guideLst>
        <p:guide orient="horz" pos="2003"/>
        <p:guide pos="27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46" y="-102"/>
      </p:cViewPr>
      <p:guideLst>
        <p:guide orient="horz" pos="2671"/>
        <p:guide pos="2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haroni" panose="02010803020104030203" charset="0"/>
              </a:defRPr>
            </a:lvl1pPr>
          </a:lstStyle>
          <a:p>
            <a:fld id="{126FEB5E-BC6D-41BE-BB09-784541D8D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343400"/>
            <a:ext cx="7772400" cy="10096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562600"/>
            <a:ext cx="6400800" cy="762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7400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9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•"/>
        <a:defRPr sz="16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F:\&#35838;&#20214;\&#12298;&#35299;&#35835;&#12299;&#25945;&#24072;&#29992;&#20070;\&#20864;&#25945;\&#20061;&#19979;\&#20864;&#25945;&#33521;&#35821;&#20061;&#24180;&#32423;&#19979;&#20876;&#31532;&#21313;&#21333;&#20803;\&#20864;&#25945;&#33521;&#35821;&#20061;&#24180;&#32423;&#19979;&#20876;&#31532;&#21313;&#21333;&#20803;&#31532;&#19968;&#35838;&#26102;\Lesson55_&#35838;&#25991;&#24405;&#38899;_128k.mp3" TargetMode="External"/><Relationship Id="rId1" Type="http://schemas.microsoft.com/office/2007/relationships/media" Target="file:///F:\&#35838;&#20214;\&#12298;&#35299;&#35835;&#12299;&#25945;&#24072;&#29992;&#20070;\&#20864;&#25945;\&#20061;&#19979;\&#20864;&#25945;&#33521;&#35821;&#20061;&#24180;&#32423;&#19979;&#20876;&#31532;&#21313;&#21333;&#20803;\&#20864;&#25945;&#33521;&#35821;&#20061;&#24180;&#32423;&#19979;&#20876;&#31532;&#21313;&#21333;&#20803;&#31532;&#19968;&#35838;&#26102;\Lesson55_&#35838;&#25991;&#24405;&#38899;_128k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834" y="999187"/>
            <a:ext cx="9142462" cy="53914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Unit 10  Get Ready for the Future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6544" y="4581128"/>
            <a:ext cx="824484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Look </a:t>
            </a:r>
            <a:r>
              <a:rPr kumimoji="1"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into the Future</a:t>
            </a:r>
            <a:r>
              <a:rPr kumimoji="1"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r="537" b="6752"/>
          <a:stretch>
            <a:fillRect/>
          </a:stretch>
        </p:blipFill>
        <p:spPr>
          <a:xfrm>
            <a:off x="2255593" y="1756286"/>
            <a:ext cx="4805004" cy="2824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85728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九年级英语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  新课标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冀教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60" y="6022339"/>
            <a:ext cx="913564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95705" y="765492"/>
            <a:ext cx="5080000" cy="30175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algn="l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4.Well,I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don’t doubt you would be a good boss,but I don’t think wealth is the most important thing in life.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 doubt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后接宾语从句时,如主句为肯定句,用whether或if连接;如主句为否定句或疑问句,用that连接。在这样的结构中,doubt意为“怀疑,不相信,不信任;不能肯定,对……没准儿”。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5" y="3021965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39825" y="419100"/>
            <a:ext cx="6292215" cy="415498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l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5.I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love cooking,and I like creating new dishes myself. </a:t>
            </a:r>
          </a:p>
          <a:p>
            <a:pPr marL="0" algn="l"/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句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中的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myself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是反身代词,作主语的同位语,此时可放在句尾,也可放在主语后,故这句话还可说为:I love cooking,and I myself 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like creating new 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dishes.。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algn="l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6.As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for me,I’m going to choose the most fun and exciting job in the world. 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 as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意为“至于,关于”,是介词短语,常常用来引出新的话题,其后常跟名词、代词或</a:t>
            </a:r>
            <a:r>
              <a:rPr lang="zh-CN" altLang="en-US" sz="2400" b="1" i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v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.-ing形式,且常位于句首。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4230" y="3425825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5555" y="694373"/>
            <a:ext cx="5080000" cy="26517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algn="l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7.Astronauts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need to know a lot about science,Danny. 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algn="l"/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本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句中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need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作实义动词,后面的动词用不定式,表示“需要做……”;另外,句中的a lot起副词作用,用在动词know后作状语,与very much同义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;</a:t>
            </a:r>
            <a:endParaRPr lang="en-US" altLang="zh-CN" sz="2400" b="1" u="none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algn="l"/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about 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science是介词短语作状语。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3140" y="2714625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2" cstate="print"/>
          <a:srcRect t="697" r="20669"/>
          <a:stretch>
            <a:fillRect/>
          </a:stretch>
        </p:blipFill>
        <p:spPr>
          <a:xfrm>
            <a:off x="969010" y="1156970"/>
            <a:ext cx="6027420" cy="3707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969010" y="194945"/>
            <a:ext cx="67818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812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  <a:shade val="100000"/>
                        <a:satMod val="11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B60A9F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How many job words can you find? Write them down.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25145" y="4960620"/>
            <a:ext cx="750443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4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Across</a:t>
            </a:r>
            <a:r>
              <a:rPr lang="en-US" altLang="zh-CN" sz="24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actor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singer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doctor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astronaut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nurse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engineer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</a:p>
          <a:p>
            <a:pPr marL="0" indent="228600"/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farmer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tailor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,(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police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officer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businessman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actress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artist</a:t>
            </a:r>
          </a:p>
          <a:p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</a:t>
            </a:r>
            <a:r>
              <a:rPr lang="en-US" altLang="zh-CN" sz="24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Down</a:t>
            </a:r>
            <a:r>
              <a:rPr lang="en-US" altLang="zh-CN" sz="24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worker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dentist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teacher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pilot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journalist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</a:p>
          <a:p>
            <a:pPr marL="0" indent="228600"/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cook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reporter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84555" y="750570"/>
            <a:ext cx="7087235" cy="1920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WHAT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3600" b="1" u="none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</a:p>
          <a:p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Look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job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words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found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above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Activity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2.Think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these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questions</a:t>
            </a:r>
            <a:r>
              <a:rPr lang="en-US" altLang="zh-CN" sz="2800" b="1" u="none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</a:p>
          <a:p>
            <a:endParaRPr lang="en-US" altLang="zh-CN" sz="2800" b="1" u="none">
              <a:solidFill>
                <a:srgbClr val="902086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855" y="2439035"/>
            <a:ext cx="6894755" cy="1505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indent="0" algn="l" fontAlgn="auto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·Are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some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jobs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better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other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jobs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·What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job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like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?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·What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job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dislike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?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?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39190" y="641985"/>
            <a:ext cx="7101205" cy="435864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 err="1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Ⅰ.Fill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in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blanks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with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correct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words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according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to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first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letters.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.What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when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</a:p>
          <a:p>
            <a:pPr marL="0" indent="0"/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2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work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hard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lessons.I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don’t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</a:p>
          <a:p>
            <a:pPr marL="0" indent="0"/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will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get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good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grades.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3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Paris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next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week.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4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.Smoking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health.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5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learn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how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</a:p>
          <a:p>
            <a:pPr marL="0" indent="0"/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     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outdoor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activities.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9540" y="1929765"/>
            <a:ext cx="76835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row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99540" y="2765425"/>
            <a:ext cx="87376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oubt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62835" y="3185795"/>
            <a:ext cx="93408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lying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99790" y="3601720"/>
            <a:ext cx="122936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armful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34160" y="4482465"/>
            <a:ext cx="13093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rganize</a:t>
            </a:r>
            <a:endParaRPr lang="zh-CN" altLang="en-US" dirty="0"/>
          </a:p>
        </p:txBody>
      </p:sp>
      <p:pic>
        <p:nvPicPr>
          <p:cNvPr id="8" name="图片 7" descr="1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845" y="4736465"/>
            <a:ext cx="1600200" cy="1371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1735" y="429895"/>
            <a:ext cx="7239635" cy="47853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 err="1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Ⅱ.Choose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correct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answers.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6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.Kate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because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interested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cooking.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0"/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A.cook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B.cooker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C.cooking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D.cookers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7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football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game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very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felt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it. </a:t>
            </a:r>
          </a:p>
          <a:p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A.excited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excited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 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B.exciting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exciting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C.excited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exciting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 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D.exciting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excited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8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.I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he’s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hard-working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student. </a:t>
            </a:r>
          </a:p>
          <a:p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A.never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doubt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 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B.no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doubt</a:t>
            </a:r>
          </a:p>
          <a:p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C.usually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doubt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 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D.not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doubt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0" y="828040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129020" y="2152015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94230" y="3845560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905" y="986790"/>
            <a:ext cx="7322185" cy="31089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9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.At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meeting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Mr.Chen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spoke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A.lot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   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lot</a:t>
            </a:r>
          </a:p>
          <a:p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C.lots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lot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10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most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students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find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French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hard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learn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well. </a:t>
            </a:r>
          </a:p>
          <a:p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A.Thanks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B.Because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C.As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for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D.Ahead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99835" y="986790"/>
            <a:ext cx="4203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20875" y="2282190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30275" y="426720"/>
            <a:ext cx="7658100" cy="6004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Ⅲ.Rewrite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following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sentences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as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required.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11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.I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think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Peter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going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America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next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week.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改为否定句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Peter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going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America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next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week. 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12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.Lang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Lang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good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playing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piano.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同义句转换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Lang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Lang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　　　　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playing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piano. 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13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.The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discussing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their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future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对画线部分提问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 </a:t>
            </a:r>
            <a:endParaRPr lang="en-US" altLang="zh-CN" sz="2400" b="1" u="sng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0"/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 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14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.She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needs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know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science.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改为否定句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　　　　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know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science. 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15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.Danny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astronaut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when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grows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up.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对画线部分提问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endParaRPr lang="en-US" altLang="zh-CN" sz="2400" b="1" u="sng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0"/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does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Danny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　　　　　　　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when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grows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5852" y="1499870"/>
            <a:ext cx="435771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don’t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       think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14700" y="2656840"/>
            <a:ext cx="168973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does well in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71538" y="3702050"/>
            <a:ext cx="564360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What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          are     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20570" y="4454525"/>
            <a:ext cx="2147570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doesn’t need to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70305" y="5555615"/>
            <a:ext cx="478091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What                                 want to be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68802" y="1268760"/>
            <a:ext cx="7087235" cy="27127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6000" b="1" u="none" dirty="0">
                <a:solidFill>
                  <a:srgbClr val="FF00FF"/>
                </a:solidFill>
                <a:latin typeface="Times New Roman" panose="02020603050405020304" pitchFamily="18" charset="0"/>
                <a:ea typeface="NEU-F5-S92" charset="0"/>
                <a:cs typeface="NEU-F5-S92" charset="0"/>
              </a:rPr>
              <a:t>Homework</a:t>
            </a:r>
            <a:endParaRPr lang="en-US" altLang="zh-CN" sz="60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1.Finish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off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remaining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exercises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activity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book.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2.The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required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next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text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student’s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book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67187"/>
            <a:ext cx="2066925" cy="2124075"/>
          </a:xfrm>
          <a:prstGeom prst="rect">
            <a:avLst/>
          </a:prstGeom>
        </p:spPr>
      </p:pic>
      <p:sp>
        <p:nvSpPr>
          <p:cNvPr id="3" name="动作按钮: 后退或前一项 2">
            <a:hlinkClick r:id="" action="ppaction://hlinkshowjump?jump=firstslide"/>
          </p:cNvPr>
          <p:cNvSpPr/>
          <p:nvPr/>
        </p:nvSpPr>
        <p:spPr>
          <a:xfrm>
            <a:off x="7092315" y="5013325"/>
            <a:ext cx="432435" cy="43180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723900" y="1065530"/>
            <a:ext cx="5105400" cy="2064385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What do you want to be when you grow up?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605" y="584836"/>
            <a:ext cx="2099156" cy="1600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71725"/>
            <a:ext cx="2202737" cy="1719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790" y="4214495"/>
            <a:ext cx="2109788" cy="16359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3440" y="4117975"/>
            <a:ext cx="2057400" cy="173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3470" y="4124325"/>
            <a:ext cx="2133600" cy="17186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15340" y="1445895"/>
            <a:ext cx="451866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should you do now if you want to make your dream come true?</a:t>
            </a:r>
          </a:p>
        </p:txBody>
      </p:sp>
      <p:pic>
        <p:nvPicPr>
          <p:cNvPr id="61444" name="Picture 4" descr="c:\DOCUME~1\ADMINI~1\LOCALS~1\APPLIC~1\360CHR~1\Chrome\USERDA~1\Temp\101928~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6267">
            <a:off x="5252710" y="3240817"/>
            <a:ext cx="2590800" cy="2286001"/>
          </a:xfrm>
          <a:prstGeom prst="round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423160" y="82169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400" b="1" i="0" kern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alibri" panose="020F0502020204030204" charset="0"/>
              </a:rPr>
              <a:t>New words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19885" y="1690370"/>
            <a:ext cx="5903913" cy="3291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boss 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en-US" altLang="zh-CN" sz="2800" b="1" i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老板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manage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</a:t>
            </a:r>
            <a:r>
              <a:rPr kumimoji="0" lang="en-US" altLang="zh-CN" sz="2800" b="1" i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 </a:t>
            </a:r>
            <a:r>
              <a:rPr kumimoji="0" lang="zh-CN" altLang="en-US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管理；负责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doubt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</a:t>
            </a:r>
            <a:r>
              <a:rPr kumimoji="0" lang="en-US" altLang="zh-CN" sz="2800" b="1" i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怀疑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wealth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en-US" altLang="zh-CN" sz="2800" b="1" i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钱财；财富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astronaut 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</a:t>
            </a:r>
            <a:r>
              <a:rPr kumimoji="0" lang="en-US" altLang="zh-CN" sz="2800" b="1" i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  <a:r>
              <a:rPr kumimoji="0" lang="en-US" altLang="zh-CN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宇航员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39825" y="686435"/>
            <a:ext cx="7379335" cy="521208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lesson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fill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blanks.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having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discussion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their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future.Jenny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pilot.She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loves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.Brian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but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Jenny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thinks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Brian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should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something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enjoys.Steven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invent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something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won’t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harm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environment.Kate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meals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enjoys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trying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different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kinds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food.As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Danny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choose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most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fun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</a:p>
          <a:p>
            <a:pPr marL="0" indent="0" fontAlgn="auto"/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job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world.He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astronaut. </a:t>
            </a:r>
            <a:endParaRPr lang="en-US" altLang="zh-CN" sz="2800" b="1" u="none" dirty="0">
              <a:solidFill>
                <a:srgbClr val="FF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2120" y="1971040"/>
            <a:ext cx="10718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travel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370320" y="1971040"/>
            <a:ext cx="8350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boss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33440" y="2751455"/>
            <a:ext cx="14871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engineer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821555" y="3671570"/>
            <a:ext cx="1368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cooking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53490" y="4940300"/>
            <a:ext cx="1368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exciting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49375" y="441325"/>
            <a:ext cx="6863715" cy="5638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text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find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phrases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sentences.</a:t>
            </a:r>
          </a:p>
          <a:p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phrase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·as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</a:p>
          <a:p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 sentences: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·Look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Future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·What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should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now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if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make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dream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true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·What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want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when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grow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Jenny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love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travel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would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fun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fly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airplane.</a:t>
            </a: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Lesson55_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80312" y="1124744"/>
            <a:ext cx="656456" cy="65645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9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070" y="1024255"/>
            <a:ext cx="7718425" cy="393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·Well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don’t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doubt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would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good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boss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but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don’t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think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wealth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most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important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life.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love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cooking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like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creating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new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dishes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myself.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·As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for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I’m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going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choose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most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fun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exciting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job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world.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·Astronauts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need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know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lot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about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science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Danny.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35405" y="989330"/>
            <a:ext cx="5080000" cy="3775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/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charset="0"/>
                <a:cs typeface="方正黑体_GBK" charset="0"/>
              </a:rPr>
              <a:t>教材解读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☆</a:t>
            </a:r>
          </a:p>
          <a:p>
            <a:pPr marL="0" indent="0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1.Look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into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Future </a:t>
            </a: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 look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into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在此意为“展望”。还有“朝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……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里面看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;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调查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;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浏览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书籍、资料等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)”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的意思。</a:t>
            </a:r>
            <a:endParaRPr lang="zh-CN" altLang="en-US" sz="2400" b="1" u="sng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pPr marL="0" indent="0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2.What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should you do now if you want to make your dream come true? 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come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true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意为“实现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成为现实”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是不及物动词词组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不能接宾语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主语通常是梦想、希望、愿望等。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235" y="376047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0460" y="627698"/>
            <a:ext cx="5080000" cy="374904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/>
            <a:r>
              <a:rPr lang="en-US" altLang="zh-CN" sz="2400" b="1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 </a:t>
            </a:r>
            <a:r>
              <a:rPr lang="en-US" altLang="zh-CN" sz="2400" b="1" u="sng" dirty="0" smtClean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3.What </a:t>
            </a:r>
            <a:r>
              <a:rPr lang="en-US" altLang="zh-CN" sz="2400" b="1" u="sng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do you want to be when you grow up,Jenny? </a:t>
            </a: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grow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意为“成长;成熟;发展”。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辨析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grow 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grow into</a:t>
            </a: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grow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意为“长大,成长”,主要强调现在的状态,后面通常不跟名词或者名词短语。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grow into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意为“成长为……,长成……”,主要强调从小到大这个发展过程,后面常跟名词或名词短语。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290" y="3383915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时尚健身模板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时尚健身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时尚健身模板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主题49</Template>
  <TotalTime>0</TotalTime>
  <Words>783</Words>
  <Application>Microsoft Office PowerPoint</Application>
  <PresentationFormat>全屏显示(4:3)</PresentationFormat>
  <Paragraphs>114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Aharoni</vt:lpstr>
      <vt:lpstr>NEU-BZ-S92</vt:lpstr>
      <vt:lpstr>NEU-F5-S92</vt:lpstr>
      <vt:lpstr>NEU-HZ-S92</vt:lpstr>
      <vt:lpstr>方正黑体_GBK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2023-01-16T15:10:29Z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6A76E6FFC01844BA81522C436557382D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