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3" r:id="rId2"/>
    <p:sldId id="324" r:id="rId3"/>
    <p:sldId id="306" r:id="rId4"/>
    <p:sldId id="258" r:id="rId5"/>
    <p:sldId id="262" r:id="rId6"/>
    <p:sldId id="310" r:id="rId7"/>
    <p:sldId id="319" r:id="rId8"/>
    <p:sldId id="320" r:id="rId9"/>
    <p:sldId id="366" r:id="rId10"/>
    <p:sldId id="367" r:id="rId11"/>
    <p:sldId id="348" r:id="rId12"/>
    <p:sldId id="266" r:id="rId13"/>
    <p:sldId id="272" r:id="rId14"/>
    <p:sldId id="274" r:id="rId15"/>
    <p:sldId id="275" r:id="rId16"/>
    <p:sldId id="350" r:id="rId17"/>
    <p:sldId id="321" r:id="rId18"/>
    <p:sldId id="326" r:id="rId19"/>
    <p:sldId id="327" r:id="rId20"/>
    <p:sldId id="317" r:id="rId21"/>
    <p:sldId id="328" r:id="rId22"/>
    <p:sldId id="325" r:id="rId23"/>
    <p:sldId id="331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0000FF"/>
    <a:srgbClr val="FF0000"/>
    <a:srgbClr val="FF6600"/>
    <a:srgbClr val="0066FF"/>
    <a:srgbClr val="FF9933"/>
    <a:srgbClr val="FF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&#30446;&#24405;.ppt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ChangeArrowheads="1"/>
          </p:cNvSpPr>
          <p:nvPr/>
        </p:nvSpPr>
        <p:spPr bwMode="auto">
          <a:xfrm>
            <a:off x="395536" y="548680"/>
            <a:ext cx="864096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6  Problems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start after dinner, I’ll finish it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I go to </a:t>
            </a:r>
            <a:r>
              <a:rPr lang="zh-CN" altLang="en-US" sz="3600" b="1" dirty="0" smtClean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68771" y="598302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0975" y="549275"/>
            <a:ext cx="8856663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（2）consider 意为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</a:rPr>
              <a:t>“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认为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</a:rPr>
              <a:t>”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，常用于以下句型：</a:t>
            </a: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① consider</a:t>
            </a:r>
            <a:r>
              <a:rPr lang="zh-CN" altLang="en-US" b="1">
                <a:solidFill>
                  <a:srgbClr val="CC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sb./sth.+ (as)+形容词/名词。as可以省略。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 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consider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him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honest. </a:t>
            </a: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first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considered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as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doctor.</a:t>
            </a: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② consider+sb./sth.+ to d</a:t>
            </a:r>
            <a:r>
              <a:rPr 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lang="zh-CN" altLang="en-US" b="1">
              <a:solidFill>
                <a:srgbClr val="CC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consider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this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matter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very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important.</a:t>
            </a: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③ consider+it+形容词/名词+不定式短语。</a:t>
            </a:r>
            <a:r>
              <a:rPr lang="zh-CN" altLang="en-US" b="1">
                <a:solidFill>
                  <a:srgbClr val="CC00FF"/>
                </a:solidFill>
                <a:latin typeface="Arial" panose="020B0604020202020204"/>
                <a:sym typeface="Arial" panose="020B0604020202020204" pitchFamily="34" charset="0"/>
              </a:rPr>
              <a:t>  </a:t>
            </a:r>
            <a:endParaRPr lang="zh-CN" altLang="en-US" b="1">
              <a:solidFill>
                <a:srgbClr val="CC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consider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study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English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well.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④ consider+宾语从句 </a:t>
            </a:r>
            <a:r>
              <a:rPr lang="zh-CN" altLang="en-US" b="1">
                <a:solidFill>
                  <a:srgbClr val="CC00FF"/>
                </a:solidFill>
                <a:latin typeface="Arial" panose="020B0604020202020204"/>
                <a:sym typeface="Arial" panose="020B0604020202020204" pitchFamily="34" charset="0"/>
              </a:rPr>
              <a:t>  </a:t>
            </a:r>
            <a:endParaRPr lang="zh-CN" altLang="en-US" b="1">
              <a:solidFill>
                <a:srgbClr val="CC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consider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that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music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is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well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worth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listening</a:t>
            </a:r>
            <a:r>
              <a:rPr lang="zh-CN" altLang="en-US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 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to.</a:t>
            </a:r>
          </a:p>
        </p:txBody>
      </p:sp>
      <p:pic>
        <p:nvPicPr>
          <p:cNvPr id="14339" name="Picture 3" descr="图片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2852738"/>
            <a:ext cx="1204913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5473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Listen and choose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27050" y="1430338"/>
            <a:ext cx="721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What does Tony's father ask tony to do?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2060575"/>
            <a:ext cx="7345362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To do his homework after supper.</a:t>
            </a:r>
          </a:p>
          <a:p>
            <a:pPr>
              <a:lnSpc>
                <a:spcPct val="18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To play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guitar.</a:t>
            </a:r>
          </a:p>
          <a:p>
            <a:pPr>
              <a:lnSpc>
                <a:spcPct val="18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To go to the library and read some books.</a:t>
            </a:r>
          </a:p>
          <a:p>
            <a:pPr>
              <a:lnSpc>
                <a:spcPct val="18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D. To do his homework before supper.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581525"/>
            <a:ext cx="9699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805488"/>
            <a:ext cx="38052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805488"/>
            <a:ext cx="3800475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3"/>
          <p:cNvSpPr>
            <a:spLocks noChangeArrowheads="1"/>
          </p:cNvSpPr>
          <p:nvPr/>
        </p:nvSpPr>
        <p:spPr bwMode="auto">
          <a:xfrm>
            <a:off x="1116013" y="836613"/>
            <a:ext cx="39338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Free talk</a:t>
            </a:r>
          </a:p>
        </p:txBody>
      </p:sp>
      <p:pic>
        <p:nvPicPr>
          <p:cNvPr id="16387" name="Picture 3" descr="图片1age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5661025"/>
            <a:ext cx="6553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8064500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Work in groups. Discuss what is the problem between Tony and his Father. Give your advice.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620713"/>
            <a:ext cx="1457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email"/>
          <a:srcRect b="8607"/>
          <a:stretch>
            <a:fillRect/>
          </a:stretch>
        </p:blipFill>
        <p:spPr bwMode="auto">
          <a:xfrm>
            <a:off x="395288" y="5273675"/>
            <a:ext cx="25527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032000" y="3344863"/>
            <a:ext cx="50800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00" b="1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学科网 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2413" y="1123950"/>
            <a:ext cx="8496300" cy="553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82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001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27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47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019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91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63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35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stop … doing sth. 阻止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做某事（stop ... from doing sth.）</a:t>
            </a:r>
            <a:r>
              <a:rPr lang="zh-CN" altLang="en-US" sz="2400" b="1" dirty="0">
                <a:latin typeface="Times New Roman" panose="02020603050405020304" pitchFamily="18" charset="0"/>
              </a:rPr>
              <a:t>      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Please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stop him (from) talking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!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deal with 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达成协议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Tony's mum suggests that Tony should have guitar lessons.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suggest 后面接that 从句，其从句的谓语动词为：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should + 动词原形，should 可以省略。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suggest that we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(should) go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to the Palace Museum 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on Sunday.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55875" y="620713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2413" y="908050"/>
            <a:ext cx="7921625" cy="38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get into the habit of ...  养成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的习惯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as soon as   一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就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As soon as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I went in, Jason cried out with pleasur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No,</a:t>
            </a:r>
            <a:r>
              <a:rPr lang="zh-CN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 it isn</a:t>
            </a:r>
            <a:r>
              <a:rPr lang="zh-CN" altLang="en-US" sz="2400" b="1" u="sng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zh-CN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 necessary to do it now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'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 + </a:t>
            </a:r>
            <a:r>
              <a:rPr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+ to do sth. 做某事是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的。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 interesting to watch films. 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7.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That’s a shame !=That’s a pity! 真遗憾!</a:t>
            </a:r>
          </a:p>
        </p:txBody>
      </p:sp>
      <p:grpSp>
        <p:nvGrpSpPr>
          <p:cNvPr id="18435" name="Group 3"/>
          <p:cNvGrpSpPr/>
          <p:nvPr/>
        </p:nvGrpSpPr>
        <p:grpSpPr bwMode="auto">
          <a:xfrm>
            <a:off x="830263" y="5646738"/>
            <a:ext cx="7702550" cy="877887"/>
            <a:chOff x="0" y="0"/>
            <a:chExt cx="2792" cy="628"/>
          </a:xfrm>
        </p:grpSpPr>
        <p:sp>
          <p:nvSpPr>
            <p:cNvPr id="18436" name="Freeform 9"/>
            <p:cNvSpPr>
              <a:spLocks noChangeArrowheads="1"/>
            </p:cNvSpPr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9"/>
                <a:gd name="T154" fmla="*/ 0 h 600"/>
                <a:gd name="T155" fmla="*/ 1119 w 1119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37" name="Rectangle 10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38" name="Freeform 11"/>
            <p:cNvSpPr>
              <a:spLocks noChangeArrowheads="1"/>
            </p:cNvSpPr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14"/>
                <a:gd name="T160" fmla="*/ 0 h 621"/>
                <a:gd name="T161" fmla="*/ 2214 w 2214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39" name="Rectangle 12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0" name="Freeform 13"/>
            <p:cNvSpPr>
              <a:spLocks noChangeArrowheads="1"/>
            </p:cNvSpPr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1" name="Freeform 14"/>
            <p:cNvSpPr>
              <a:spLocks noChangeArrowheads="1"/>
            </p:cNvSpPr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2" name="Freeform 15"/>
            <p:cNvSpPr>
              <a:spLocks noChangeArrowheads="1"/>
            </p:cNvSpPr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3" name="Rectangle 16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4" name="Rectangle 17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5" name="Freeform 18"/>
            <p:cNvSpPr>
              <a:spLocks noChangeArrowheads="1"/>
            </p:cNvSpPr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6" name="Freeform 19"/>
            <p:cNvSpPr>
              <a:spLocks noChangeArrowheads="1"/>
            </p:cNvSpPr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7" name="Freeform 20"/>
            <p:cNvSpPr>
              <a:spLocks noChangeArrowheads="1"/>
            </p:cNvSpPr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8" name="Freeform 21"/>
            <p:cNvSpPr>
              <a:spLocks noChangeArrowheads="1"/>
            </p:cNvSpPr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49" name="Freeform 22"/>
            <p:cNvSpPr>
              <a:spLocks noChangeArrowheads="1"/>
            </p:cNvSpPr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86"/>
                <a:gd name="T20" fmla="*/ 49 w 49"/>
                <a:gd name="T21" fmla="*/ 286 h 2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0" name="Freeform 23"/>
            <p:cNvSpPr>
              <a:spLocks noChangeArrowheads="1"/>
            </p:cNvSpPr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95"/>
                <a:gd name="T20" fmla="*/ 50 w 50"/>
                <a:gd name="T21" fmla="*/ 295 h 2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1" name="Freeform 24"/>
            <p:cNvSpPr>
              <a:spLocks noChangeArrowheads="1"/>
            </p:cNvSpPr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13"/>
                <a:gd name="T20" fmla="*/ 49 w 49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2" name="Freeform 25"/>
            <p:cNvSpPr>
              <a:spLocks noChangeArrowheads="1"/>
            </p:cNvSpPr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40"/>
                <a:gd name="T20" fmla="*/ 50 w 50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3" name="Freeform 26"/>
            <p:cNvSpPr>
              <a:spLocks noChangeArrowheads="1"/>
            </p:cNvSpPr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373"/>
                <a:gd name="T20" fmla="*/ 50 w 50"/>
                <a:gd name="T21" fmla="*/ 373 h 3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4" name="Freeform 27"/>
            <p:cNvSpPr>
              <a:spLocks noChangeArrowheads="1"/>
            </p:cNvSpPr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430"/>
                <a:gd name="T20" fmla="*/ 50 w 50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5" name="Freeform 28"/>
            <p:cNvSpPr>
              <a:spLocks noChangeArrowheads="1"/>
            </p:cNvSpPr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27"/>
                <a:gd name="T17" fmla="*/ 13 w 13"/>
                <a:gd name="T18" fmla="*/ 427 h 4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6" name="Freeform 29"/>
            <p:cNvSpPr>
              <a:spLocks noChangeArrowheads="1"/>
            </p:cNvSpPr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208"/>
                <a:gd name="T101" fmla="*/ 796 w 796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7" name="Freeform 30"/>
            <p:cNvSpPr>
              <a:spLocks noChangeArrowheads="1"/>
            </p:cNvSpPr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6"/>
                <a:gd name="T100" fmla="*/ 0 h 307"/>
                <a:gd name="T101" fmla="*/ 796 w 796"/>
                <a:gd name="T102" fmla="*/ 307 h 3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8" name="Freeform 31"/>
            <p:cNvSpPr>
              <a:spLocks noChangeArrowheads="1"/>
            </p:cNvSpPr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59" name="Freeform 32"/>
            <p:cNvSpPr>
              <a:spLocks noChangeArrowheads="1"/>
            </p:cNvSpPr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0" name="Freeform 33"/>
            <p:cNvSpPr>
              <a:spLocks noChangeArrowheads="1"/>
            </p:cNvSpPr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1" name="Rectangle 34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2" name="Rectangle 35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3" name="Freeform 36"/>
            <p:cNvSpPr>
              <a:spLocks noChangeArrowheads="1"/>
            </p:cNvSpPr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4" name="Freeform 37"/>
            <p:cNvSpPr>
              <a:spLocks noChangeArrowheads="1"/>
            </p:cNvSpPr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5" name="Freeform 38"/>
            <p:cNvSpPr>
              <a:spLocks noChangeArrowheads="1"/>
            </p:cNvSpPr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6" name="Rectangle 39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7" name="Rectangle 40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8" name="Freeform 41"/>
            <p:cNvSpPr>
              <a:spLocks noChangeArrowheads="1"/>
            </p:cNvSpPr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69" name="Freeform 42"/>
            <p:cNvSpPr>
              <a:spLocks noChangeArrowheads="1"/>
            </p:cNvSpPr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0" name="Freeform 43"/>
            <p:cNvSpPr>
              <a:spLocks noChangeArrowheads="1"/>
            </p:cNvSpPr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1" name="Rectangle 44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2" name="Rectangle 45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3" name="Freeform 46"/>
            <p:cNvSpPr>
              <a:spLocks noChangeArrowheads="1"/>
            </p:cNvSpPr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4" name="Freeform 47"/>
            <p:cNvSpPr>
              <a:spLocks noChangeArrowheads="1"/>
            </p:cNvSpPr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5" name="Freeform 48"/>
            <p:cNvSpPr>
              <a:spLocks noChangeArrowheads="1"/>
            </p:cNvSpPr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6" name="Rectangle 49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7" name="Rectangle 50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8" name="Freeform 51"/>
            <p:cNvSpPr>
              <a:spLocks noChangeArrowheads="1"/>
            </p:cNvSpPr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79" name="Freeform 52"/>
            <p:cNvSpPr>
              <a:spLocks noChangeArrowheads="1"/>
            </p:cNvSpPr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0" name="Freeform 53"/>
            <p:cNvSpPr>
              <a:spLocks noChangeArrowheads="1"/>
            </p:cNvSpPr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1" name="Rectangle 54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2" name="Rectangle 55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3" name="Freeform 56"/>
            <p:cNvSpPr>
              <a:spLocks noChangeArrowheads="1"/>
            </p:cNvSpPr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263"/>
                <a:gd name="T20" fmla="*/ 50 w 50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4" name="Freeform 57"/>
            <p:cNvSpPr>
              <a:spLocks noChangeArrowheads="1"/>
            </p:cNvSpPr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5" name="Freeform 58"/>
            <p:cNvSpPr>
              <a:spLocks noChangeArrowheads="1"/>
            </p:cNvSpPr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63"/>
                <a:gd name="T20" fmla="*/ 49 w 49"/>
                <a:gd name="T21" fmla="*/ 263 h 2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6" name="Rectangle 59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7" name="Rectangle 60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8" name="Freeform 61"/>
            <p:cNvSpPr>
              <a:spLocks noChangeArrowheads="1"/>
            </p:cNvSpPr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41"/>
                <a:gd name="T158" fmla="*/ 607 w 607"/>
                <a:gd name="T159" fmla="*/ 841 h 84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89" name="Freeform 62"/>
            <p:cNvSpPr>
              <a:spLocks noChangeArrowheads="1"/>
            </p:cNvSpPr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614"/>
                <a:gd name="T155" fmla="*/ 854 w 854"/>
                <a:gd name="T156" fmla="*/ 614 h 6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0" name="Freeform 63"/>
            <p:cNvSpPr>
              <a:spLocks noChangeArrowheads="1"/>
            </p:cNvSpPr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52"/>
                <a:gd name="T115" fmla="*/ 0 h 615"/>
                <a:gd name="T116" fmla="*/ 2252 w 2252"/>
                <a:gd name="T117" fmla="*/ 615 h 61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1" name="Freeform 64"/>
            <p:cNvSpPr>
              <a:spLocks noChangeArrowheads="1"/>
            </p:cNvSpPr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1"/>
                <a:gd name="T157" fmla="*/ 0 h 638"/>
                <a:gd name="T158" fmla="*/ 351 w 351"/>
                <a:gd name="T159" fmla="*/ 638 h 6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2" name="Freeform 65"/>
            <p:cNvSpPr>
              <a:spLocks noChangeArrowheads="1"/>
            </p:cNvSpPr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8"/>
                <a:gd name="T22" fmla="*/ 0 h 449"/>
                <a:gd name="T23" fmla="*/ 758 w 758"/>
                <a:gd name="T24" fmla="*/ 449 h 4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3" name="Freeform 66"/>
            <p:cNvSpPr>
              <a:spLocks noChangeArrowheads="1"/>
            </p:cNvSpPr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0"/>
                <a:gd name="T28" fmla="*/ 0 h 264"/>
                <a:gd name="T29" fmla="*/ 770 w 770"/>
                <a:gd name="T30" fmla="*/ 264 h 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4" name="Rectangle 67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5" name="Freeform 68"/>
            <p:cNvSpPr>
              <a:spLocks noChangeArrowheads="1"/>
            </p:cNvSpPr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5"/>
                <a:gd name="T16" fmla="*/ 0 h 237"/>
                <a:gd name="T17" fmla="*/ 615 w 615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6" name="Rectangle 69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7" name="Rectangle 70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8" name="Freeform 71"/>
            <p:cNvSpPr>
              <a:spLocks noChangeArrowheads="1"/>
            </p:cNvSpPr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409"/>
                <a:gd name="T29" fmla="*/ 871 w 871"/>
                <a:gd name="T30" fmla="*/ 409 h 40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499" name="Freeform 72"/>
            <p:cNvSpPr>
              <a:spLocks noChangeArrowheads="1"/>
            </p:cNvSpPr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3"/>
                <a:gd name="T22" fmla="*/ 0 h 636"/>
                <a:gd name="T23" fmla="*/ 1073 w 1073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0" name="Rectangle 73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1" name="Freeform 74"/>
            <p:cNvSpPr>
              <a:spLocks noChangeArrowheads="1"/>
            </p:cNvSpPr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8"/>
                <a:gd name="T22" fmla="*/ 0 h 113"/>
                <a:gd name="T23" fmla="*/ 348 w 348"/>
                <a:gd name="T24" fmla="*/ 113 h 1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2" name="Rectangle 75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3" name="Rectangle 76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4" name="Rectangle 77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5" name="Freeform 78"/>
            <p:cNvSpPr>
              <a:spLocks noChangeArrowheads="1"/>
            </p:cNvSpPr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1"/>
                <a:gd name="T28" fmla="*/ 0 h 375"/>
                <a:gd name="T29" fmla="*/ 1091 w 1091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6" name="Rectangle 79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7" name="Rectangle 80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8" name="Rectangle 81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09" name="Rectangle 82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0" name="Rectangle 83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1" name="Rectangle 84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2" name="Freeform 85"/>
            <p:cNvSpPr>
              <a:spLocks noChangeArrowheads="1"/>
            </p:cNvSpPr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3" name="Freeform 86"/>
            <p:cNvSpPr>
              <a:spLocks noChangeArrowheads="1"/>
            </p:cNvSpPr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4" name="Freeform 87"/>
            <p:cNvSpPr>
              <a:spLocks noChangeArrowheads="1"/>
            </p:cNvSpPr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3"/>
                <a:gd name="T35" fmla="*/ 66 w 66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5" name="Freeform 88"/>
            <p:cNvSpPr>
              <a:spLocks noChangeArrowheads="1"/>
            </p:cNvSpPr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174"/>
                <a:gd name="T41" fmla="*/ 348 w 348"/>
                <a:gd name="T42" fmla="*/ 174 h 1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6" name="Rectangle 89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7" name="Rectangle 90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8" name="Freeform 91"/>
            <p:cNvSpPr>
              <a:spLocks noChangeArrowheads="1"/>
            </p:cNvSpPr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1"/>
                <a:gd name="T13" fmla="*/ 0 h 124"/>
                <a:gd name="T14" fmla="*/ 161 w 16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19" name="Rectangle 92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0" name="Freeform 93"/>
            <p:cNvSpPr>
              <a:spLocks noChangeArrowheads="1"/>
            </p:cNvSpPr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36"/>
                <a:gd name="T17" fmla="*/ 224 w 224"/>
                <a:gd name="T18" fmla="*/ 136 h 1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1" name="Rectangle 94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2" name="Rectangle 95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3" name="Freeform 96"/>
            <p:cNvSpPr>
              <a:spLocks noChangeArrowheads="1"/>
            </p:cNvSpPr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82"/>
                <a:gd name="T148" fmla="*/ 0 h 442"/>
                <a:gd name="T149" fmla="*/ 882 w 882"/>
                <a:gd name="T150" fmla="*/ 442 h 4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4" name="Freeform 97"/>
            <p:cNvSpPr>
              <a:spLocks noChangeArrowheads="1"/>
            </p:cNvSpPr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338"/>
                <a:gd name="T53" fmla="*/ 91 w 91"/>
                <a:gd name="T54" fmla="*/ 338 h 3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5" name="Freeform 98"/>
            <p:cNvSpPr>
              <a:spLocks noChangeArrowheads="1"/>
            </p:cNvSpPr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0"/>
                <a:gd name="T17" fmla="*/ 51 w 5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6" name="Freeform 99"/>
            <p:cNvSpPr>
              <a:spLocks noChangeArrowheads="1"/>
            </p:cNvSpPr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9"/>
                <a:gd name="T17" fmla="*/ 53 w 5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7" name="Freeform 100"/>
            <p:cNvSpPr>
              <a:spLocks noChangeArrowheads="1"/>
            </p:cNvSpPr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"/>
                <a:gd name="T17" fmla="*/ 53 w 5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8" name="Freeform 101"/>
            <p:cNvSpPr>
              <a:spLocks noChangeArrowheads="1"/>
            </p:cNvSpPr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0"/>
                <a:gd name="T17" fmla="*/ 58 w 5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29" name="Freeform 102"/>
            <p:cNvSpPr>
              <a:spLocks noChangeArrowheads="1"/>
            </p:cNvSpPr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30" name="Freeform 103"/>
            <p:cNvSpPr>
              <a:spLocks noChangeArrowheads="1"/>
            </p:cNvSpPr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7"/>
                <a:gd name="T157" fmla="*/ 0 h 888"/>
                <a:gd name="T158" fmla="*/ 607 w 607"/>
                <a:gd name="T159" fmla="*/ 888 h 88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31" name="Freeform 104"/>
            <p:cNvSpPr>
              <a:spLocks noChangeArrowheads="1"/>
            </p:cNvSpPr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14"/>
                <a:gd name="T169" fmla="*/ 0 h 595"/>
                <a:gd name="T170" fmla="*/ 814 w 814"/>
                <a:gd name="T171" fmla="*/ 595 h 5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32" name="Freeform 105"/>
            <p:cNvSpPr>
              <a:spLocks noChangeArrowheads="1"/>
            </p:cNvSpPr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0"/>
                <a:gd name="T142" fmla="*/ 0 h 185"/>
                <a:gd name="T143" fmla="*/ 160 w 160"/>
                <a:gd name="T144" fmla="*/ 185 h 18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8533" name="Freeform 106"/>
            <p:cNvSpPr>
              <a:spLocks noChangeArrowheads="1"/>
            </p:cNvSpPr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99"/>
                <a:gd name="T98" fmla="*/ 94 w 94"/>
                <a:gd name="T99" fmla="*/ 99 h 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</p:grpSp>
      <p:pic>
        <p:nvPicPr>
          <p:cNvPr id="18534" name="Picture 102" descr="200761314193322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2492375"/>
            <a:ext cx="13652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5693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able to　表示“具体的能力”(即在某具体场合成功地做了某事), 强调通过努力做成某事。与can  意思相近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He is able to speak two foreign languages.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deal. 不可以；没商量。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10.  instead of    代替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；而不是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Consider renting or borrowing instead of buying.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11.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That's not the point. 那不是重点；那不是问题的关键。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12.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You should consider what the most important thing is.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the most important thing is是宾语从句，疑问词what+陈述语序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13. last word  最终决定；最后一句话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1917700"/>
            <a:ext cx="8281988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3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Tony wants to go to the library, because he works there to help the (1)_____________. He can also read books there and increase his (2)_______________. But his father thinks it is a (3) _____________ that Tony does not (4) _____________ his homework to be more important. He wants Tony to get into the (5)___________ of doing ho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mework (6)___________ of doing other things first after school.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81200" y="2565400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community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339975" y="31400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knowledge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8675" y="36449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shame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97550" y="36449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consider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03350" y="4724400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habit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111875" y="4772025"/>
            <a:ext cx="170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instead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12775" y="742950"/>
            <a:ext cx="7705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passage with the words in the box.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41338" y="1268413"/>
            <a:ext cx="8208962" cy="460375"/>
          </a:xfrm>
          <a:prstGeom prst="rect">
            <a:avLst/>
          </a:prstGeom>
          <a:solidFill>
            <a:srgbClr val="CCFFCC">
              <a:alpha val="64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community    consider   habit   instead   knowledge   shame</a:t>
            </a:r>
          </a:p>
        </p:txBody>
      </p:sp>
      <p:pic>
        <p:nvPicPr>
          <p:cNvPr id="20491" name="Picture 3" descr="200472711210611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8" y="6026150"/>
            <a:ext cx="7772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36963" y="4724400"/>
            <a:ext cx="23764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your parents</a:t>
            </a:r>
          </a:p>
        </p:txBody>
      </p:sp>
      <p:pic>
        <p:nvPicPr>
          <p:cNvPr id="21507" name="Picture 3" descr="r0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076700"/>
            <a:ext cx="24479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BookBa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5" y="1484313"/>
            <a:ext cx="11271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81425" y="1989138"/>
            <a:ext cx="374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your schoolwork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9750" y="765175"/>
            <a:ext cx="6553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Talk about the problems you have with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8675" y="1581150"/>
            <a:ext cx="7018338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If he____________ (not, do it ), I_________ (do) it.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8675" y="2319338"/>
            <a:ext cx="7920038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2. If you ____ (be) late for school ,your teacher ________ (be) angry.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24075" y="2395538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19925" y="2349500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55650" y="3402013"/>
            <a:ext cx="78486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3. If she_______ (win) the prize ,we _______(be) happy for her.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012950" y="3476625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wins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508625" y="34766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55650" y="4408488"/>
            <a:ext cx="7704138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4. If  I _________   (not,eat )so much , I _________(get) thinner.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55650" y="5411788"/>
            <a:ext cx="76200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5. If you ______(tell) them, they _____________  (not, believe) you.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835150" y="4437063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don’t eat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940425" y="4437063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 get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125663" y="5516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tell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114925" y="55165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won’t believe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908175" y="1670050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doesn’t do it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580063" y="1670050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do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547813" y="822325"/>
            <a:ext cx="4608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Grammar 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6" grpId="0" autoUpdateAnimBg="0"/>
      <p:bldP spid="22540" grpId="0" autoUpdateAnimBg="0"/>
      <p:bldP spid="22541" grpId="0" autoUpdateAnimBg="0"/>
      <p:bldP spid="22542" grpId="0" autoUpdateAnimBg="0"/>
      <p:bldP spid="22543" grpId="0" autoUpdateAnimBg="0"/>
      <p:bldP spid="2254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7088" y="1576388"/>
            <a:ext cx="7345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6.  I _________(stay) at home, if it _______ ( rain).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27088" y="2441575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If it ____________(not,rain) , I _________( go) out.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3402013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We ________(play) soccer, if it is _______ (sun) 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7088" y="4049713"/>
            <a:ext cx="74168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880" indent="-1828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9. If she __________(become) a star, her parents ____________ (not,send) her away.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27088" y="5346700"/>
            <a:ext cx="7848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10. He __________(watch) TV ,if he ______(be) free.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84325" y="1550988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stay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435600" y="150495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rains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876425" y="2368550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doesn’t rain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405438" y="2368550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go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619250" y="3330575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play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589588" y="335756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135188" y="4122738"/>
            <a:ext cx="1284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becomes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258888" y="46005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won’t send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844675" y="5394325"/>
            <a:ext cx="215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watch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876925" y="5348288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pic>
        <p:nvPicPr>
          <p:cNvPr id="23569" name="Picture 17" descr="200811172257268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805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  <p:bldP spid="23566" grpId="0" autoUpdateAnimBg="0"/>
      <p:bldP spid="23567" grpId="0" autoUpdateAnimBg="0"/>
      <p:bldP spid="235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684213" y="1125538"/>
            <a:ext cx="691197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at the pictures and have free talks.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1230313" y="2708275"/>
            <a:ext cx="2981325" cy="1495425"/>
            <a:chOff x="0" y="0"/>
            <a:chExt cx="2636" cy="2160"/>
          </a:xfrm>
        </p:grpSpPr>
        <p:graphicFrame>
          <p:nvGraphicFramePr>
            <p:cNvPr id="6148" name="Object 4"/>
            <p:cNvGraphicFramePr/>
            <p:nvPr/>
          </p:nvGraphicFramePr>
          <p:xfrm>
            <a:off x="0" y="861"/>
            <a:ext cx="2034" cy="1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r:id="rId3" imgW="1868170" imgH="1158240" progId="Paint.Picture">
                    <p:embed/>
                  </p:oleObj>
                </mc:Choice>
                <mc:Fallback>
                  <p:oleObj r:id="rId3" imgW="1868170" imgH="1158240" progId="Paint.Picture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861"/>
                          <a:ext cx="2034" cy="1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/>
            <p:nvPr/>
          </p:nvGraphicFramePr>
          <p:xfrm>
            <a:off x="1405" y="0"/>
            <a:ext cx="1030" cy="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r:id="rId5" imgW="2646045" imgH="1758950" progId="Paint.Picture">
                    <p:embed/>
                  </p:oleObj>
                </mc:Choice>
                <mc:Fallback>
                  <p:oleObj r:id="rId5" imgW="2646045" imgH="1758950" progId="Paint.Picture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5" y="0"/>
                          <a:ext cx="1030" cy="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1153" y="29"/>
              <a:ext cx="1483" cy="690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noFill/>
            <a:ln w="12700">
              <a:solidFill>
                <a:schemeClr val="bg2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56100" y="3005138"/>
            <a:ext cx="401637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feel hungry,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 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40200" y="4581525"/>
            <a:ext cx="4319588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feel tired, </a:t>
            </a:r>
          </a:p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____________.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356100" y="3429000"/>
            <a:ext cx="24892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eat something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211638" y="5013325"/>
            <a:ext cx="2049462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a rest</a:t>
            </a:r>
          </a:p>
          <a:p>
            <a:endParaRPr lang="zh-CN" altLang="en-US" sz="1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1763" y="4508500"/>
            <a:ext cx="230663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utoUpdateAnimBg="0"/>
      <p:bldP spid="61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4608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practice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5938" cy="494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82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001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27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47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019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91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63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355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Ⅰ.用所给词的适当形式填空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We are considering _______ (go) to Hainan for the Spring Festival.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It's kind of you ________ (help) us.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His parents wanted him ________ (finish) his homework first.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Our teacher suggested that we ____________ (study) hard.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Do you spend too much time _________ (play) computer games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24580" name="Picture 4" descr="taos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620713"/>
            <a:ext cx="336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48038" y="2349500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going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700338" y="3357563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help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067175" y="4005263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finish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643438" y="5084763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(should) study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643438" y="5661025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ldLvl="0" autoUpdateAnimBg="0"/>
      <p:bldP spid="24582" grpId="0" bldLvl="0" autoUpdateAnimBg="0"/>
      <p:bldP spid="24583" grpId="0" bldLvl="0" autoUpdateAnimBg="0"/>
      <p:bldP spid="24584" grpId="0" bldLvl="0" autoUpdateAnimBg="0"/>
      <p:bldP spid="24585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8" descr="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688013"/>
            <a:ext cx="8001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图片1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620713"/>
            <a:ext cx="228600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6676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Ⅱ. 完成句子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1.  我还有最后一句话。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I have one _______ ______.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2.  我能举起这块石头。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_______ ______ ______ lift this stone.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3.  如果你不能去, 他愿替你去。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If you cannot go, he'll go _______ ______ you.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4. 我养成了每天晚上听音乐的习惯。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 _______ ______ _______ ______ _______  listening to music every night.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76550" y="6242050"/>
            <a:ext cx="2416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55650" y="4652963"/>
            <a:ext cx="5545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get        into     the         habit    of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11188" y="2636838"/>
            <a:ext cx="30972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am        able     to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492500" y="370205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instead   of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395538" y="1684338"/>
            <a:ext cx="177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last   word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ldLvl="0" autoUpdateAnimBg="0"/>
      <p:bldP spid="25607" grpId="0" bldLvl="0" autoUpdateAnimBg="0"/>
      <p:bldP spid="25608" grpId="0" bldLvl="0" autoUpdateAnimBg="0"/>
      <p:bldP spid="25609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914400"/>
            <a:ext cx="2160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612775" y="1773238"/>
            <a:ext cx="8135938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a passage about the problem you have with your friend.</a:t>
            </a:r>
          </a:p>
        </p:txBody>
      </p:sp>
      <p:pic>
        <p:nvPicPr>
          <p:cNvPr id="26628" name="Picture 11" descr="图片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800600"/>
            <a:ext cx="7775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87450" y="2133600"/>
            <a:ext cx="6119813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3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One boy is a boy, two boys half a boy, three boys no boy.</a:t>
            </a:r>
          </a:p>
          <a:p>
            <a:pPr>
              <a:lnSpc>
                <a:spcPct val="140000"/>
              </a:lnSpc>
            </a:pPr>
            <a:r>
              <a:rPr lang="zh-CN" altLang="en-US" sz="3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一个和尚挑水喝，两个和尚抬水喝，三个和尚没水喝。</a:t>
            </a:r>
          </a:p>
        </p:txBody>
      </p:sp>
      <p:pic>
        <p:nvPicPr>
          <p:cNvPr id="27651" name="Picture 3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836613"/>
            <a:ext cx="30353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>
            <a:hlinkClick r:id="rId3" action="ppaction://hlinkpres?slideindex=1&amp;slidetitle=" tooltip="点击返回目录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5734050"/>
            <a:ext cx="13589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/>
          <p:nvPr/>
        </p:nvGraphicFramePr>
        <p:xfrm>
          <a:off x="827088" y="838200"/>
          <a:ext cx="2157412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3" imgW="1995805" imgH="1056640" progId="Paint.Picture">
                  <p:embed/>
                </p:oleObj>
              </mc:Choice>
              <mc:Fallback>
                <p:oleObj r:id="rId3" imgW="1995805" imgH="1056640" progId="Paint.Picture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838200"/>
                        <a:ext cx="2157412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30550" y="1414463"/>
            <a:ext cx="51831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79705" lvl="1" eaLnBrk="0" hangingPunct="0">
              <a:lnSpc>
                <a:spcPct val="13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are ill, ___________.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84613" y="3430588"/>
            <a:ext cx="5029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90913" y="3575050"/>
            <a:ext cx="50403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your hands are dirty,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63938" y="3989388"/>
            <a:ext cx="2808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wash them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941888" y="1414463"/>
            <a:ext cx="24368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0" hangingPunct="0">
              <a:lnSpc>
                <a:spcPct val="130000"/>
              </a:lnSpc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see a doctor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6" name="Picture 8" descr="点击查看套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8525" y="3790950"/>
            <a:ext cx="22336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boa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3860800"/>
            <a:ext cx="273526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  <p:bldP spid="7174" grpId="0" autoUpdateAnimBg="0"/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708400" y="3984625"/>
            <a:ext cx="478313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 you get up late, you</a:t>
            </a:r>
          </a:p>
          <a:p>
            <a:pPr>
              <a:lnSpc>
                <a:spcPct val="17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will __________________.</a:t>
            </a:r>
          </a:p>
        </p:txBody>
      </p:sp>
      <p:sp>
        <p:nvSpPr>
          <p:cNvPr id="819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1888" y="1371600"/>
            <a:ext cx="473075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want to get good marks, ___________.  </a:t>
            </a:r>
          </a:p>
        </p:txBody>
      </p:sp>
      <p:graphicFrame>
        <p:nvGraphicFramePr>
          <p:cNvPr id="8196" name="Object 4"/>
          <p:cNvGraphicFramePr/>
          <p:nvPr/>
        </p:nvGraphicFramePr>
        <p:xfrm>
          <a:off x="898525" y="3576638"/>
          <a:ext cx="2432050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4" imgW="2124075" imgH="1386840" progId="Paint.Picture">
                  <p:embed/>
                </p:oleObj>
              </mc:Choice>
              <mc:Fallback>
                <p:oleObj r:id="rId4" imgW="2124075" imgH="1386840" progId="Paint.Picture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576638"/>
                        <a:ext cx="2432050" cy="215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0" y="4662488"/>
            <a:ext cx="377983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 late for school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79838" y="1892300"/>
            <a:ext cx="374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study  hard</a:t>
            </a:r>
          </a:p>
        </p:txBody>
      </p:sp>
      <p:pic>
        <p:nvPicPr>
          <p:cNvPr id="8199" name="Picture 7" descr="200661720513953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8525" y="1049338"/>
            <a:ext cx="2449513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7" grpId="0" autoUpdateAnimBg="0"/>
      <p:bldP spid="81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55650" y="4078288"/>
            <a:ext cx="7561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If it is sunny tomorrow, we will____________. 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651500" y="4005263"/>
            <a:ext cx="3203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play soccer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9220" name="Picture 4" descr="SO01038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1125538"/>
            <a:ext cx="24352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5650" y="5281613"/>
            <a:ext cx="6243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If it isn’t sunny, ___________________.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419475" y="5229225"/>
            <a:ext cx="511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we won’t play soccer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5400000">
            <a:off x="935037" y="4905376"/>
            <a:ext cx="360363" cy="144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4" name="Picture 8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268413"/>
            <a:ext cx="23733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1" grpId="0" autoUpdateAnimBg="0"/>
      <p:bldP spid="9222" grpId="0" autoUpdateAnimBg="0"/>
      <p:bldP spid="922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87463" y="2028825"/>
            <a:ext cx="7856537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1562100" y="2619375"/>
            <a:ext cx="6308725" cy="1714500"/>
            <a:chOff x="0" y="0"/>
            <a:chExt cx="3974" cy="108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974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245" name="Group 5"/>
            <p:cNvGrpSpPr/>
            <p:nvPr/>
          </p:nvGrpSpPr>
          <p:grpSpPr bwMode="auto">
            <a:xfrm>
              <a:off x="0" y="0"/>
              <a:ext cx="1238" cy="540"/>
              <a:chOff x="0" y="0"/>
              <a:chExt cx="1238" cy="540"/>
            </a:xfrm>
          </p:grpSpPr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38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0247" name="Group 7"/>
              <p:cNvGrpSpPr/>
              <p:nvPr/>
            </p:nvGrpSpPr>
            <p:grpSpPr bwMode="auto">
              <a:xfrm>
                <a:off x="0" y="0"/>
                <a:ext cx="1238" cy="540"/>
                <a:chOff x="0" y="0"/>
                <a:chExt cx="1238" cy="540"/>
              </a:xfrm>
            </p:grpSpPr>
            <p:sp>
              <p:nvSpPr>
                <p:cNvPr id="1024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8" cy="5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49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48" cy="3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zh-CN" altLang="en-US" sz="900" b="1">
                      <a:latin typeface="Times New Roman" panose="02020603050405020304" pitchFamily="18" charset="0"/>
                    </a:rPr>
                    <a:t>  </a:t>
                  </a:r>
                  <a:r>
                    <a:rPr lang="zh-CN" altLang="en-US" sz="3100" b="1">
                      <a:latin typeface="Times New Roman" panose="02020603050405020304" pitchFamily="18" charset="0"/>
                    </a:rPr>
                    <a:t> </a:t>
                  </a:r>
                  <a:r>
                    <a:rPr lang="zh-CN" altLang="en-US" sz="900" b="1">
                      <a:latin typeface="Times New Roman" panose="02020603050405020304" pitchFamily="18" charset="0"/>
                    </a:rPr>
                    <a:t>              </a:t>
                  </a:r>
                </a:p>
              </p:txBody>
            </p:sp>
          </p:grpSp>
        </p:grp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781425" y="3424238"/>
            <a:ext cx="4967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If it rains, I______________</a:t>
            </a:r>
          </a:p>
          <a:p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_________.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51275" y="3429000"/>
            <a:ext cx="3613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will watch TV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at home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79838" y="4475163"/>
            <a:ext cx="4751387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If it rains, I ___________</a:t>
            </a:r>
          </a:p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47825" y="2439988"/>
            <a:ext cx="69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(T)</a:t>
            </a:r>
          </a:p>
        </p:txBody>
      </p:sp>
      <p:pic>
        <p:nvPicPr>
          <p:cNvPr id="10254" name="Picture 14" descr="200508011313516z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263" y="3068638"/>
            <a:ext cx="24542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 descr="xinsrc_302020228125559024089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692150"/>
            <a:ext cx="21526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647825" y="5702300"/>
            <a:ext cx="671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(F)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800475" y="4402138"/>
            <a:ext cx="43211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won’t play </a:t>
            </a:r>
          </a:p>
          <a:p>
            <a:pPr>
              <a:lnSpc>
                <a:spcPct val="14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basketball</a:t>
            </a:r>
          </a:p>
        </p:txBody>
      </p:sp>
      <p:pic>
        <p:nvPicPr>
          <p:cNvPr id="10258" name="Picture 18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7188" y="6985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032000" y="3344863"/>
            <a:ext cx="50800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00" b="1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Z.x.x. K 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andfath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3933825"/>
            <a:ext cx="2159000" cy="18653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BD0568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3357563"/>
            <a:ext cx="3403600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971550" y="908050"/>
            <a:ext cx="7129463" cy="1657350"/>
          </a:xfrm>
          <a:prstGeom prst="wedgeEllipseCallout">
            <a:avLst>
              <a:gd name="adj1" fmla="val -26218"/>
              <a:gd name="adj2" fmla="val 137546"/>
            </a:avLst>
          </a:prstGeom>
          <a:solidFill>
            <a:srgbClr val="FFCC99">
              <a:alpha val="59000"/>
            </a:srgbClr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If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I have enough money</a:t>
            </a:r>
            <a:r>
              <a:rPr lang="en-US" sz="1800" b="1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b="1">
                <a:solidFill>
                  <a:srgbClr val="CC00FF"/>
                </a:solidFill>
                <a:latin typeface="Times New Roman" panose="02020603050405020304" pitchFamily="18" charset="0"/>
              </a:rPr>
              <a:t>I will travel around the world.</a:t>
            </a:r>
            <a:endParaRPr lang="en-US" sz="1800" b="1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297113" y="2074863"/>
            <a:ext cx="3810000" cy="1066800"/>
          </a:xfrm>
          <a:prstGeom prst="ellipse">
            <a:avLst/>
          </a:prstGeom>
          <a:solidFill>
            <a:srgbClr val="FFCC99">
              <a:alpha val="67000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42988" y="3429000"/>
            <a:ext cx="72739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are free this weekend, what will you do?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41588" y="2344738"/>
            <a:ext cx="3254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Let’s talk</a:t>
            </a:r>
          </a:p>
        </p:txBody>
      </p:sp>
      <p:pic>
        <p:nvPicPr>
          <p:cNvPr id="12293" name="Picture 5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1844675"/>
            <a:ext cx="15652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6875" y="620713"/>
            <a:ext cx="8351838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</a:rPr>
              <a:t>1.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instead    </a:t>
            </a:r>
            <a:r>
              <a:rPr lang="zh-CN" alt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 代替；而不是  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Jack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didn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’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noodles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lunch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.lnstead,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had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endParaRPr lang="zh-CN" altLang="en-US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rice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and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fish.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endParaRPr lang="zh-CN" altLang="en-US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consider 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(1) consider 意为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考虑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，常用于以下句型：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endParaRPr lang="zh-CN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consider+</a:t>
            </a:r>
            <a:r>
              <a:rPr lang="zh-CN" altLang="en-US" b="1" i="1" dirty="0">
                <a:solidFill>
                  <a:srgbClr val="CC00FF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./</a:t>
            </a:r>
            <a:r>
              <a:rPr lang="zh-CN" altLang="en-US" b="1" i="1" dirty="0">
                <a:solidFill>
                  <a:srgbClr val="CC00FF"/>
                </a:solidFill>
                <a:latin typeface="Times New Roman" panose="02020603050405020304" pitchFamily="18" charset="0"/>
              </a:rPr>
              <a:t>pron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./</a:t>
            </a:r>
            <a:r>
              <a:rPr lang="zh-CN" altLang="en-US" b="1" i="1" dirty="0">
                <a:solidFill>
                  <a:srgbClr val="CC00FF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-ing</a:t>
            </a:r>
            <a:r>
              <a:rPr 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CC00FF"/>
                </a:solidFill>
                <a:latin typeface="Arial" panose="020B0604020202020204"/>
              </a:rPr>
              <a:t>  </a:t>
            </a:r>
            <a:endParaRPr lang="en-US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’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better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consider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suggestion.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endParaRPr lang="zh-CN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’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considering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going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abroad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some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day.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②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consider+从句/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“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疑问词+不定式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”</a:t>
            </a:r>
            <a:r>
              <a:rPr lang="zh-CN" altLang="en-US" b="1" dirty="0">
                <a:solidFill>
                  <a:srgbClr val="CC00FF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b="1" dirty="0">
                <a:solidFill>
                  <a:srgbClr val="CC00FF"/>
                </a:solidFill>
                <a:latin typeface="Arial" panose="020B0604020202020204"/>
              </a:rPr>
              <a:t>  </a:t>
            </a:r>
            <a:endParaRPr lang="zh-CN" altLang="en-US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considered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suggested?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must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consider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</a:rPr>
              <a:t>  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next.</a:t>
            </a:r>
          </a:p>
        </p:txBody>
      </p:sp>
      <p:pic>
        <p:nvPicPr>
          <p:cNvPr id="13315" name="Picture 3" descr="图片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221163"/>
            <a:ext cx="1204913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全屏显示(4:3)</PresentationFormat>
  <Paragraphs>170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2411-12-30T00:00:00Z</cp:lastPrinted>
  <dcterms:created xsi:type="dcterms:W3CDTF">2022-01-19T02:09:59Z</dcterms:created>
  <dcterms:modified xsi:type="dcterms:W3CDTF">2023-01-16T15:10:44Z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C795586C238C4D4885FE3C0D716AB351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