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407" r:id="rId2"/>
    <p:sldId id="259" r:id="rId3"/>
    <p:sldId id="393" r:id="rId4"/>
    <p:sldId id="394" r:id="rId5"/>
    <p:sldId id="398" r:id="rId6"/>
    <p:sldId id="399" r:id="rId7"/>
    <p:sldId id="397" r:id="rId8"/>
    <p:sldId id="375" r:id="rId9"/>
    <p:sldId id="383" r:id="rId10"/>
    <p:sldId id="384" r:id="rId11"/>
    <p:sldId id="376" r:id="rId12"/>
    <p:sldId id="392" r:id="rId13"/>
    <p:sldId id="377" r:id="rId14"/>
    <p:sldId id="378" r:id="rId15"/>
    <p:sldId id="283" r:id="rId16"/>
    <p:sldId id="408" r:id="rId1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5E0F"/>
    <a:srgbClr val="FF99FF"/>
    <a:srgbClr val="EB69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KSO_CT2"/>
          <p:cNvSpPr>
            <a:spLocks noGrp="1"/>
          </p:cNvSpPr>
          <p:nvPr>
            <p:ph type="subTitle" idx="1" hasCustomPrompt="1"/>
          </p:nvPr>
        </p:nvSpPr>
        <p:spPr>
          <a:xfrm>
            <a:off x="426725" y="2292783"/>
            <a:ext cx="5843451" cy="467211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accent3"/>
                </a:solidFill>
                <a:effectLst/>
                <a:latin typeface="+mn-ea"/>
                <a:ea typeface="+mn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 smtClean="0"/>
              <a:t>单击此处添加您的副标题</a:t>
            </a:r>
          </a:p>
        </p:txBody>
      </p:sp>
      <p:sp>
        <p:nvSpPr>
          <p:cNvPr id="7" name="KSO_CT1"/>
          <p:cNvSpPr>
            <a:spLocks noGrp="1"/>
          </p:cNvSpPr>
          <p:nvPr>
            <p:ph type="title" hasCustomPrompt="1"/>
          </p:nvPr>
        </p:nvSpPr>
        <p:spPr>
          <a:xfrm>
            <a:off x="426724" y="981751"/>
            <a:ext cx="5843451" cy="1274116"/>
          </a:xfrm>
        </p:spPr>
        <p:txBody>
          <a:bodyPr>
            <a:normAutofit/>
          </a:bodyPr>
          <a:lstStyle>
            <a:lvl1pPr algn="r">
              <a:lnSpc>
                <a:spcPct val="110000"/>
              </a:lnSpc>
              <a:defRPr sz="2800" b="0" baseline="0">
                <a:solidFill>
                  <a:schemeClr val="accent1"/>
                </a:solidFill>
                <a:effectLst/>
                <a:latin typeface="+mj-ea"/>
                <a:ea typeface="+mj-ea"/>
              </a:defRPr>
            </a:lvl1pPr>
          </a:lstStyle>
          <a:p>
            <a:r>
              <a:rPr lang="zh-CN" altLang="en-US" dirty="0" smtClean="0"/>
              <a:t>单击此处添加您的标题文字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0F94-BE75-4A84-A1BA-58D694CE9BC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57A3-7EE1-4D3D-B09A-E0A08EC368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4E0F94-BE75-4A84-A1BA-58D694CE9BC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3057A3-7EE1-4D3D-B09A-E0A08EC368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标题和内容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 userDrawn="1"/>
        </p:nvPicPr>
        <p:blipFill>
          <a:blip r:embed="rId15" cstate="email"/>
          <a:stretch>
            <a:fillRect/>
          </a:stretch>
        </p:blipFill>
        <p:spPr>
          <a:xfrm>
            <a:off x="0" y="-13335"/>
            <a:ext cx="9144000" cy="6858000"/>
          </a:xfrm>
          <a:prstGeom prst="rect">
            <a:avLst/>
          </a:prstGeom>
        </p:spPr>
      </p:pic>
      <p:sp>
        <p:nvSpPr>
          <p:cNvPr id="7" name="矩形 6"/>
          <p:cNvSpPr/>
          <p:nvPr userDrawn="1"/>
        </p:nvSpPr>
        <p:spPr>
          <a:xfrm>
            <a:off x="-76200" y="149225"/>
            <a:ext cx="9144000" cy="6858000"/>
          </a:xfrm>
          <a:prstGeom prst="rect">
            <a:avLst/>
          </a:prstGeom>
          <a:solidFill>
            <a:srgbClr val="FFFFFF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30000"/>
              </a:lnSpc>
            </a:pPr>
            <a:endParaRPr lang="zh-CN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KSO_BT1"/>
          <p:cNvSpPr>
            <a:spLocks noGrp="1"/>
          </p:cNvSpPr>
          <p:nvPr>
            <p:ph type="title"/>
          </p:nvPr>
        </p:nvSpPr>
        <p:spPr>
          <a:xfrm>
            <a:off x="419098" y="149222"/>
            <a:ext cx="8292045" cy="69959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KSO_BC1"/>
          <p:cNvSpPr>
            <a:spLocks noGrp="1"/>
          </p:cNvSpPr>
          <p:nvPr>
            <p:ph type="body" idx="1"/>
          </p:nvPr>
        </p:nvSpPr>
        <p:spPr>
          <a:xfrm>
            <a:off x="419098" y="1101362"/>
            <a:ext cx="8292045" cy="53548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4301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E0F94-BE75-4A84-A1BA-58D694CE9BC4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4301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4301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3057A3-7EE1-4D3D-B09A-E0A08EC3683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0" i="0" kern="1200" baseline="0">
          <a:solidFill>
            <a:schemeClr val="accent1"/>
          </a:solidFill>
          <a:effectLst/>
          <a:latin typeface="+mj-ea"/>
          <a:ea typeface="+mj-ea"/>
          <a:cs typeface="+mj-cs"/>
        </a:defRPr>
      </a:lvl1pPr>
    </p:titleStyle>
    <p:bodyStyle>
      <a:lvl1pPr marL="357505" indent="-357505" algn="just" defTabSz="914400" rtl="0" eaLnBrk="1" latinLnBrk="0" hangingPunct="1">
        <a:lnSpc>
          <a:spcPct val="110000"/>
        </a:lnSpc>
        <a:spcBef>
          <a:spcPts val="600"/>
        </a:spcBef>
        <a:spcAft>
          <a:spcPts val="0"/>
        </a:spcAft>
        <a:buClr>
          <a:schemeClr val="accent1"/>
        </a:buClr>
        <a:buSzPct val="80000"/>
        <a:buFont typeface="Webdings" panose="05030102010509060703" pitchFamily="18" charset="2"/>
        <a:buChar char=""/>
        <a:defRPr lang="zh-CN" altLang="en-US" sz="2400" kern="1200" baseline="0" dirty="0" smtClean="0">
          <a:solidFill>
            <a:schemeClr val="accent1"/>
          </a:solidFill>
          <a:latin typeface="+mn-ea"/>
          <a:ea typeface="+mn-ea"/>
          <a:cs typeface="+mn-cs"/>
        </a:defRPr>
      </a:lvl1pPr>
      <a:lvl2pPr marL="575945" indent="-230505" algn="just" defTabSz="914400" rtl="0" eaLnBrk="1" latinLnBrk="0" hangingPunct="1">
        <a:lnSpc>
          <a:spcPct val="120000"/>
        </a:lnSpc>
        <a:spcBef>
          <a:spcPts val="500"/>
        </a:spcBef>
        <a:spcAft>
          <a:spcPts val="0"/>
        </a:spcAft>
        <a:buClr>
          <a:schemeClr val="tx1">
            <a:lumMod val="50000"/>
          </a:schemeClr>
        </a:buClr>
        <a:buFont typeface="Arial" panose="020B0604020202020204" pitchFamily="34" charset="0"/>
        <a:buChar char="•"/>
        <a:defRPr sz="2000" kern="1200" baseline="0">
          <a:solidFill>
            <a:schemeClr val="tx1">
              <a:lumMod val="50000"/>
            </a:schemeClr>
          </a:solidFill>
          <a:latin typeface="+mn-ea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50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50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>
            <a:lumMod val="50000"/>
          </a:schemeClr>
        </a:buClr>
        <a:buFont typeface="Arial" panose="020B0604020202020204" pitchFamily="34" charset="0"/>
        <a:buChar char="•"/>
        <a:defRPr sz="1800" kern="1200">
          <a:solidFill>
            <a:schemeClr val="tx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 descr="u=3976695948,1614080909&amp;fm=206&amp;gp=0[1]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477476" y="1039654"/>
            <a:ext cx="2649855" cy="1628299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0" y="1713760"/>
            <a:ext cx="9144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4000" b="1" dirty="0">
                <a:solidFill>
                  <a:srgbClr val="C00000"/>
                </a:solidFill>
                <a:uFillTx/>
                <a:latin typeface="Times New Roman" panose="02020603050405020304" pitchFamily="18" charset="0"/>
              </a:rPr>
              <a:t>Unit </a:t>
            </a:r>
            <a:r>
              <a:rPr lang="en-US" altLang="zh-CN" sz="4000" b="1" dirty="0" smtClean="0">
                <a:solidFill>
                  <a:srgbClr val="C00000"/>
                </a:solidFill>
                <a:uFillTx/>
                <a:latin typeface="Times New Roman" panose="02020603050405020304" pitchFamily="18" charset="0"/>
              </a:rPr>
              <a:t>2</a:t>
            </a:r>
          </a:p>
          <a:p>
            <a:pPr algn="ctr">
              <a:lnSpc>
                <a:spcPct val="150000"/>
              </a:lnSpc>
            </a:pPr>
            <a:r>
              <a:rPr lang="zh-CN" altLang="en-US" sz="4000" b="1" dirty="0" smtClean="0">
                <a:solidFill>
                  <a:srgbClr val="C00000"/>
                </a:solidFill>
                <a:uFillTx/>
                <a:latin typeface="Times New Roman" panose="02020603050405020304" pitchFamily="18" charset="0"/>
              </a:rPr>
              <a:t>I </a:t>
            </a:r>
            <a:r>
              <a:rPr lang="zh-CN" altLang="en-US" sz="4000" b="1" dirty="0">
                <a:solidFill>
                  <a:srgbClr val="C00000"/>
                </a:solidFill>
                <a:uFillTx/>
                <a:latin typeface="Times New Roman" panose="02020603050405020304" pitchFamily="18" charset="0"/>
              </a:rPr>
              <a:t>think that mooncakes are delicious!</a:t>
            </a:r>
          </a:p>
          <a:p>
            <a:pPr algn="ctr">
              <a:lnSpc>
                <a:spcPct val="150000"/>
              </a:lnSpc>
            </a:pPr>
            <a:r>
              <a:rPr lang="zh-CN" altLang="en-US" sz="3200" b="1" dirty="0" smtClean="0">
                <a:solidFill>
                  <a:srgbClr val="C00000"/>
                </a:solidFill>
                <a:uFillTx/>
                <a:latin typeface="Times New Roman" panose="02020603050405020304" pitchFamily="18" charset="0"/>
              </a:rPr>
              <a:t>Section </a:t>
            </a:r>
            <a:r>
              <a:rPr lang="zh-CN" altLang="en-US" sz="3200" b="1" dirty="0">
                <a:solidFill>
                  <a:srgbClr val="C00000"/>
                </a:solidFill>
                <a:uFillTx/>
                <a:latin typeface="Times New Roman" panose="02020603050405020304" pitchFamily="18" charset="0"/>
              </a:rPr>
              <a:t>B </a:t>
            </a:r>
            <a:r>
              <a:rPr lang="zh-CN" altLang="en-US" sz="3200" b="1" dirty="0" smtClean="0">
                <a:solidFill>
                  <a:srgbClr val="C00000"/>
                </a:solidFill>
                <a:uFillTx/>
                <a:latin typeface="Times New Roman" panose="02020603050405020304" pitchFamily="18" charset="0"/>
              </a:rPr>
              <a:t>(第</a:t>
            </a:r>
            <a:r>
              <a:rPr lang="en-US" altLang="zh-CN" sz="3200" b="1" dirty="0" smtClean="0">
                <a:solidFill>
                  <a:srgbClr val="C00000"/>
                </a:solidFill>
                <a:uFillTx/>
                <a:latin typeface="Times New Roman" panose="02020603050405020304" pitchFamily="18" charset="0"/>
              </a:rPr>
              <a:t>2</a:t>
            </a:r>
            <a:r>
              <a:rPr lang="zh-CN" altLang="en-US" sz="3200" b="1" dirty="0" smtClean="0">
                <a:solidFill>
                  <a:srgbClr val="C00000"/>
                </a:solidFill>
                <a:uFillTx/>
                <a:latin typeface="Times New Roman" panose="02020603050405020304" pitchFamily="18" charset="0"/>
              </a:rPr>
              <a:t>课时)</a:t>
            </a:r>
            <a:endParaRPr lang="zh-CN" altLang="en-US" sz="3200" b="1" dirty="0">
              <a:solidFill>
                <a:srgbClr val="C00000"/>
              </a:solidFill>
              <a:uFillTx/>
              <a:latin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0" y="5785237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charset="-122"/>
                <a:ea typeface="微软雅黑" panose="020B0503020204020204" charset="-122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78949" y="1530985"/>
            <a:ext cx="7521416" cy="3322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②warn 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sb.about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意为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“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提醒某人注意某事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”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e.g.: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He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warned us about the serious situation.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③warn sb. of/against(doing)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意为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“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告诫某人当心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/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提防某事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”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e.g.: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They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warned me against swimming in this part of the river.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(2)end up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意为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“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终结，告终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”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e.g.: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If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you continue to 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steal,you'll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end up in prison.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We didn't like it at 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first,but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we ended up cheering. </a:t>
            </a:r>
          </a:p>
        </p:txBody>
      </p:sp>
    </p:spTree>
    <p:custDataLst>
      <p:tags r:id="rId1"/>
    </p:custData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079659" y="2080736"/>
            <a:ext cx="7521416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4.First,the Ghost of Christmas Past takes him back to his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childhood and reminds Scrooge of his happier days as  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a child.</a:t>
            </a:r>
            <a:r>
              <a:rPr lang="zh-CN" altLang="en-US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首先，</a:t>
            </a:r>
            <a:r>
              <a:rPr lang="en-US" altLang="zh-CN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“</a:t>
            </a:r>
            <a:r>
              <a:rPr lang="zh-CN" altLang="en-US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圣诞节的过去之灵</a:t>
            </a:r>
            <a:r>
              <a:rPr lang="en-US" altLang="zh-CN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”</a:t>
            </a:r>
            <a:r>
              <a:rPr lang="zh-CN" altLang="en-US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带他回到他的童年时代，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使斯克鲁奇回想起孩提时代的欢乐时光。（教材第14页）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（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take sb. back to...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意为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“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带某人回到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……”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e.g.: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I will take you back to London next week.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（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）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remind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及物动词，意为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“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提醒，使记起，使想起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”,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remind sb.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of sb./sth.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意为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“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使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某人想起某人、某物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”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。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e.g.: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The picture reminds me of my school days.  </a:t>
            </a:r>
          </a:p>
        </p:txBody>
      </p:sp>
    </p:spTree>
    <p:custDataLst>
      <p:tags r:id="rId1"/>
    </p:custData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11054" y="1386681"/>
            <a:ext cx="7521416" cy="4651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【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拓展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】①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remind sb. to do sth.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意为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“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提醒某人做某事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”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。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e.g.: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His parents remind him to study hard.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②remind+that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从句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e.g.: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I remind her that she must go home before dark.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5.He decides to change his life and promises to be a  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better person.</a:t>
            </a:r>
            <a:r>
              <a:rPr lang="zh-CN" altLang="en-US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他决定改变他的生活，承诺做个更好的人。（教材  第14页）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(1)decide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及物动词，意为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“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决定，决心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”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，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make a decision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意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为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“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作决定，下决心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”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。因此，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decide to do sth.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(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决定做某事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)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相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当于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make a decision to do sth.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e.g.: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He made a decision to go abroad.=He decided to go abroa</a:t>
            </a:r>
            <a:r>
              <a:rPr lang="en-US" altLang="zh-CN" sz="24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d. </a:t>
            </a:r>
          </a:p>
        </p:txBody>
      </p:sp>
    </p:spTree>
    <p:custDataLst>
      <p:tags r:id="rId1"/>
    </p:custData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950595" y="1307465"/>
            <a:ext cx="6998335" cy="37719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(2)change one's life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意为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“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改变某人的生活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”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。</a:t>
            </a: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e.g.:If you try your best,you'll change your life.</a:t>
            </a: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   (3)promise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动词，意为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“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允诺；答应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”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，常用于以下结构中：</a:t>
            </a: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promise to do sth.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意为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“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承诺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/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答应做某事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”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。</a:t>
            </a: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e.g.:They promise to help us.</a:t>
            </a: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   I promise not to be late again.</a:t>
            </a: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6.He also gives gifts to people in need</a:t>
            </a:r>
            <a:r>
              <a:rPr lang="zh-CN" altLang="en-US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。</a:t>
            </a:r>
            <a:r>
              <a:rPr lang="zh-CN" altLang="en-US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他还送礼物给需要帮助</a:t>
            </a: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   的人。（教材第14页）</a:t>
            </a: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in need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意为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“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处于困境中；需要帮助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”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  <a:sym typeface="+mn-ea"/>
              </a:rPr>
              <a:t>。</a:t>
            </a:r>
            <a:endParaRPr lang="zh-CN" altLang="en-US" sz="2000" b="1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ea typeface="微软雅黑" panose="020B0503020204020204" charset="-122"/>
              <a:sym typeface="+mn-ea"/>
            </a:endParaRPr>
          </a:p>
        </p:txBody>
      </p:sp>
    </p:spTree>
    <p:custDataLst>
      <p:tags r:id="rId1"/>
    </p:custData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11054" y="1616869"/>
            <a:ext cx="7521416" cy="4399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e.g.: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A friend in need is a friend indeed.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They are collecting money for children in need.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7.He now treats everyone with kindness and warmth,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speading love and joy everywhere he goes.</a:t>
            </a:r>
            <a:r>
              <a:rPr lang="zh-CN" altLang="en-US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现在无论走到哪 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里，他都用善良和热情待人，传播着爱与欢乐。（教材第14页）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(1)kindness and warmth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意为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“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善良与热情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”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，分别是形容词 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kind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(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和蔼的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)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和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warm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(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温暖的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)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的名词形式。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e.g.: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We should treat everyone with kindness and warmth.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(2)spread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此处是及物动词，意为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“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传播，展开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”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。此处 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speading love and joy</a:t>
            </a: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是现在分词短语，作伴随状语。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e.g.: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The bird spreads its wings ready for flight.</a:t>
            </a:r>
          </a:p>
        </p:txBody>
      </p:sp>
    </p:spTree>
    <p:custDataLst>
      <p:tags r:id="rId1"/>
    </p:custData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1116806" y="2997041"/>
            <a:ext cx="7167563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Write an article about your favorite festival.</a:t>
            </a:r>
          </a:p>
        </p:txBody>
      </p:sp>
      <p:sp>
        <p:nvSpPr>
          <p:cNvPr id="6" name="矩形 5"/>
          <p:cNvSpPr/>
          <p:nvPr/>
        </p:nvSpPr>
        <p:spPr>
          <a:xfrm>
            <a:off x="2343626" y="1309529"/>
            <a:ext cx="4187190" cy="1106805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6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Times New Roman" panose="02020603050405020304" pitchFamily="18" charset="0"/>
              </a:rPr>
              <a:t>Homework</a:t>
            </a:r>
          </a:p>
        </p:txBody>
      </p:sp>
    </p:spTree>
    <p:custDataLst>
      <p:tags r:id="rId1"/>
    </p:custData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文本框 5"/>
          <p:cNvSpPr txBox="1"/>
          <p:nvPr/>
        </p:nvSpPr>
        <p:spPr>
          <a:xfrm>
            <a:off x="1621155" y="2443480"/>
            <a:ext cx="6877050" cy="1442085"/>
          </a:xfrm>
          <a:prstGeom prst="rect">
            <a:avLst/>
          </a:prstGeom>
          <a:noFill/>
          <a:effectLst>
            <a:glow rad="190500">
              <a:srgbClr val="FF99FF"/>
            </a:glow>
          </a:effectLst>
        </p:spPr>
        <p:txBody>
          <a:bodyPr wrap="square" rtlCol="0">
            <a:spAutoFit/>
          </a:bodyPr>
          <a:lstStyle/>
          <a:p>
            <a:r>
              <a:rPr lang="en-US" altLang="zh-CN" sz="8775" b="1">
                <a:ln w="12700">
                  <a:noFill/>
                  <a:prstDash val="solid"/>
                </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Thank</a:t>
            </a:r>
            <a:r>
              <a:rPr lang="en-US" altLang="zh-CN" sz="8775" b="1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8775" b="1">
                <a:ln w="12700">
                  <a:noFill/>
                  <a:prstDash val="solid"/>
                </a:ln>
                <a:gradFill>
                  <a:gsLst>
                    <a:gs pos="0">
                      <a:schemeClr val="accent1">
                        <a:lumMod val="5000"/>
                        <a:lumOff val="95000"/>
                      </a:schemeClr>
                    </a:gs>
                    <a:gs pos="74000">
                      <a:schemeClr val="accent1">
                        <a:lumMod val="45000"/>
                        <a:lumOff val="55000"/>
                      </a:schemeClr>
                    </a:gs>
                    <a:gs pos="83000">
                      <a:schemeClr val="accent1">
                        <a:lumMod val="45000"/>
                        <a:lumOff val="55000"/>
                      </a:schemeClr>
                    </a:gs>
                    <a:gs pos="100000">
                      <a:schemeClr val="accent1">
                        <a:lumMod val="30000"/>
                        <a:lumOff val="70000"/>
                      </a:schemeClr>
                    </a:gs>
                  </a:gsLst>
                  <a:lin ang="5400000" scaled="0"/>
                </a:gra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50800" dist="38100" dir="8100000" algn="tr" rotWithShape="0">
                    <a:prstClr val="black">
                      <a:alpha val="40000"/>
                    </a:prst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</a:rPr>
              <a:t>you!</a:t>
            </a:r>
            <a:endParaRPr lang="en-US" altLang="zh-CN" sz="8775" b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0"/>
              </a:gra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50800" dist="38100" dir="8100000" algn="tr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  <p:custDataLst>
      <p:tags r:id="rId1"/>
    </p:custDataLst>
  </p:cSld>
  <p:clrMapOvr>
    <a:masterClrMapping/>
  </p:clrMapOvr>
  <p:transition spd="med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99173" y="1145381"/>
            <a:ext cx="6767989" cy="483394"/>
          </a:xfrm>
        </p:spPr>
        <p:txBody>
          <a:bodyPr>
            <a:noAutofit/>
          </a:bodyPr>
          <a:lstStyle/>
          <a:p>
            <a:pPr algn="ctr"/>
            <a:r>
              <a:rPr lang="en-US" altLang="zh-CN" sz="3600" dirty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  <a:effectLst/>
                <a:latin typeface="Times New Roman" panose="02020603050405020304" pitchFamily="18" charset="0"/>
              </a:rPr>
              <a:t>Revision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38593" y="2613660"/>
            <a:ext cx="660273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What Chinese festival do you know? </a:t>
            </a:r>
          </a:p>
        </p:txBody>
      </p:sp>
    </p:spTree>
    <p:custDataLst>
      <p:tags r:id="rId1"/>
    </p:custDataLst>
  </p:cSld>
  <p:clrMapOvr>
    <a:masterClrMapping/>
  </p:clrMapOvr>
  <p:transition>
    <p:zoom dir="in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9070" y="584200"/>
            <a:ext cx="6767830" cy="1123315"/>
          </a:xfrm>
        </p:spPr>
        <p:txBody>
          <a:bodyPr>
            <a:normAutofit fontScale="90000"/>
          </a:bodyPr>
          <a:lstStyle/>
          <a:p>
            <a:r>
              <a:rPr lang="en-US" altLang="zh-CN" b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Your English-speaking pen pal wants to know about your favorite Chinese festival.Make some notes about the festival. </a:t>
            </a:r>
          </a:p>
        </p:txBody>
      </p:sp>
      <p:cxnSp>
        <p:nvCxnSpPr>
          <p:cNvPr id="12" name="直接连接符 11"/>
          <p:cNvCxnSpPr>
            <a:stCxn id="4" idx="1"/>
            <a:endCxn id="4" idx="1"/>
          </p:cNvCxnSpPr>
          <p:nvPr/>
        </p:nvCxnSpPr>
        <p:spPr>
          <a:xfrm>
            <a:off x="1426845" y="1995488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文本框 18"/>
          <p:cNvSpPr txBox="1"/>
          <p:nvPr/>
        </p:nvSpPr>
        <p:spPr>
          <a:xfrm>
            <a:off x="538639" y="2817019"/>
            <a:ext cx="8029575" cy="251523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What is the name of the festival?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When is it?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What do people eat?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What do people do?</a:t>
            </a:r>
          </a:p>
          <a:p>
            <a:pPr>
              <a:lnSpc>
                <a:spcPct val="150000"/>
              </a:lnSpc>
            </a:pPr>
            <a:r>
              <a:rPr lang="en-US" altLang="zh-CN" sz="21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Why do you like it so much?</a:t>
            </a:r>
          </a:p>
        </p:txBody>
      </p:sp>
      <p:cxnSp>
        <p:nvCxnSpPr>
          <p:cNvPr id="3" name="直接连接符 2"/>
          <p:cNvCxnSpPr/>
          <p:nvPr/>
        </p:nvCxnSpPr>
        <p:spPr>
          <a:xfrm>
            <a:off x="4832985" y="2816860"/>
            <a:ext cx="26670" cy="250571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" name="直接连接符 3"/>
          <p:cNvCxnSpPr/>
          <p:nvPr/>
        </p:nvCxnSpPr>
        <p:spPr>
          <a:xfrm>
            <a:off x="538639" y="3394234"/>
            <a:ext cx="80295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8" name="直接连接符 7"/>
          <p:cNvCxnSpPr/>
          <p:nvPr/>
        </p:nvCxnSpPr>
        <p:spPr>
          <a:xfrm>
            <a:off x="538639" y="3880009"/>
            <a:ext cx="80295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9" name="直接连接符 8"/>
          <p:cNvCxnSpPr/>
          <p:nvPr/>
        </p:nvCxnSpPr>
        <p:spPr>
          <a:xfrm>
            <a:off x="538639" y="4365784"/>
            <a:ext cx="80295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0" name="直接连接符 9"/>
          <p:cNvCxnSpPr/>
          <p:nvPr/>
        </p:nvCxnSpPr>
        <p:spPr>
          <a:xfrm>
            <a:off x="538639" y="4844415"/>
            <a:ext cx="8029575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27" name=" 227"/>
          <p:cNvSpPr/>
          <p:nvPr/>
        </p:nvSpPr>
        <p:spPr>
          <a:xfrm>
            <a:off x="515620" y="838200"/>
            <a:ext cx="800100" cy="520700"/>
          </a:xfrm>
          <a:prstGeom prst="wedgeEllipseCallout">
            <a:avLst>
              <a:gd name="adj1" fmla="val -25046"/>
              <a:gd name="adj2" fmla="val 6569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3a</a:t>
            </a:r>
          </a:p>
        </p:txBody>
      </p:sp>
    </p:spTree>
    <p:custDataLst>
      <p:tags r:id="rId1"/>
    </p:custData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09065" y="405130"/>
            <a:ext cx="7248525" cy="1482725"/>
          </a:xfrm>
        </p:spPr>
        <p:txBody>
          <a:bodyPr>
            <a:normAutofit/>
          </a:bodyPr>
          <a:lstStyle/>
          <a:p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Write a letter to your pen pal and tell him/her about your favorite Chinese </a:t>
            </a:r>
            <a:r>
              <a:rPr lang="en-US" altLang="zh-CN" b="1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festival.Use</a:t>
            </a:r>
            <a:r>
              <a:rPr lang="en-US" altLang="zh-CN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your notes in 3a.</a:t>
            </a:r>
          </a:p>
        </p:txBody>
      </p:sp>
      <p:cxnSp>
        <p:nvCxnSpPr>
          <p:cNvPr id="12" name="直接连接符 11"/>
          <p:cNvCxnSpPr>
            <a:stCxn id="4" idx="1"/>
            <a:endCxn id="4" idx="1"/>
          </p:cNvCxnSpPr>
          <p:nvPr/>
        </p:nvCxnSpPr>
        <p:spPr>
          <a:xfrm>
            <a:off x="4968081" y="3549968"/>
            <a:ext cx="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9" name="文本框 18"/>
          <p:cNvSpPr txBox="1"/>
          <p:nvPr/>
        </p:nvSpPr>
        <p:spPr>
          <a:xfrm>
            <a:off x="768509" y="3284379"/>
            <a:ext cx="4200049" cy="23533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57150" cmpd="thickThin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1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Use the following expressions to help you:</a:t>
            </a:r>
          </a:p>
          <a:p>
            <a:r>
              <a:rPr lang="en-US" altLang="zh-CN" sz="21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My favorite Chinese festival is... </a:t>
            </a:r>
          </a:p>
          <a:p>
            <a:r>
              <a:rPr lang="en-US" altLang="zh-CN" sz="21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It is celebrated in/on...</a:t>
            </a:r>
          </a:p>
          <a:p>
            <a:r>
              <a:rPr lang="en-US" altLang="zh-CN" sz="21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During this </a:t>
            </a:r>
            <a:r>
              <a:rPr lang="en-US" altLang="zh-CN" sz="21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festival,people</a:t>
            </a:r>
            <a:r>
              <a:rPr lang="en-US" altLang="zh-CN" sz="21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...</a:t>
            </a:r>
          </a:p>
          <a:p>
            <a:r>
              <a:rPr lang="en-US" altLang="zh-CN" sz="21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It's my favorite festival because... </a:t>
            </a:r>
          </a:p>
          <a:p>
            <a:r>
              <a:rPr lang="en-US" altLang="zh-CN" sz="21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It makes me feel...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968081" y="1887538"/>
            <a:ext cx="3272314" cy="3322955"/>
          </a:xfrm>
          <a:prstGeom prst="rect">
            <a:avLst/>
          </a:prstGeom>
          <a:ln w="22225">
            <a:solidFill>
              <a:schemeClr val="tx2">
                <a:lumMod val="60000"/>
                <a:lumOff val="40000"/>
              </a:schemeClr>
            </a:solidFill>
          </a:ln>
          <a:effectLst>
            <a:glow rad="76200">
              <a:schemeClr val="tx2">
                <a:lumMod val="60000"/>
                <a:lumOff val="40000"/>
                <a:alpha val="40000"/>
              </a:schemeClr>
            </a:glow>
          </a:effectLst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100" b="1" dirty="0">
                <a:solidFill>
                  <a:srgbClr val="7030A0"/>
                </a:solidFill>
                <a:latin typeface="Times New Roman" panose="02020603050405020304" pitchFamily="18" charset="0"/>
              </a:rPr>
              <a:t>In your letter:</a:t>
            </a:r>
          </a:p>
          <a:p>
            <a:r>
              <a:rPr lang="en-US" altLang="zh-CN" sz="21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First,introduce</a:t>
            </a:r>
            <a:r>
              <a:rPr lang="en-US" altLang="zh-CN" sz="2100" dirty="0">
                <a:solidFill>
                  <a:srgbClr val="7030A0"/>
                </a:solidFill>
                <a:latin typeface="Times New Roman" panose="02020603050405020304" pitchFamily="18" charset="0"/>
              </a:rPr>
              <a:t> the festival and when it is celebrated.</a:t>
            </a:r>
          </a:p>
          <a:p>
            <a:endParaRPr lang="en-US" altLang="zh-CN" sz="2100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r>
              <a:rPr lang="en-US" altLang="zh-CN" sz="2100" dirty="0">
                <a:solidFill>
                  <a:srgbClr val="7030A0"/>
                </a:solidFill>
                <a:latin typeface="Times New Roman" panose="02020603050405020304" pitchFamily="18" charset="0"/>
              </a:rPr>
              <a:t>Then talk about what people do and eat.</a:t>
            </a:r>
          </a:p>
          <a:p>
            <a:endParaRPr lang="en-US" altLang="zh-CN" sz="2100" dirty="0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r>
              <a:rPr lang="en-US" altLang="zh-CN" sz="21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Finally,explain</a:t>
            </a:r>
            <a:r>
              <a:rPr lang="en-US" altLang="zh-CN" sz="2100" dirty="0">
                <a:solidFill>
                  <a:srgbClr val="7030A0"/>
                </a:solidFill>
                <a:latin typeface="Times New Roman" panose="02020603050405020304" pitchFamily="18" charset="0"/>
              </a:rPr>
              <a:t> why you like it best and how it makes you feel. </a:t>
            </a:r>
          </a:p>
        </p:txBody>
      </p:sp>
      <p:sp>
        <p:nvSpPr>
          <p:cNvPr id="227" name=" 227"/>
          <p:cNvSpPr/>
          <p:nvPr/>
        </p:nvSpPr>
        <p:spPr>
          <a:xfrm>
            <a:off x="515620" y="971550"/>
            <a:ext cx="800100" cy="520700"/>
          </a:xfrm>
          <a:prstGeom prst="wedgeEllipseCallout">
            <a:avLst>
              <a:gd name="adj1" fmla="val -25046"/>
              <a:gd name="adj2" fmla="val 65698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800" b="1" dirty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</a:rPr>
              <a:t>3b</a:t>
            </a:r>
          </a:p>
        </p:txBody>
      </p:sp>
    </p:spTree>
    <p:custDataLst>
      <p:tags r:id="rId1"/>
    </p:custData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3901" y="5187791"/>
            <a:ext cx="6119813" cy="43434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lvl="0" algn="ctr"/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</a:t>
            </a:r>
            <a:r>
              <a:rPr lang="en-US" alt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3539490" y="2655888"/>
            <a:ext cx="635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78180" y="1609725"/>
            <a:ext cx="7725251" cy="4861560"/>
          </a:xfrm>
          <a:prstGeom prst="rect">
            <a:avLst/>
          </a:prstGeom>
          <a:solidFill>
            <a:srgbClr val="CCFFFF"/>
          </a:solidFill>
          <a:ln w="476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>
                <a:solidFill>
                  <a:srgbClr val="7030A0"/>
                </a:solidFill>
                <a:latin typeface="Times New Roman" panose="02020603050405020304" pitchFamily="18" charset="0"/>
              </a:rPr>
              <a:t>1  Complete the passage with the words in the box. </a:t>
            </a:r>
          </a:p>
          <a:p>
            <a:r>
              <a:rPr lang="en-US" altLang="zh-CN" sz="2000" b="1">
                <a:solidFill>
                  <a:srgbClr val="7030A0"/>
                </a:solidFill>
                <a:latin typeface="Times New Roman" panose="02020603050405020304" pitchFamily="18" charset="0"/>
              </a:rPr>
              <a:t>    </a:t>
            </a:r>
          </a:p>
          <a:p>
            <a:endParaRPr lang="en-US" altLang="zh-CN" sz="2000" b="1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endParaRPr lang="en-US" altLang="zh-CN" sz="2000" b="1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endParaRPr lang="en-US" altLang="zh-CN" sz="2000" b="1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endParaRPr lang="en-US" altLang="zh-CN" sz="2000" b="1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endParaRPr lang="en-US" altLang="zh-CN" sz="2000" b="1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endParaRPr lang="en-US" altLang="zh-CN" sz="2000" b="1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endParaRPr lang="en-US" altLang="zh-CN" sz="2000" b="1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endParaRPr lang="en-US" altLang="zh-CN" sz="2000" b="1">
              <a:solidFill>
                <a:srgbClr val="7030A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2513648" y="2273618"/>
            <a:ext cx="1571149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worry about</a:t>
            </a:r>
          </a:p>
        </p:txBody>
      </p:sp>
      <p:sp>
        <p:nvSpPr>
          <p:cNvPr id="27" name="文本框 26"/>
          <p:cNvSpPr txBox="1"/>
          <p:nvPr/>
        </p:nvSpPr>
        <p:spPr>
          <a:xfrm>
            <a:off x="2677954" y="2233613"/>
            <a:ext cx="1252538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everything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1524000" y="1995488"/>
            <a:ext cx="7400449" cy="378460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Many Western countries celebrate Easter.This holiday is always on </a:t>
            </a:r>
          </a:p>
          <a:p>
            <a:pPr>
              <a:lnSpc>
                <a:spcPct val="120000"/>
              </a:lnSpc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a Sunday___________March 22nd___________ April 25th.It </a:t>
            </a:r>
          </a:p>
          <a:p>
            <a:pPr>
              <a:lnSpc>
                <a:spcPct val="120000"/>
              </a:lnSpc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celebrates the begining of new life.Hens___________eggs,giving                                                                                  birth to life.So an egg is a symbol of new life.A popular activity during</a:t>
            </a:r>
          </a:p>
          <a:p>
            <a:pPr>
              <a:lnSpc>
                <a:spcPct val="120000"/>
              </a:lnSpc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Easter is to hide eggs around your home or garden for friends</a:t>
            </a:r>
          </a:p>
          <a:p>
            <a:pPr>
              <a:lnSpc>
                <a:spcPct val="120000"/>
              </a:lnSpc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or__________to find.These can be real eggs,but they are more often </a:t>
            </a:r>
          </a:p>
          <a:p>
            <a:pPr>
              <a:lnSpc>
                <a:spcPct val="120000"/>
              </a:lnSpc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chocolate eggs.Not only do people__________ them___________in </a:t>
            </a:r>
          </a:p>
          <a:p>
            <a:pPr>
              <a:lnSpc>
                <a:spcPct val="120000"/>
              </a:lnSpc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different hiding places for an egg hunt,but they also__________these </a:t>
            </a:r>
          </a:p>
          <a:p>
            <a:pPr>
              <a:lnSpc>
                <a:spcPct val="120000"/>
              </a:lnSpc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treats as gifts.So just like Christmas,Easter creates good__________</a:t>
            </a:r>
          </a:p>
          <a:p>
            <a:pPr>
              <a:lnSpc>
                <a:spcPct val="120000"/>
              </a:lnSpc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for supermarkets and chocolate stores.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24130" y="2589530"/>
            <a:ext cx="1590040" cy="258445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spread...around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between...and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give out 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business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lay</a:t>
            </a:r>
          </a:p>
          <a:p>
            <a:pPr>
              <a:lnSpc>
                <a:spcPct val="150000"/>
              </a:lnSpc>
            </a:pPr>
            <a:r>
              <a:rPr lang="en-US" altLang="zh-CN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relatives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900363" y="2397919"/>
            <a:ext cx="12306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between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389721" y="2390775"/>
            <a:ext cx="12306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and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5852636" y="2750344"/>
            <a:ext cx="12306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lay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1956911" y="3854133"/>
            <a:ext cx="12306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relatives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278755" y="4195128"/>
            <a:ext cx="12306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spread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7172643" y="4208939"/>
            <a:ext cx="12306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around</a:t>
            </a:r>
          </a:p>
        </p:txBody>
      </p:sp>
      <p:sp>
        <p:nvSpPr>
          <p:cNvPr id="28" name="文本框 27"/>
          <p:cNvSpPr txBox="1"/>
          <p:nvPr/>
        </p:nvSpPr>
        <p:spPr>
          <a:xfrm>
            <a:off x="7003256" y="4594225"/>
            <a:ext cx="12306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give out</a:t>
            </a:r>
          </a:p>
        </p:txBody>
      </p:sp>
      <p:sp>
        <p:nvSpPr>
          <p:cNvPr id="29" name="文本框 28"/>
          <p:cNvSpPr txBox="1"/>
          <p:nvPr/>
        </p:nvSpPr>
        <p:spPr>
          <a:xfrm>
            <a:off x="7459028" y="4979829"/>
            <a:ext cx="123063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business</a:t>
            </a:r>
          </a:p>
        </p:txBody>
      </p:sp>
      <p:sp>
        <p:nvSpPr>
          <p:cNvPr id="3" name="椭圆 2"/>
          <p:cNvSpPr/>
          <p:nvPr/>
        </p:nvSpPr>
        <p:spPr>
          <a:xfrm>
            <a:off x="1035685" y="759460"/>
            <a:ext cx="2325370" cy="827405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 b="1">
                <a:solidFill>
                  <a:srgbClr val="7030A0"/>
                </a:solidFill>
                <a:latin typeface="Times New Roman" panose="02020603050405020304" pitchFamily="18" charset="0"/>
              </a:rPr>
              <a:t>Self Check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  <p:bldP spid="19" grpId="0"/>
      <p:bldP spid="28" grpId="0"/>
      <p:bldP spid="2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547211" y="4961096"/>
            <a:ext cx="6119813" cy="43434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lvl="0" algn="ctr"/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    </a:t>
            </a:r>
            <a:r>
              <a:rPr lang="en-US" altLang="zh-CN" sz="28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</a:t>
            </a:r>
            <a:r>
              <a:rPr lang="en-US" altLang="zh-CN" sz="28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3352800" y="2427923"/>
            <a:ext cx="7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91966" y="1797368"/>
            <a:ext cx="8151971" cy="3415030"/>
          </a:xfrm>
          <a:prstGeom prst="rect">
            <a:avLst/>
          </a:prstGeom>
          <a:solidFill>
            <a:srgbClr val="CCFFFF"/>
          </a:solidFill>
          <a:ln w="476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CN" sz="2000" b="1">
                <a:solidFill>
                  <a:srgbClr val="7030A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000" b="1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>
                <a:solidFill>
                  <a:srgbClr val="7030A0"/>
                </a:solidFill>
                <a:latin typeface="Times New Roman" panose="02020603050405020304" pitchFamily="18" charset="0"/>
              </a:rPr>
              <a:t>Rewrite these sentences as exclamations.</a:t>
            </a:r>
          </a:p>
          <a:p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1.The mooncakes are delicious.➠How____________________________!</a:t>
            </a:r>
          </a:p>
          <a:p>
            <a:endParaRPr lang="en-US" altLang="zh-CN" sz="200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 2.The festival will be fun.➠What_________________________________!</a:t>
            </a:r>
          </a:p>
          <a:p>
            <a:endParaRPr lang="en-US" altLang="zh-CN" sz="200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 3.This concert is boring.➠How__________________________________!</a:t>
            </a:r>
          </a:p>
          <a:p>
            <a:endParaRPr lang="en-US" altLang="zh-CN" sz="200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 4.I’m really excited.➠How______________________________________!</a:t>
            </a:r>
          </a:p>
          <a:p>
            <a:endParaRPr lang="en-US" altLang="zh-CN" sz="200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</a:endParaRPr>
          </a:p>
          <a:p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 5.The band played really loud music.➠What_______________________!</a:t>
            </a:r>
            <a:endParaRPr lang="en-US" altLang="zh-CN" sz="2000" b="1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933474" y="2107883"/>
            <a:ext cx="3106103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delicious the mooncakes are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721066" y="2642711"/>
            <a:ext cx="3742849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a fun festival it will be</a:t>
            </a:r>
            <a:r>
              <a:rPr lang="en-US" altLang="zh-CN" sz="24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508659" y="3265646"/>
            <a:ext cx="3142298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boring this concert is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038090" y="3833495"/>
            <a:ext cx="186944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excited I am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5436870" y="4499610"/>
            <a:ext cx="308800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loud music the band played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33901" y="5294471"/>
            <a:ext cx="6119813" cy="434340"/>
          </a:xfrm>
          <a:prstGeom prst="rect">
            <a:avLst/>
          </a:prstGeom>
          <a:noFill/>
        </p:spPr>
        <p:txBody>
          <a:bodyPr wrap="square" rtlCol="0">
            <a:prstTxWarp prst="textWave2">
              <a:avLst/>
            </a:prstTxWarp>
            <a:spAutoFit/>
          </a:bodyPr>
          <a:lstStyle/>
          <a:p>
            <a:pPr lvl="0" algn="ctr"/>
            <a:r>
              <a:rPr lang="en-US" altLang="zh-CN" sz="2400" b="1" dirty="0">
                <a:solidFill>
                  <a:srgbClr val="CC0000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    </a:t>
            </a:r>
            <a:r>
              <a:rPr lang="en-US" altLang="zh-CN" sz="2400" b="1" dirty="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    </a:t>
            </a:r>
            <a:r>
              <a:rPr lang="en-US" altLang="zh-CN" sz="2400" b="1" dirty="0"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宋体" panose="02010600030101010101" pitchFamily="2" charset="-122"/>
                <a:sym typeface="+mn-ea"/>
              </a:rPr>
              <a:t> </a:t>
            </a:r>
          </a:p>
        </p:txBody>
      </p:sp>
      <p:cxnSp>
        <p:nvCxnSpPr>
          <p:cNvPr id="12" name="直接连接符 11"/>
          <p:cNvCxnSpPr/>
          <p:nvPr/>
        </p:nvCxnSpPr>
        <p:spPr>
          <a:xfrm>
            <a:off x="3539490" y="2761298"/>
            <a:ext cx="76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678180" y="2137886"/>
            <a:ext cx="7725251" cy="3476625"/>
          </a:xfrm>
          <a:prstGeom prst="rect">
            <a:avLst/>
          </a:prstGeom>
          <a:solidFill>
            <a:srgbClr val="CCFFFF"/>
          </a:solidFill>
          <a:ln w="4762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CN" sz="2000" b="1">
              <a:solidFill>
                <a:srgbClr val="7030A0"/>
              </a:solidFill>
              <a:latin typeface="Times New Roman" panose="02020603050405020304" pitchFamily="18" charset="0"/>
            </a:endParaRPr>
          </a:p>
          <a:p>
            <a:r>
              <a:rPr lang="en-US" altLang="zh-CN" sz="2000" b="1">
                <a:solidFill>
                  <a:srgbClr val="7030A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000" b="1">
                <a:solidFill>
                  <a:srgbClr val="0070C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000" b="1">
                <a:solidFill>
                  <a:srgbClr val="7030A0"/>
                </a:solidFill>
                <a:latin typeface="Times New Roman" panose="02020603050405020304" pitchFamily="18" charset="0"/>
              </a:rPr>
              <a:t>Make sentences about a festival/festivals you like using these</a:t>
            </a:r>
          </a:p>
          <a:p>
            <a:r>
              <a:rPr lang="en-US" altLang="zh-CN" sz="2000" b="1">
                <a:solidFill>
                  <a:srgbClr val="7030A0"/>
                </a:solidFill>
                <a:latin typeface="Times New Roman" panose="02020603050405020304" pitchFamily="18" charset="0"/>
              </a:rPr>
              <a:t>    words+</a:t>
            </a:r>
            <a:r>
              <a:rPr lang="en-US" altLang="zh-CN" sz="2000" b="1" i="1">
                <a:solidFill>
                  <a:srgbClr val="7030A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2000" b="1">
                <a:solidFill>
                  <a:srgbClr val="7030A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2000" b="1" i="1">
                <a:solidFill>
                  <a:srgbClr val="7030A0"/>
                </a:solidFill>
                <a:latin typeface="Times New Roman" panose="02020603050405020304" pitchFamily="18" charset="0"/>
              </a:rPr>
              <a:t>whether</a:t>
            </a:r>
            <a:r>
              <a:rPr lang="en-US" altLang="zh-CN" sz="2000" b="1">
                <a:solidFill>
                  <a:srgbClr val="7030A0"/>
                </a:solidFill>
                <a:latin typeface="Times New Roman" panose="02020603050405020304" pitchFamily="18" charset="0"/>
              </a:rPr>
              <a:t>/</a:t>
            </a:r>
            <a:r>
              <a:rPr lang="en-US" altLang="zh-CN" sz="2000" b="1" i="1">
                <a:solidFill>
                  <a:srgbClr val="7030A0"/>
                </a:solidFill>
                <a:latin typeface="Times New Roman" panose="02020603050405020304" pitchFamily="18" charset="0"/>
              </a:rPr>
              <a:t>if</a:t>
            </a:r>
            <a:r>
              <a:rPr lang="en-US" altLang="zh-CN" sz="2000" b="1">
                <a:solidFill>
                  <a:srgbClr val="7030A0"/>
                </a:solidFill>
                <a:latin typeface="Times New Roman" panose="02020603050405020304" pitchFamily="18" charset="0"/>
              </a:rPr>
              <a:t>. </a:t>
            </a:r>
          </a:p>
          <a:p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</a:rPr>
              <a:t>    </a:t>
            </a:r>
          </a:p>
          <a:p>
            <a:pPr>
              <a:lnSpc>
                <a:spcPct val="150000"/>
              </a:lnSpc>
            </a:pPr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I think ___________________________________________________.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 I know___________________________________________________.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 I believe _________________________________________________. 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 I wonder_________________________________________________.</a:t>
            </a:r>
          </a:p>
          <a:p>
            <a:r>
              <a:rPr lang="en-US" altLang="zh-CN" sz="2000" b="1">
                <a:solidFill>
                  <a:schemeClr val="tx1"/>
                </a:solidFill>
                <a:latin typeface="Times New Roman" panose="02020603050405020304" pitchFamily="18" charset="0"/>
              </a:rPr>
              <a:t>     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492919" y="1720691"/>
            <a:ext cx="7521416" cy="47078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1.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He is mean and only thinks about himself.</a:t>
            </a:r>
            <a:r>
              <a:rPr lang="zh-CN" altLang="en-US" sz="2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他吝啬自私。（教材第14页）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mean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此处用作形容词，意为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“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吝啬的；刻薄的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”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e.g.:She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is mean with money.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Don't be so mean to her!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2.He just scares about whether he can make more money and he   hates Christmas.</a:t>
            </a:r>
            <a:r>
              <a:rPr lang="zh-CN" altLang="en-US" sz="2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他只关心能否挣到更多的钱，并且厌恶圣诞节。（教材第14页）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(1)hate sb./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意为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“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讨厌某人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/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某物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”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。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e.g.: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She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hates dogs.</a:t>
            </a:r>
          </a:p>
        </p:txBody>
      </p:sp>
      <p:sp>
        <p:nvSpPr>
          <p:cNvPr id="7" name="矩形 6"/>
          <p:cNvSpPr/>
          <p:nvPr/>
        </p:nvSpPr>
        <p:spPr>
          <a:xfrm>
            <a:off x="1867218" y="614680"/>
            <a:ext cx="5622925" cy="101473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  <a:scene3d>
              <a:camera prst="obliqueBottomLeft"/>
              <a:lightRig rig="threePt" dir="t"/>
            </a:scene3d>
            <a:sp3d extrusionH="285750">
              <a:extrusionClr>
                <a:srgbClr val="A0D0F2"/>
              </a:extrusionClr>
            </a:sp3d>
          </a:bodyPr>
          <a:lstStyle/>
          <a:p>
            <a:pPr algn="ctr"/>
            <a:r>
              <a:rPr lang="en-US" altLang="zh-CN" sz="6000" b="1" dirty="0">
                <a:blipFill>
                  <a:blip r:embed="rId3"/>
                  <a:tile tx="0" ty="0" sx="100000" sy="100000" flip="none" algn="b"/>
                </a:blip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Times New Roman" panose="02020603050405020304" pitchFamily="18" charset="0"/>
              </a:rPr>
              <a:t>Language Points</a:t>
            </a:r>
          </a:p>
        </p:txBody>
      </p:sp>
    </p:spTree>
    <p:custDataLst>
      <p:tags r:id="rId1"/>
    </p:custData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811054" y="1400651"/>
            <a:ext cx="7521416" cy="4486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4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(2)hate to do 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或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hate doing 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意为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“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厌恶做某事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”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。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e.g.: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enjoy cooking but I hate doing the dishes.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I like skating but I hate to skate today.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3.He warns Scrooge to change his ways if he doesn't want 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2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to end up like him.</a:t>
            </a:r>
            <a:r>
              <a:rPr lang="zh-CN" altLang="en-US" sz="2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他告诫斯克鲁奇，如果他不想最终像他   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   一样，就要改变他的脾性。（教材第14页）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(1)warn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及物动词，意为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“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警告，告诫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”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，常用于以下结构中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：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①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warn sb.(not)to do 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sth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.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意为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“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告诫某人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(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不要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)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做某事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”</a:t>
            </a: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ea typeface="微软雅黑" panose="020B0503020204020204" charset="-122"/>
              </a:rPr>
              <a:t>。</a:t>
            </a:r>
          </a:p>
          <a:p>
            <a:pPr>
              <a:lnSpc>
                <a:spcPct val="14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sym typeface="+mn-ea"/>
              </a:rPr>
              <a:t>e.g.:</a:t>
            </a:r>
            <a:r>
              <a:rPr lang="en-US" altLang="zh-CN" sz="20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She</a:t>
            </a: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warned him to keep silent.</a:t>
            </a:r>
          </a:p>
          <a:p>
            <a:pPr>
              <a:lnSpc>
                <a:spcPct val="140000"/>
              </a:lnSpc>
            </a:pPr>
            <a:r>
              <a:rPr lang="en-US" altLang="zh-CN" sz="20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</a:rPr>
              <a:t>   </a:t>
            </a:r>
          </a:p>
        </p:txBody>
      </p:sp>
    </p:spTree>
    <p:custDataLst>
      <p:tags r:id="rId1"/>
    </p:custDataLst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CATEGORY" val="custom"/>
  <p:tag name="KSO_WM_TEMPLATE_INDEX" val="200"/>
</p:tagLst>
</file>

<file path=ppt/theme/theme1.xml><?xml version="1.0" encoding="utf-8"?>
<a:theme xmlns:a="http://schemas.openxmlformats.org/drawingml/2006/main" name="WWW.2PPT.COM">
  <a:themeElements>
    <a:clrScheme name="自定义 396">
      <a:dk1>
        <a:srgbClr val="5F5F5F"/>
      </a:dk1>
      <a:lt1>
        <a:srgbClr val="FFFFFF"/>
      </a:lt1>
      <a:dk2>
        <a:srgbClr val="5F5F5F"/>
      </a:dk2>
      <a:lt2>
        <a:srgbClr val="FFFFFF"/>
      </a:lt2>
      <a:accent1>
        <a:srgbClr val="E37621"/>
      </a:accent1>
      <a:accent2>
        <a:srgbClr val="9FBE3C"/>
      </a:accent2>
      <a:accent3>
        <a:srgbClr val="DCAB48"/>
      </a:accent3>
      <a:accent4>
        <a:srgbClr val="8F2578"/>
      </a:accent4>
      <a:accent5>
        <a:srgbClr val="82653D"/>
      </a:accent5>
      <a:accent6>
        <a:srgbClr val="A15547"/>
      </a:accent6>
      <a:hlink>
        <a:srgbClr val="00B0F0"/>
      </a:hlink>
      <a:folHlink>
        <a:srgbClr val="AFB2B4"/>
      </a:folHlink>
    </a:clrScheme>
    <a:fontScheme name="自定义 3">
      <a:majorFont>
        <a:latin typeface="Arial"/>
        <a:ea typeface="黑体"/>
        <a:cs typeface=""/>
      </a:majorFont>
      <a:minorFont>
        <a:latin typeface="Arial"/>
        <a:ea typeface="黑体"/>
        <a:cs typeface="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>
          <a:lnSpc>
            <a:spcPct val="130000"/>
          </a:lnSpc>
          <a:defRPr sz="1400" dirty="0" smtClean="0">
            <a:latin typeface="Arial" panose="020B0604020202020204" pitchFamily="34" charset="0"/>
            <a:ea typeface="微软雅黑" panose="020B0503020204020204" charset="-122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1332</Words>
  <Application>Microsoft Office PowerPoint</Application>
  <PresentationFormat>全屏显示(4:3)</PresentationFormat>
  <Paragraphs>155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黑体</vt:lpstr>
      <vt:lpstr>宋体</vt:lpstr>
      <vt:lpstr>微软雅黑</vt:lpstr>
      <vt:lpstr>Arial</vt:lpstr>
      <vt:lpstr>Calibri</vt:lpstr>
      <vt:lpstr>Times New Roman</vt:lpstr>
      <vt:lpstr>Webdings</vt:lpstr>
      <vt:lpstr>WWW.2PPT.COM</vt:lpstr>
      <vt:lpstr>PowerPoint 演示文稿</vt:lpstr>
      <vt:lpstr>Revision</vt:lpstr>
      <vt:lpstr>Your English-speaking pen pal wants to know about your favorite Chinese festival.Make some notes about the festival. </vt:lpstr>
      <vt:lpstr>Write a letter to your pen pal and tell him/her about your favorite Chinese festival.Use your notes in 3a.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2016-02-19T08:14:00Z</dcterms:created>
  <dcterms:modified xsi:type="dcterms:W3CDTF">2023-01-16T15:11:11Z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D53FEAF5BE8B46339BB263B20B53D89D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