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fntdata" ContentType="application/x-fontdata"/>
  <Default Extension="tiff" ContentType="image/tiff"/>
  <Default Extension="vml" ContentType="application/vnd.openxmlformats-officedocument.vmlDrawing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23"/>
  </p:notesMasterIdLst>
  <p:sldIdLst>
    <p:sldId id="474" r:id="rId2"/>
    <p:sldId id="320" r:id="rId3"/>
    <p:sldId id="416" r:id="rId4"/>
    <p:sldId id="454" r:id="rId5"/>
    <p:sldId id="439" r:id="rId6"/>
    <p:sldId id="473" r:id="rId7"/>
    <p:sldId id="468" r:id="rId8"/>
    <p:sldId id="469" r:id="rId9"/>
    <p:sldId id="470" r:id="rId10"/>
    <p:sldId id="471" r:id="rId11"/>
    <p:sldId id="472" r:id="rId12"/>
    <p:sldId id="451" r:id="rId13"/>
    <p:sldId id="461" r:id="rId14"/>
    <p:sldId id="321" r:id="rId15"/>
    <p:sldId id="331" r:id="rId16"/>
    <p:sldId id="443" r:id="rId17"/>
    <p:sldId id="462" r:id="rId18"/>
    <p:sldId id="463" r:id="rId19"/>
    <p:sldId id="464" r:id="rId20"/>
    <p:sldId id="466" r:id="rId21"/>
    <p:sldId id="467" r:id="rId22"/>
  </p:sldIdLst>
  <p:sldSz cx="12192000" cy="6858000"/>
  <p:notesSz cx="7104063" cy="10234613"/>
  <p:embeddedFontLst>
    <p:embeddedFont>
      <p:font typeface="华文楷体" panose="02010600040101010101" pitchFamily="2" charset="-122"/>
      <p:regular r:id="rId24"/>
    </p:embeddedFont>
    <p:embeddedFont>
      <p:font typeface="Calibri" panose="020F0502020204030204" pitchFamily="34" charset="0"/>
      <p:regular r:id="rId25"/>
      <p:bold r:id="rId26"/>
      <p:italic r:id="rId27"/>
      <p:boldItalic r:id="rId28"/>
    </p:embeddedFont>
    <p:embeddedFont>
      <p:font typeface="楷体" panose="02010609060101010101" pitchFamily="49" charset="-122"/>
      <p:regular r:id="rId29"/>
    </p:embeddedFont>
    <p:embeddedFont>
      <p:font typeface="微软雅黑" panose="020B0503020204020204" pitchFamily="34" charset="-122"/>
      <p:regular r:id="rId30"/>
      <p:bold r:id="rId31"/>
    </p:embeddedFont>
    <p:embeddedFont>
      <p:font typeface="Cambria Math" panose="02040503050406030204" pitchFamily="18" charset="0"/>
      <p:regular r:id="rId32"/>
    </p:embeddedFont>
  </p:embeddedFontLst>
  <p:defaultTextStyle>
    <a:defPPr>
      <a:defRPr lang="zh-CN"/>
    </a:defPPr>
    <a:lvl1pPr marL="0" algn="l" defTabSz="914400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56">
          <p15:clr>
            <a:srgbClr val="A4A3A4"/>
          </p15:clr>
        </p15:guide>
        <p15:guide id="2" pos="3795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A986D"/>
    <a:srgbClr val="D48D67"/>
    <a:srgbClr val="85CCC9"/>
    <a:srgbClr val="219189"/>
    <a:srgbClr val="6FA110"/>
    <a:srgbClr val="FEA501"/>
    <a:srgbClr val="FFF34C"/>
    <a:srgbClr val="81BDFD"/>
    <a:srgbClr val="E5F4AD"/>
    <a:srgbClr val="A2E5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440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-252" y="-96"/>
      </p:cViewPr>
      <p:guideLst>
        <p:guide orient="horz" pos="2156"/>
        <p:guide pos="3795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3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2.fntdata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6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.fntdata"/><Relationship Id="rId32" Type="http://schemas.openxmlformats.org/officeDocument/2006/relationships/font" Target="fonts/font9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font" Target="fonts/font5.fntdata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8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4.fntdata"/><Relationship Id="rId30" Type="http://schemas.openxmlformats.org/officeDocument/2006/relationships/font" Target="fonts/font7.fntdata"/><Relationship Id="rId35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163" cy="5111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4024313" y="0"/>
            <a:ext cx="3078162" cy="5111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6DA2685-12EB-46F7-B56A-250543708E96}" type="datetimeFigureOut">
              <a:rPr lang="zh-CN" altLang="en-US" smtClean="0"/>
              <a:t>2023-01-16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42875" y="768350"/>
            <a:ext cx="6818313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711200" y="4860925"/>
            <a:ext cx="5683250" cy="4605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9721850"/>
            <a:ext cx="3078163" cy="5111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4024313" y="9721850"/>
            <a:ext cx="3078162" cy="5111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F9A608E-8B30-4F9B-9A6A-5ECD07F911A1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2023-01-16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2023-01-16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2023-01-16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2023-01-16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2023-01-16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2023-01-16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2023-01-16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2023-01-16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2023-01-16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2023-01-16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2023-01-16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_自定义版式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2023-01-16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2023-01-16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2023-01-16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2023-01-16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2023-01-16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2023-01-16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2023-01-16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2023-01-16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2023-01-16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2023-01-16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2023-01-16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2023-01-16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tags" Target="../tags/tag2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tags" Target="../tags/tag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tags" Target="../tags/tag5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tags" Target="../tags/tag4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tags" Target="../tags/tag3.xml"/><Relationship Id="rId30" Type="http://schemas.openxmlformats.org/officeDocument/2006/relationships/tags" Target="../tags/tag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26"/>
            </p:custDataLst>
          </p:nvPr>
        </p:nvSpPr>
        <p:spPr>
          <a:xfrm>
            <a:off x="608400" y="608400"/>
            <a:ext cx="10969200" cy="705600"/>
          </a:xfrm>
          <a:prstGeom prst="rect">
            <a:avLst/>
          </a:prstGeom>
        </p:spPr>
        <p:txBody>
          <a:bodyPr vert="horz" lIns="90170" tIns="46990" rIns="90170" bIns="46990" rtlCol="0" anchor="ctr" anchorCtr="0">
            <a:normAutofit/>
          </a:bodyPr>
          <a:lstStyle/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27"/>
            </p:custDataLst>
          </p:nvPr>
        </p:nvSpPr>
        <p:spPr>
          <a:xfrm>
            <a:off x="608400" y="1490400"/>
            <a:ext cx="10969200" cy="4759200"/>
          </a:xfrm>
          <a:prstGeom prst="rect">
            <a:avLst/>
          </a:prstGeo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28"/>
            </p:custDataLst>
          </p:nvPr>
        </p:nvSpPr>
        <p:spPr>
          <a:xfrm>
            <a:off x="6120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0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2023-01-16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29"/>
            </p:custDataLst>
          </p:nvPr>
        </p:nvSpPr>
        <p:spPr>
          <a:xfrm>
            <a:off x="4116000" y="6314400"/>
            <a:ext cx="396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00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30"/>
            </p:custDataLst>
          </p:nvPr>
        </p:nvSpPr>
        <p:spPr>
          <a:xfrm>
            <a:off x="88776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00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  <p:custDataLst>
      <p:tags r:id="rId25"/>
    </p:custData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  <p:sldLayoutId id="2147483668" r:id="rId20"/>
    <p:sldLayoutId id="2147483669" r:id="rId21"/>
    <p:sldLayoutId id="2147483670" r:id="rId22"/>
    <p:sldLayoutId id="2147483671" r:id="rId23"/>
  </p:sldLayoutIdLst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3600" b="1" u="none" strike="noStrike" kern="1200" cap="none" spc="300" normalizeH="0" baseline="0">
          <a:solidFill>
            <a:schemeClr val="tx1">
              <a:lumMod val="85000"/>
              <a:lumOff val="1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●"/>
        <a:defRPr sz="18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1pPr>
      <a:lvl2pPr marL="6858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tabLst>
          <a:tab pos="1609725" algn="l"/>
          <a:tab pos="1609725" algn="l"/>
          <a:tab pos="1609725" algn="l"/>
          <a:tab pos="1609725" algn="l"/>
        </a:tabLst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2pPr>
      <a:lvl3pPr marL="11430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3pPr>
      <a:lvl4pPr marL="16002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Wingdings" panose="05000000000000000000" charset="0"/>
        <a:buChar char="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4pPr>
      <a:lvl5pPr marL="20574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1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6.w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6.wmf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1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1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21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9.png"/><Relationship Id="rId4" Type="http://schemas.openxmlformats.org/officeDocument/2006/relationships/image" Target="../media/image6.wmf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tiff"/><Relationship Id="rId2" Type="http://schemas.openxmlformats.org/officeDocument/2006/relationships/image" Target="../media/image4.tiff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 txBox="1"/>
          <p:nvPr/>
        </p:nvSpPr>
        <p:spPr>
          <a:xfrm>
            <a:off x="0" y="694280"/>
            <a:ext cx="12192000" cy="16033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zh-CN" altLang="en-US" sz="4800" b="1" dirty="0">
                <a:solidFill>
                  <a:schemeClr val="bg1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方   程</a:t>
            </a:r>
          </a:p>
        </p:txBody>
      </p:sp>
      <p:sp>
        <p:nvSpPr>
          <p:cNvPr id="6" name="矩形 5"/>
          <p:cNvSpPr/>
          <p:nvPr/>
        </p:nvSpPr>
        <p:spPr>
          <a:xfrm>
            <a:off x="4797371" y="4247130"/>
            <a:ext cx="2601994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CN" altLang="en-US" sz="160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冀教版  数学  五年级  上册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0" y="2042025"/>
            <a:ext cx="12192000" cy="20774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54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列</a:t>
            </a:r>
            <a:r>
              <a:rPr lang="zh-CN" altLang="en-US" sz="5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方程解</a:t>
            </a:r>
            <a:r>
              <a:rPr lang="zh-CN" altLang="en-US" sz="54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决实际问题</a:t>
            </a:r>
            <a:endParaRPr lang="en-US" altLang="zh-CN" sz="5400" b="1" dirty="0" smtClean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algn="ctr">
              <a:lnSpc>
                <a:spcPct val="150000"/>
              </a:lnSpc>
            </a:pPr>
            <a:r>
              <a:rPr lang="zh-CN" altLang="en-US" sz="32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第</a:t>
            </a:r>
            <a:r>
              <a:rPr lang="en-US" altLang="zh-CN" sz="32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2</a:t>
            </a:r>
            <a:r>
              <a:rPr lang="zh-CN" altLang="en-US" sz="32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课时</a:t>
            </a:r>
            <a:endParaRPr lang="zh-CN" altLang="en-US" sz="32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0" y="5711096"/>
            <a:ext cx="12192000" cy="497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ctr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400" b="1" kern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WWW.PPT818.COM</a:t>
            </a:r>
            <a:endParaRPr lang="en-US" altLang="zh-CN" sz="2400" b="1" kern="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>
            <a:spLocks noChangeArrowheads="1"/>
          </p:cNvSpPr>
          <p:nvPr/>
        </p:nvSpPr>
        <p:spPr bwMode="auto">
          <a:xfrm>
            <a:off x="770703" y="707262"/>
            <a:ext cx="10377778" cy="1384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zh-CN" sz="2800" dirty="0" smtClean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平</a:t>
            </a:r>
            <a:r>
              <a:rPr lang="zh-CN" altLang="en-US" sz="2800" dirty="0" smtClean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平</a:t>
            </a:r>
            <a:r>
              <a:rPr lang="zh-CN" altLang="zh-CN" sz="2800" dirty="0" smtClean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和</a:t>
            </a:r>
            <a:r>
              <a:rPr lang="zh-CN" altLang="en-US" sz="2800" dirty="0" smtClean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乐乐</a:t>
            </a:r>
            <a:r>
              <a:rPr lang="zh-CN" altLang="zh-CN" sz="2800" dirty="0" smtClean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同时从相距</a:t>
            </a:r>
            <a:r>
              <a:rPr lang="en-US" altLang="zh-CN" sz="2800" dirty="0" smtClean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800m</a:t>
            </a:r>
            <a:r>
              <a:rPr lang="zh-CN" altLang="zh-CN" sz="2800" dirty="0" smtClean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的两地相对走来</a:t>
            </a:r>
            <a:r>
              <a:rPr lang="zh-CN" altLang="en-US" sz="2800" dirty="0" smtClean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，</a:t>
            </a:r>
            <a:r>
              <a:rPr lang="zh-CN" altLang="zh-CN" sz="2800" dirty="0" smtClean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平</a:t>
            </a:r>
            <a:r>
              <a:rPr lang="zh-CN" altLang="en-US" sz="2800" dirty="0" smtClean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平</a:t>
            </a:r>
            <a:r>
              <a:rPr lang="zh-CN" altLang="zh-CN" sz="2800" dirty="0" smtClean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每分钟走</a:t>
            </a:r>
            <a:r>
              <a:rPr lang="en-US" altLang="zh-CN" sz="2800" dirty="0" smtClean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46m</a:t>
            </a:r>
            <a:r>
              <a:rPr lang="zh-CN" altLang="en-US" sz="2800" dirty="0" smtClean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，乐乐</a:t>
            </a:r>
            <a:r>
              <a:rPr lang="zh-CN" altLang="zh-CN" sz="2800" dirty="0" smtClean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每分钟走</a:t>
            </a:r>
            <a:r>
              <a:rPr lang="en-US" altLang="zh-CN" sz="2800" dirty="0" smtClean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54m</a:t>
            </a:r>
            <a:r>
              <a:rPr lang="zh-CN" altLang="en-US" sz="2800" dirty="0" smtClean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，</a:t>
            </a:r>
            <a:r>
              <a:rPr lang="zh-CN" altLang="zh-CN" sz="2800" dirty="0" smtClean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经过几分钟两人相遇</a:t>
            </a:r>
            <a:r>
              <a:rPr lang="en-US" altLang="zh-CN" sz="2800" dirty="0" smtClean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?</a:t>
            </a:r>
            <a:endParaRPr lang="zh-CN" altLang="zh-CN" sz="2800" dirty="0" smtClean="0">
              <a:solidFill>
                <a:prstClr val="black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" name="任意多边形 2"/>
          <p:cNvSpPr/>
          <p:nvPr/>
        </p:nvSpPr>
        <p:spPr>
          <a:xfrm>
            <a:off x="87088" y="806362"/>
            <a:ext cx="538386" cy="593398"/>
          </a:xfrm>
          <a:custGeom>
            <a:avLst/>
            <a:gdLst>
              <a:gd name="connsiteX0" fmla="*/ 0 w 538386"/>
              <a:gd name="connsiteY0" fmla="*/ 0 h 593398"/>
              <a:gd name="connsiteX1" fmla="*/ 241687 w 538386"/>
              <a:gd name="connsiteY1" fmla="*/ 0 h 593398"/>
              <a:gd name="connsiteX2" fmla="*/ 538386 w 538386"/>
              <a:gd name="connsiteY2" fmla="*/ 296699 h 593398"/>
              <a:gd name="connsiteX3" fmla="*/ 241687 w 538386"/>
              <a:gd name="connsiteY3" fmla="*/ 593398 h 593398"/>
              <a:gd name="connsiteX4" fmla="*/ 0 w 538386"/>
              <a:gd name="connsiteY4" fmla="*/ 593398 h 5933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38386" h="593398">
                <a:moveTo>
                  <a:pt x="0" y="0"/>
                </a:moveTo>
                <a:lnTo>
                  <a:pt x="241687" y="0"/>
                </a:lnTo>
                <a:cubicBezTo>
                  <a:pt x="405549" y="0"/>
                  <a:pt x="538386" y="132837"/>
                  <a:pt x="538386" y="296699"/>
                </a:cubicBezTo>
                <a:cubicBezTo>
                  <a:pt x="538386" y="460561"/>
                  <a:pt x="405549" y="593398"/>
                  <a:pt x="241687" y="593398"/>
                </a:cubicBezTo>
                <a:lnTo>
                  <a:pt x="0" y="593398"/>
                </a:lnTo>
                <a:close/>
              </a:path>
            </a:pathLst>
          </a:custGeom>
          <a:solidFill>
            <a:srgbClr val="A1C4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8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endParaRPr lang="zh-CN" altLang="en-US" sz="28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aphicFrame>
        <p:nvGraphicFramePr>
          <p:cNvPr id="5" name="对象 32"/>
          <p:cNvGraphicFramePr>
            <a:graphicFrameLocks noChangeAspect="1"/>
          </p:cNvGraphicFramePr>
          <p:nvPr/>
        </p:nvGraphicFramePr>
        <p:xfrm>
          <a:off x="4424698" y="3810447"/>
          <a:ext cx="114300" cy="21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3" name="公式" r:id="rId3" imgW="2743200" imgH="5181600" progId="Equation.3">
                  <p:embed/>
                </p:oleObj>
              </mc:Choice>
              <mc:Fallback>
                <p:oleObj name="公式" r:id="rId3" imgW="2743200" imgH="5181600" progId="Equation.3">
                  <p:embed/>
                  <p:pic>
                    <p:nvPicPr>
                      <p:cNvPr id="0" name="图片 1024"/>
                      <p:cNvPicPr>
                        <a:picLocks noChangeAspect="1"/>
                      </p:cNvPicPr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424698" y="3810447"/>
                        <a:ext cx="114300" cy="215900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Box 14"/>
          <p:cNvSpPr txBox="1">
            <a:spLocks noChangeArrowheads="1"/>
          </p:cNvSpPr>
          <p:nvPr/>
        </p:nvSpPr>
        <p:spPr bwMode="auto">
          <a:xfrm>
            <a:off x="1362044" y="2224564"/>
            <a:ext cx="35433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2800" dirty="0" smtClean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解题思路：</a:t>
            </a:r>
          </a:p>
        </p:txBody>
      </p:sp>
      <p:sp>
        <p:nvSpPr>
          <p:cNvPr id="7" name="TextBox 21"/>
          <p:cNvSpPr txBox="1">
            <a:spLocks noChangeArrowheads="1"/>
          </p:cNvSpPr>
          <p:nvPr/>
        </p:nvSpPr>
        <p:spPr bwMode="auto">
          <a:xfrm>
            <a:off x="1702015" y="2880091"/>
            <a:ext cx="8790140" cy="2677656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lvl="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kumimoji="0" lang="zh-CN" alt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根据</a:t>
            </a:r>
            <a:r>
              <a:rPr kumimoji="0" lang="zh-CN" altLang="zh-CN" sz="2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相遇问题的基本特征</a:t>
            </a:r>
            <a:r>
              <a:rPr kumimoji="0" lang="en-US" altLang="zh-CN" sz="2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:</a:t>
            </a:r>
          </a:p>
          <a:p>
            <a:pPr lvl="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kumimoji="0" lang="zh-CN" altLang="zh-CN" sz="2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两个物体同时</a:t>
            </a:r>
            <a:r>
              <a:rPr kumimoji="0" lang="zh-CN" alt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从</a:t>
            </a:r>
            <a:r>
              <a:rPr kumimoji="0" lang="zh-CN" altLang="zh-CN" sz="2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两地出发</a:t>
            </a:r>
            <a:r>
              <a:rPr kumimoji="0" lang="zh-CN" alt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，</a:t>
            </a:r>
            <a:r>
              <a:rPr kumimoji="0" lang="zh-CN" altLang="zh-CN" sz="2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相向而行</a:t>
            </a:r>
            <a:r>
              <a:rPr kumimoji="0" lang="zh-CN" alt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，</a:t>
            </a:r>
            <a:r>
              <a:rPr kumimoji="0" lang="zh-CN" altLang="zh-CN" sz="2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在途中相遇。</a:t>
            </a:r>
            <a:endParaRPr kumimoji="0" lang="en-US" altLang="zh-CN" sz="2800" b="0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lvl="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kumimoji="0" lang="zh-CN" alt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判断本题是相遇问题，根据</a:t>
            </a:r>
            <a:r>
              <a:rPr lang="zh-CN" altLang="zh-CN" sz="2800" kern="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速度</a:t>
            </a:r>
            <a:r>
              <a:rPr lang="zh-CN" altLang="zh-CN" sz="2800" kern="0" dirty="0" smtClean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和</a:t>
            </a:r>
            <a:r>
              <a:rPr lang="en-US" altLang="zh-CN" sz="2800" kern="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×</a:t>
            </a:r>
            <a:r>
              <a:rPr lang="zh-CN" altLang="zh-CN" sz="2800" kern="0" dirty="0" smtClean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相遇</a:t>
            </a:r>
            <a:r>
              <a:rPr lang="zh-CN" altLang="zh-CN" sz="2800" kern="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时间</a:t>
            </a:r>
            <a:r>
              <a:rPr kumimoji="0" lang="en-US" altLang="zh-CN" sz="2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=</a:t>
            </a:r>
            <a:r>
              <a:rPr lang="zh-CN" altLang="zh-CN" sz="2800" kern="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总</a:t>
            </a:r>
            <a:r>
              <a:rPr lang="zh-CN" altLang="zh-CN" sz="2800" kern="0" dirty="0" smtClean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路程</a:t>
            </a:r>
            <a:r>
              <a:rPr kumimoji="0" lang="zh-CN" alt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可以列出数量关系式。</a:t>
            </a:r>
            <a:endParaRPr kumimoji="0" lang="zh-CN" altLang="zh-CN" sz="2800" b="0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对象 32"/>
          <p:cNvGraphicFramePr>
            <a:graphicFrameLocks noChangeAspect="1"/>
          </p:cNvGraphicFramePr>
          <p:nvPr/>
        </p:nvGraphicFramePr>
        <p:xfrm>
          <a:off x="4424698" y="3810447"/>
          <a:ext cx="114300" cy="21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7" name="公式" r:id="rId3" imgW="2743200" imgH="5181600" progId="Equation.3">
                  <p:embed/>
                </p:oleObj>
              </mc:Choice>
              <mc:Fallback>
                <p:oleObj name="公式" r:id="rId3" imgW="2743200" imgH="5181600" progId="Equation.3">
                  <p:embed/>
                  <p:pic>
                    <p:nvPicPr>
                      <p:cNvPr id="0" name="图片 2048"/>
                      <p:cNvPicPr>
                        <a:picLocks noChangeAspect="1"/>
                      </p:cNvPicPr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424698" y="3810447"/>
                        <a:ext cx="114300" cy="215900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Text Box 10"/>
          <p:cNvSpPr txBox="1">
            <a:spLocks noChangeArrowheads="1"/>
          </p:cNvSpPr>
          <p:nvPr/>
        </p:nvSpPr>
        <p:spPr bwMode="auto">
          <a:xfrm>
            <a:off x="2968106" y="2155649"/>
            <a:ext cx="5881688" cy="5254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2800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解：设</a:t>
            </a:r>
            <a:r>
              <a:rPr lang="zh-CN" altLang="zh-CN" sz="2800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经过</a:t>
            </a:r>
            <a:r>
              <a:rPr lang="en-US" altLang="zh-CN" sz="2800" i="1" dirty="0">
                <a:solidFill>
                  <a:srgbClr val="FF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x</a:t>
            </a:r>
            <a:r>
              <a:rPr lang="zh-CN" altLang="zh-CN" sz="2800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分钟两人相遇</a:t>
            </a:r>
            <a:r>
              <a:rPr lang="zh-CN" altLang="en-US" sz="2800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。</a:t>
            </a:r>
            <a:endParaRPr lang="zh-CN" altLang="zh-CN" sz="2800" dirty="0" smtClean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" name="矩形 8"/>
          <p:cNvSpPr>
            <a:spLocks noChangeArrowheads="1"/>
          </p:cNvSpPr>
          <p:nvPr/>
        </p:nvSpPr>
        <p:spPr bwMode="auto">
          <a:xfrm>
            <a:off x="3736456" y="2857324"/>
            <a:ext cx="308770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2800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（</a:t>
            </a:r>
            <a:r>
              <a:rPr lang="en-US" altLang="zh-CN" sz="2800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46+54</a:t>
            </a:r>
            <a:r>
              <a:rPr lang="zh-CN" altLang="en-US" sz="2800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）</a:t>
            </a:r>
            <a:r>
              <a:rPr lang="en-US" altLang="zh-CN" sz="2800" i="1" dirty="0">
                <a:solidFill>
                  <a:srgbClr val="FF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x</a:t>
            </a:r>
            <a:r>
              <a:rPr lang="en-US" altLang="zh-CN" sz="2800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=800</a:t>
            </a:r>
            <a:endParaRPr lang="zh-CN" altLang="en-US" sz="2800" dirty="0" smtClean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" name="矩形 9"/>
          <p:cNvSpPr>
            <a:spLocks noChangeArrowheads="1"/>
          </p:cNvSpPr>
          <p:nvPr/>
        </p:nvSpPr>
        <p:spPr bwMode="auto">
          <a:xfrm>
            <a:off x="4975696" y="3537124"/>
            <a:ext cx="1893467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2800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100</a:t>
            </a:r>
            <a:r>
              <a:rPr lang="en-US" altLang="zh-CN" sz="2800" i="1" dirty="0">
                <a:solidFill>
                  <a:srgbClr val="FF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x</a:t>
            </a:r>
            <a:r>
              <a:rPr lang="en-US" altLang="zh-CN" sz="2800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=800</a:t>
            </a:r>
            <a:endParaRPr lang="zh-CN" altLang="en-US" sz="2800" dirty="0" smtClean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" name="矩形 10"/>
          <p:cNvSpPr>
            <a:spLocks noChangeArrowheads="1"/>
          </p:cNvSpPr>
          <p:nvPr/>
        </p:nvSpPr>
        <p:spPr bwMode="auto">
          <a:xfrm>
            <a:off x="4086500" y="4161583"/>
            <a:ext cx="484981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2800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100</a:t>
            </a:r>
            <a:r>
              <a:rPr lang="en-US" altLang="zh-CN" sz="2800" i="1" dirty="0">
                <a:solidFill>
                  <a:srgbClr val="FF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x</a:t>
            </a:r>
            <a:r>
              <a:rPr lang="en-US" altLang="zh-CN" sz="2800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÷100</a:t>
            </a:r>
            <a:r>
              <a:rPr lang="en-US" altLang="zh-CN" sz="2800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=800÷100</a:t>
            </a:r>
            <a:endParaRPr lang="zh-CN" altLang="en-US" sz="2800" dirty="0" smtClean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2" name="矩形 11"/>
          <p:cNvSpPr>
            <a:spLocks noChangeArrowheads="1"/>
          </p:cNvSpPr>
          <p:nvPr/>
        </p:nvSpPr>
        <p:spPr bwMode="auto">
          <a:xfrm>
            <a:off x="5589228" y="4793658"/>
            <a:ext cx="846707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2800" i="1" dirty="0">
                <a:solidFill>
                  <a:srgbClr val="FF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x</a:t>
            </a:r>
            <a:r>
              <a:rPr lang="en-US" altLang="zh-CN" sz="2800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=8</a:t>
            </a:r>
            <a:endParaRPr lang="zh-CN" altLang="en-US" sz="2800" dirty="0" smtClean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13" name="Text Box 10"/>
          <p:cNvSpPr txBox="1">
            <a:spLocks noChangeArrowheads="1"/>
          </p:cNvSpPr>
          <p:nvPr/>
        </p:nvSpPr>
        <p:spPr bwMode="auto">
          <a:xfrm>
            <a:off x="3927525" y="5650159"/>
            <a:ext cx="5883275" cy="5254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28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答：</a:t>
            </a:r>
            <a:r>
              <a:rPr lang="zh-CN" altLang="zh-CN" sz="28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经过</a:t>
            </a:r>
            <a:r>
              <a:rPr lang="en-US" altLang="zh-CN" sz="2800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8</a:t>
            </a:r>
            <a:r>
              <a:rPr lang="zh-CN" altLang="zh-CN" sz="28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分钟两人相遇</a:t>
            </a:r>
            <a:r>
              <a:rPr lang="zh-CN" altLang="en-US" sz="28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。</a:t>
            </a:r>
            <a:endParaRPr lang="zh-CN" altLang="zh-CN" sz="2800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4" name="矩形 13"/>
          <p:cNvSpPr>
            <a:spLocks noChangeArrowheads="1"/>
          </p:cNvSpPr>
          <p:nvPr/>
        </p:nvSpPr>
        <p:spPr bwMode="auto">
          <a:xfrm>
            <a:off x="770703" y="707262"/>
            <a:ext cx="10377778" cy="1384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zh-CN" sz="2800" dirty="0" smtClean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平</a:t>
            </a:r>
            <a:r>
              <a:rPr lang="zh-CN" altLang="en-US" sz="2800" dirty="0" smtClean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平</a:t>
            </a:r>
            <a:r>
              <a:rPr lang="zh-CN" altLang="zh-CN" sz="2800" dirty="0" smtClean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和</a:t>
            </a:r>
            <a:r>
              <a:rPr lang="zh-CN" altLang="en-US" sz="2800" dirty="0" smtClean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乐乐</a:t>
            </a:r>
            <a:r>
              <a:rPr lang="zh-CN" altLang="zh-CN" sz="2800" dirty="0" smtClean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同时从相距</a:t>
            </a:r>
            <a:r>
              <a:rPr lang="en-US" altLang="zh-CN" sz="2800" dirty="0" smtClean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800m</a:t>
            </a:r>
            <a:r>
              <a:rPr lang="zh-CN" altLang="zh-CN" sz="2800" dirty="0" smtClean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的两地相对走来</a:t>
            </a:r>
            <a:r>
              <a:rPr lang="zh-CN" altLang="en-US" sz="2800" dirty="0" smtClean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，</a:t>
            </a:r>
            <a:r>
              <a:rPr lang="zh-CN" altLang="zh-CN" sz="2800" dirty="0" smtClean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平</a:t>
            </a:r>
            <a:r>
              <a:rPr lang="zh-CN" altLang="en-US" sz="2800" dirty="0" smtClean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平</a:t>
            </a:r>
            <a:r>
              <a:rPr lang="zh-CN" altLang="zh-CN" sz="2800" dirty="0" smtClean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每分钟走</a:t>
            </a:r>
            <a:r>
              <a:rPr lang="en-US" altLang="zh-CN" sz="2800" dirty="0" smtClean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46m</a:t>
            </a:r>
            <a:r>
              <a:rPr lang="zh-CN" altLang="en-US" sz="2800" dirty="0" smtClean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，乐乐</a:t>
            </a:r>
            <a:r>
              <a:rPr lang="zh-CN" altLang="zh-CN" sz="2800" dirty="0" smtClean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每分钟走</a:t>
            </a:r>
            <a:r>
              <a:rPr lang="en-US" altLang="zh-CN" sz="2800" dirty="0" smtClean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54m</a:t>
            </a:r>
            <a:r>
              <a:rPr lang="zh-CN" altLang="en-US" sz="2800" dirty="0" smtClean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，</a:t>
            </a:r>
            <a:r>
              <a:rPr lang="zh-CN" altLang="zh-CN" sz="2800" dirty="0" smtClean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经过几分钟两人相遇</a:t>
            </a:r>
            <a:r>
              <a:rPr lang="en-US" altLang="zh-CN" sz="2800" dirty="0" smtClean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?</a:t>
            </a:r>
            <a:endParaRPr lang="zh-CN" altLang="zh-CN" sz="2800" dirty="0" smtClean="0">
              <a:solidFill>
                <a:prstClr val="black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5" name="任意多边形 14"/>
          <p:cNvSpPr/>
          <p:nvPr/>
        </p:nvSpPr>
        <p:spPr>
          <a:xfrm>
            <a:off x="87088" y="806362"/>
            <a:ext cx="538386" cy="593398"/>
          </a:xfrm>
          <a:custGeom>
            <a:avLst/>
            <a:gdLst>
              <a:gd name="connsiteX0" fmla="*/ 0 w 538386"/>
              <a:gd name="connsiteY0" fmla="*/ 0 h 593398"/>
              <a:gd name="connsiteX1" fmla="*/ 241687 w 538386"/>
              <a:gd name="connsiteY1" fmla="*/ 0 h 593398"/>
              <a:gd name="connsiteX2" fmla="*/ 538386 w 538386"/>
              <a:gd name="connsiteY2" fmla="*/ 296699 h 593398"/>
              <a:gd name="connsiteX3" fmla="*/ 241687 w 538386"/>
              <a:gd name="connsiteY3" fmla="*/ 593398 h 593398"/>
              <a:gd name="connsiteX4" fmla="*/ 0 w 538386"/>
              <a:gd name="connsiteY4" fmla="*/ 593398 h 5933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38386" h="593398">
                <a:moveTo>
                  <a:pt x="0" y="0"/>
                </a:moveTo>
                <a:lnTo>
                  <a:pt x="241687" y="0"/>
                </a:lnTo>
                <a:cubicBezTo>
                  <a:pt x="405549" y="0"/>
                  <a:pt x="538386" y="132837"/>
                  <a:pt x="538386" y="296699"/>
                </a:cubicBezTo>
                <a:cubicBezTo>
                  <a:pt x="538386" y="460561"/>
                  <a:pt x="405549" y="593398"/>
                  <a:pt x="241687" y="593398"/>
                </a:cubicBezTo>
                <a:lnTo>
                  <a:pt x="0" y="593398"/>
                </a:lnTo>
                <a:close/>
              </a:path>
            </a:pathLst>
          </a:custGeom>
          <a:solidFill>
            <a:srgbClr val="A1C4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8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endParaRPr lang="zh-CN" altLang="en-US" sz="28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1" grpId="0"/>
      <p:bldP spid="12" grpId="0"/>
      <p:bldP spid="1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36"/>
          <p:cNvSpPr txBox="1">
            <a:spLocks noChangeArrowheads="1"/>
          </p:cNvSpPr>
          <p:nvPr/>
        </p:nvSpPr>
        <p:spPr bwMode="auto">
          <a:xfrm>
            <a:off x="808890" y="707262"/>
            <a:ext cx="10688476" cy="1384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273050" indent="-2730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indent="0" eaLnBrk="1" hangingPunct="1">
              <a:lnSpc>
                <a:spcPct val="150000"/>
              </a:lnSpc>
            </a:pPr>
            <a:r>
              <a:rPr lang="zh-CN" altLang="en-US" sz="2800" dirty="0" smtClean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Times New Roman" panose="02020603050405020304" pitchFamily="18" charset="0"/>
              </a:rPr>
              <a:t>每</a:t>
            </a:r>
            <a:r>
              <a:rPr lang="zh-CN" altLang="en-US" sz="28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Times New Roman" panose="02020603050405020304" pitchFamily="18" charset="0"/>
              </a:rPr>
              <a:t>袋大米重</a:t>
            </a:r>
            <a:r>
              <a:rPr lang="en-US" altLang="zh-CN" sz="28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Times New Roman" panose="02020603050405020304" pitchFamily="18" charset="0"/>
              </a:rPr>
              <a:t>50</a:t>
            </a:r>
            <a:r>
              <a:rPr lang="zh-CN" altLang="en-US" sz="28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Times New Roman" panose="02020603050405020304" pitchFamily="18" charset="0"/>
              </a:rPr>
              <a:t>千克，每袋面粉重</a:t>
            </a:r>
            <a:r>
              <a:rPr lang="en-US" altLang="zh-CN" sz="28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Times New Roman" panose="02020603050405020304" pitchFamily="18" charset="0"/>
              </a:rPr>
              <a:t>25</a:t>
            </a:r>
            <a:r>
              <a:rPr lang="zh-CN" altLang="en-US" sz="28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Times New Roman" panose="02020603050405020304" pitchFamily="18" charset="0"/>
              </a:rPr>
              <a:t>千克。这辆车上已装了</a:t>
            </a:r>
            <a:r>
              <a:rPr lang="en-US" altLang="zh-CN" sz="28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Times New Roman" panose="02020603050405020304" pitchFamily="18" charset="0"/>
              </a:rPr>
              <a:t>48</a:t>
            </a:r>
            <a:r>
              <a:rPr lang="zh-CN" altLang="en-US" sz="28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Times New Roman" panose="02020603050405020304" pitchFamily="18" charset="0"/>
              </a:rPr>
              <a:t>袋大米，还能装多少袋面粉？</a:t>
            </a:r>
          </a:p>
        </p:txBody>
      </p:sp>
      <p:sp>
        <p:nvSpPr>
          <p:cNvPr id="10" name="矩形 9"/>
          <p:cNvSpPr>
            <a:spLocks noChangeArrowheads="1"/>
          </p:cNvSpPr>
          <p:nvPr/>
        </p:nvSpPr>
        <p:spPr bwMode="auto">
          <a:xfrm>
            <a:off x="5463598" y="1793305"/>
            <a:ext cx="3958135" cy="39703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zh-CN" altLang="en-US" sz="28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Times New Roman" panose="02020603050405020304" pitchFamily="18" charset="0"/>
              </a:rPr>
              <a:t>解：设还能装</a:t>
            </a:r>
            <a:r>
              <a:rPr lang="en-US" altLang="zh-CN" sz="2800" i="1" dirty="0">
                <a:solidFill>
                  <a:srgbClr val="FF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Times New Roman" panose="02020603050405020304" pitchFamily="18" charset="0"/>
              </a:rPr>
              <a:t>x</a:t>
            </a:r>
            <a:r>
              <a:rPr lang="zh-CN" altLang="en-US" sz="28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Times New Roman" panose="02020603050405020304" pitchFamily="18" charset="0"/>
              </a:rPr>
              <a:t>袋面粉。</a:t>
            </a:r>
            <a:endParaRPr lang="en-US" altLang="zh-CN" sz="2800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Times New Roman" panose="02020603050405020304" pitchFamily="18" charset="0"/>
            </a:endParaRPr>
          </a:p>
          <a:p>
            <a:pPr eaLnBrk="1" hangingPunct="1">
              <a:lnSpc>
                <a:spcPct val="150000"/>
              </a:lnSpc>
            </a:pPr>
            <a:r>
              <a:rPr lang="en-US" altLang="zh-CN" sz="28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Times New Roman" panose="02020603050405020304" pitchFamily="18" charset="0"/>
              </a:rPr>
              <a:t>3</a:t>
            </a:r>
            <a:r>
              <a:rPr lang="zh-CN" altLang="en-US" sz="28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Times New Roman" panose="02020603050405020304" pitchFamily="18" charset="0"/>
              </a:rPr>
              <a:t>吨＝</a:t>
            </a:r>
            <a:r>
              <a:rPr lang="en-US" altLang="zh-CN" sz="28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Times New Roman" panose="02020603050405020304" pitchFamily="18" charset="0"/>
              </a:rPr>
              <a:t>3000</a:t>
            </a:r>
            <a:r>
              <a:rPr lang="zh-CN" altLang="en-US" sz="28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Times New Roman" panose="02020603050405020304" pitchFamily="18" charset="0"/>
              </a:rPr>
              <a:t>千克</a:t>
            </a:r>
            <a:endParaRPr lang="en-US" altLang="zh-CN" sz="2800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Times New Roman" panose="02020603050405020304" pitchFamily="18" charset="0"/>
            </a:endParaRPr>
          </a:p>
          <a:p>
            <a:pPr eaLnBrk="1" hangingPunct="1">
              <a:lnSpc>
                <a:spcPct val="150000"/>
              </a:lnSpc>
            </a:pPr>
            <a:r>
              <a:rPr lang="en-US" altLang="zh-CN" sz="28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Times New Roman" panose="02020603050405020304" pitchFamily="18" charset="0"/>
              </a:rPr>
              <a:t>50×48</a:t>
            </a:r>
            <a:r>
              <a:rPr lang="zh-CN" altLang="en-US" sz="28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Times New Roman" panose="02020603050405020304" pitchFamily="18" charset="0"/>
              </a:rPr>
              <a:t>＋</a:t>
            </a:r>
            <a:r>
              <a:rPr lang="en-US" altLang="zh-CN" sz="28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Times New Roman" panose="02020603050405020304" pitchFamily="18" charset="0"/>
              </a:rPr>
              <a:t>25</a:t>
            </a:r>
            <a:r>
              <a:rPr lang="en-US" altLang="zh-CN" sz="28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lang="en-US" altLang="zh-CN" sz="2800" i="1" dirty="0">
                <a:solidFill>
                  <a:srgbClr val="FF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Times New Roman" panose="02020603050405020304" pitchFamily="18" charset="0"/>
              </a:rPr>
              <a:t>x</a:t>
            </a:r>
            <a:r>
              <a:rPr lang="en-US" altLang="zh-CN" sz="28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lang="en-US" altLang="zh-CN" sz="28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Times New Roman" panose="02020603050405020304" pitchFamily="18" charset="0"/>
              </a:rPr>
              <a:t>=</a:t>
            </a:r>
            <a:r>
              <a:rPr lang="en-US" altLang="zh-CN" sz="2800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Times New Roman" panose="02020603050405020304" pitchFamily="18" charset="0"/>
              </a:rPr>
              <a:t>3000</a:t>
            </a:r>
          </a:p>
          <a:p>
            <a:pPr eaLnBrk="1" hangingPunct="1">
              <a:lnSpc>
                <a:spcPct val="150000"/>
              </a:lnSpc>
            </a:pPr>
            <a:r>
              <a:rPr lang="en-US" altLang="zh-CN" sz="2800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Times New Roman" panose="02020603050405020304" pitchFamily="18" charset="0"/>
              </a:rPr>
              <a:t>  2400</a:t>
            </a:r>
            <a:r>
              <a:rPr lang="zh-CN" altLang="en-US" sz="2800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Times New Roman" panose="02020603050405020304" pitchFamily="18" charset="0"/>
              </a:rPr>
              <a:t>＋</a:t>
            </a:r>
            <a:r>
              <a:rPr lang="en-US" altLang="zh-CN" sz="28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Times New Roman" panose="02020603050405020304" pitchFamily="18" charset="0"/>
              </a:rPr>
              <a:t>25 </a:t>
            </a:r>
            <a:r>
              <a:rPr lang="en-US" altLang="zh-CN" sz="2800" i="1" dirty="0">
                <a:solidFill>
                  <a:srgbClr val="FF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Times New Roman" panose="02020603050405020304" pitchFamily="18" charset="0"/>
              </a:rPr>
              <a:t>x</a:t>
            </a:r>
            <a:r>
              <a:rPr lang="en-US" altLang="zh-CN" sz="28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Times New Roman" panose="02020603050405020304" pitchFamily="18" charset="0"/>
              </a:rPr>
              <a:t> </a:t>
            </a:r>
            <a:r>
              <a:rPr lang="zh-CN" altLang="en-US" sz="2800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Times New Roman" panose="02020603050405020304" pitchFamily="18" charset="0"/>
              </a:rPr>
              <a:t>＝</a:t>
            </a:r>
            <a:r>
              <a:rPr lang="en-US" altLang="zh-CN" sz="28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Times New Roman" panose="02020603050405020304" pitchFamily="18" charset="0"/>
              </a:rPr>
              <a:t>3000</a:t>
            </a:r>
          </a:p>
          <a:p>
            <a:pPr eaLnBrk="1" hangingPunct="1">
              <a:lnSpc>
                <a:spcPct val="150000"/>
              </a:lnSpc>
            </a:pPr>
            <a:r>
              <a:rPr lang="zh-CN" altLang="en-US" sz="28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Times New Roman" panose="02020603050405020304" pitchFamily="18" charset="0"/>
              </a:rPr>
              <a:t>　　　　</a:t>
            </a:r>
            <a:r>
              <a:rPr lang="zh-CN" altLang="en-US" sz="2800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Times New Roman" panose="02020603050405020304" pitchFamily="18" charset="0"/>
              </a:rPr>
              <a:t> </a:t>
            </a:r>
            <a:r>
              <a:rPr lang="en-US" altLang="zh-CN" sz="2800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Times New Roman" panose="02020603050405020304" pitchFamily="18" charset="0"/>
              </a:rPr>
              <a:t>25</a:t>
            </a:r>
            <a:r>
              <a:rPr lang="en-US" altLang="zh-CN" sz="2800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lang="en-US" altLang="zh-CN" sz="2800" i="1" dirty="0">
                <a:solidFill>
                  <a:srgbClr val="FF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Times New Roman" panose="02020603050405020304" pitchFamily="18" charset="0"/>
              </a:rPr>
              <a:t>x</a:t>
            </a:r>
            <a:r>
              <a:rPr lang="zh-CN" altLang="en-US" sz="2800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Times New Roman" panose="02020603050405020304" pitchFamily="18" charset="0"/>
              </a:rPr>
              <a:t>＝</a:t>
            </a:r>
            <a:r>
              <a:rPr lang="en-US" altLang="zh-CN" sz="28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Times New Roman" panose="02020603050405020304" pitchFamily="18" charset="0"/>
              </a:rPr>
              <a:t>600</a:t>
            </a:r>
          </a:p>
          <a:p>
            <a:pPr eaLnBrk="1" hangingPunct="1">
              <a:lnSpc>
                <a:spcPct val="150000"/>
              </a:lnSpc>
            </a:pPr>
            <a:r>
              <a:rPr lang="zh-CN" altLang="en-US" sz="28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Times New Roman" panose="02020603050405020304" pitchFamily="18" charset="0"/>
              </a:rPr>
              <a:t>　　　　  </a:t>
            </a:r>
            <a:r>
              <a:rPr lang="zh-CN" altLang="en-US" sz="2800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Times New Roman" panose="02020603050405020304" pitchFamily="18" charset="0"/>
              </a:rPr>
              <a:t>    </a:t>
            </a:r>
            <a:r>
              <a:rPr lang="en-US" altLang="zh-CN" sz="2800" i="1" dirty="0">
                <a:solidFill>
                  <a:srgbClr val="FF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Times New Roman" panose="02020603050405020304" pitchFamily="18" charset="0"/>
              </a:rPr>
              <a:t>x</a:t>
            </a:r>
            <a:r>
              <a:rPr lang="zh-CN" altLang="en-US" sz="28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Times New Roman" panose="02020603050405020304" pitchFamily="18" charset="0"/>
              </a:rPr>
              <a:t>＝</a:t>
            </a:r>
            <a:r>
              <a:rPr lang="en-US" altLang="zh-CN" sz="28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Times New Roman" panose="02020603050405020304" pitchFamily="18" charset="0"/>
              </a:rPr>
              <a:t>24</a:t>
            </a:r>
          </a:p>
        </p:txBody>
      </p:sp>
      <p:sp>
        <p:nvSpPr>
          <p:cNvPr id="11" name="TextBox 36"/>
          <p:cNvSpPr txBox="1">
            <a:spLocks noChangeArrowheads="1"/>
          </p:cNvSpPr>
          <p:nvPr/>
        </p:nvSpPr>
        <p:spPr bwMode="auto">
          <a:xfrm>
            <a:off x="5732967" y="5763623"/>
            <a:ext cx="4090945" cy="662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273050" indent="-2730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indent="0" eaLnBrk="1" hangingPunct="1">
              <a:lnSpc>
                <a:spcPct val="150000"/>
              </a:lnSpc>
            </a:pPr>
            <a:r>
              <a:rPr lang="zh-CN" altLang="en-US" sz="28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Times New Roman" panose="02020603050405020304" pitchFamily="18" charset="0"/>
              </a:rPr>
              <a:t> 答：还能装</a:t>
            </a:r>
            <a:r>
              <a:rPr lang="en-US" altLang="zh-CN" sz="28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Times New Roman" panose="02020603050405020304" pitchFamily="18" charset="0"/>
              </a:rPr>
              <a:t>24</a:t>
            </a:r>
            <a:r>
              <a:rPr lang="zh-CN" altLang="en-US" sz="28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Times New Roman" panose="02020603050405020304" pitchFamily="18" charset="0"/>
              </a:rPr>
              <a:t>袋面粉。</a:t>
            </a:r>
          </a:p>
        </p:txBody>
      </p:sp>
      <p:sp>
        <p:nvSpPr>
          <p:cNvPr id="7" name="任意多边形 6"/>
          <p:cNvSpPr/>
          <p:nvPr/>
        </p:nvSpPr>
        <p:spPr>
          <a:xfrm>
            <a:off x="87088" y="806362"/>
            <a:ext cx="538386" cy="593398"/>
          </a:xfrm>
          <a:custGeom>
            <a:avLst/>
            <a:gdLst>
              <a:gd name="connsiteX0" fmla="*/ 0 w 538386"/>
              <a:gd name="connsiteY0" fmla="*/ 0 h 593398"/>
              <a:gd name="connsiteX1" fmla="*/ 241687 w 538386"/>
              <a:gd name="connsiteY1" fmla="*/ 0 h 593398"/>
              <a:gd name="connsiteX2" fmla="*/ 538386 w 538386"/>
              <a:gd name="connsiteY2" fmla="*/ 296699 h 593398"/>
              <a:gd name="connsiteX3" fmla="*/ 241687 w 538386"/>
              <a:gd name="connsiteY3" fmla="*/ 593398 h 593398"/>
              <a:gd name="connsiteX4" fmla="*/ 0 w 538386"/>
              <a:gd name="connsiteY4" fmla="*/ 593398 h 5933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38386" h="593398">
                <a:moveTo>
                  <a:pt x="0" y="0"/>
                </a:moveTo>
                <a:lnTo>
                  <a:pt x="241687" y="0"/>
                </a:lnTo>
                <a:cubicBezTo>
                  <a:pt x="405549" y="0"/>
                  <a:pt x="538386" y="132837"/>
                  <a:pt x="538386" y="296699"/>
                </a:cubicBezTo>
                <a:cubicBezTo>
                  <a:pt x="538386" y="460561"/>
                  <a:pt x="405549" y="593398"/>
                  <a:pt x="241687" y="593398"/>
                </a:cubicBezTo>
                <a:lnTo>
                  <a:pt x="0" y="593398"/>
                </a:lnTo>
                <a:close/>
              </a:path>
            </a:pathLst>
          </a:custGeom>
          <a:solidFill>
            <a:srgbClr val="A1C4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8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endParaRPr lang="zh-CN" altLang="en-US" sz="28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2" cstate="email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tretch>
            <a:fillRect/>
          </a:stretch>
        </p:blipFill>
        <p:spPr>
          <a:xfrm rot="16200000">
            <a:off x="1824108" y="1690582"/>
            <a:ext cx="1717978" cy="324433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36"/>
          <p:cNvSpPr txBox="1">
            <a:spLocks noChangeArrowheads="1"/>
          </p:cNvSpPr>
          <p:nvPr/>
        </p:nvSpPr>
        <p:spPr bwMode="auto">
          <a:xfrm>
            <a:off x="804267" y="691915"/>
            <a:ext cx="10739992" cy="2031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273050" indent="-2730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indent="0" eaLnBrk="1" hangingPunct="1">
              <a:lnSpc>
                <a:spcPct val="150000"/>
              </a:lnSpc>
            </a:pPr>
            <a:r>
              <a:rPr lang="zh-CN" altLang="en-US" sz="2800" dirty="0" smtClean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Times New Roman" panose="02020603050405020304" pitchFamily="18" charset="0"/>
              </a:rPr>
              <a:t>张</a:t>
            </a:r>
            <a:r>
              <a:rPr lang="zh-CN" altLang="en-US" sz="28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Times New Roman" panose="02020603050405020304" pitchFamily="18" charset="0"/>
              </a:rPr>
              <a:t>村和李村合修一条道路，他们各从本村一端开始同时施工，</a:t>
            </a:r>
            <a:r>
              <a:rPr lang="en-US" altLang="zh-CN" sz="28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Times New Roman" panose="02020603050405020304" pitchFamily="18" charset="0"/>
              </a:rPr>
              <a:t>16</a:t>
            </a:r>
            <a:r>
              <a:rPr lang="zh-CN" altLang="en-US" sz="28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Times New Roman" panose="02020603050405020304" pitchFamily="18" charset="0"/>
              </a:rPr>
              <a:t>天完成。完工时，张村比李村多修了</a:t>
            </a:r>
            <a:r>
              <a:rPr lang="en-US" altLang="zh-CN" sz="28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Times New Roman" panose="02020603050405020304" pitchFamily="18" charset="0"/>
              </a:rPr>
              <a:t>80</a:t>
            </a:r>
            <a:r>
              <a:rPr lang="zh-CN" altLang="en-US" sz="28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Times New Roman" panose="02020603050405020304" pitchFamily="18" charset="0"/>
              </a:rPr>
              <a:t>米。张村平均每天修</a:t>
            </a:r>
            <a:r>
              <a:rPr lang="en-US" altLang="zh-CN" sz="28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Times New Roman" panose="02020603050405020304" pitchFamily="18" charset="0"/>
              </a:rPr>
              <a:t>75</a:t>
            </a:r>
            <a:r>
              <a:rPr lang="zh-CN" altLang="en-US" sz="28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Times New Roman" panose="02020603050405020304" pitchFamily="18" charset="0"/>
              </a:rPr>
              <a:t>米，李村平均每天修多少米？</a:t>
            </a:r>
          </a:p>
        </p:txBody>
      </p:sp>
      <p:sp>
        <p:nvSpPr>
          <p:cNvPr id="10" name="矩形 9"/>
          <p:cNvSpPr>
            <a:spLocks noChangeArrowheads="1"/>
          </p:cNvSpPr>
          <p:nvPr/>
        </p:nvSpPr>
        <p:spPr bwMode="auto">
          <a:xfrm>
            <a:off x="3532855" y="2618822"/>
            <a:ext cx="4676280" cy="3323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zh-CN" altLang="en-US" sz="28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Times New Roman" panose="02020603050405020304" pitchFamily="18" charset="0"/>
              </a:rPr>
              <a:t>解：设李村平均每天修</a:t>
            </a:r>
            <a:r>
              <a:rPr lang="en-US" altLang="zh-CN" sz="2800" i="1" dirty="0">
                <a:solidFill>
                  <a:srgbClr val="FF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Times New Roman" panose="02020603050405020304" pitchFamily="18" charset="0"/>
              </a:rPr>
              <a:t>x</a:t>
            </a:r>
            <a:r>
              <a:rPr lang="zh-CN" altLang="en-US" sz="28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Times New Roman" panose="02020603050405020304" pitchFamily="18" charset="0"/>
              </a:rPr>
              <a:t>米。</a:t>
            </a:r>
            <a:endParaRPr lang="en-US" altLang="zh-CN" sz="2800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Times New Roman" panose="02020603050405020304" pitchFamily="18" charset="0"/>
            </a:endParaRPr>
          </a:p>
          <a:p>
            <a:pPr eaLnBrk="1" hangingPunct="1">
              <a:lnSpc>
                <a:spcPct val="150000"/>
              </a:lnSpc>
            </a:pPr>
            <a:r>
              <a:rPr lang="en-US" altLang="zh-CN" sz="2800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Times New Roman" panose="02020603050405020304" pitchFamily="18" charset="0"/>
              </a:rPr>
              <a:t>     75×16</a:t>
            </a:r>
            <a:r>
              <a:rPr lang="zh-CN" altLang="en-US" sz="28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Times New Roman" panose="02020603050405020304" pitchFamily="18" charset="0"/>
              </a:rPr>
              <a:t>－</a:t>
            </a:r>
            <a:r>
              <a:rPr lang="en-US" altLang="zh-CN" sz="2800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Times New Roman" panose="02020603050405020304" pitchFamily="18" charset="0"/>
              </a:rPr>
              <a:t>16</a:t>
            </a:r>
            <a:r>
              <a:rPr lang="en-US" altLang="zh-CN" sz="2800" i="1" dirty="0">
                <a:solidFill>
                  <a:srgbClr val="FF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Times New Roman" panose="02020603050405020304" pitchFamily="18" charset="0"/>
              </a:rPr>
              <a:t>x</a:t>
            </a:r>
            <a:r>
              <a:rPr lang="zh-CN" altLang="en-US" sz="2800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Times New Roman" panose="02020603050405020304" pitchFamily="18" charset="0"/>
              </a:rPr>
              <a:t>＝</a:t>
            </a:r>
            <a:r>
              <a:rPr lang="en-US" altLang="zh-CN" sz="2800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Times New Roman" panose="02020603050405020304" pitchFamily="18" charset="0"/>
              </a:rPr>
              <a:t>80</a:t>
            </a:r>
          </a:p>
          <a:p>
            <a:pPr eaLnBrk="1" hangingPunct="1">
              <a:lnSpc>
                <a:spcPct val="150000"/>
              </a:lnSpc>
            </a:pPr>
            <a:r>
              <a:rPr lang="en-US" altLang="zh-CN" sz="2800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Times New Roman" panose="02020603050405020304" pitchFamily="18" charset="0"/>
              </a:rPr>
              <a:t>        1200</a:t>
            </a:r>
            <a:r>
              <a:rPr lang="zh-CN" altLang="en-US" sz="2800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Times New Roman" panose="02020603050405020304" pitchFamily="18" charset="0"/>
              </a:rPr>
              <a:t>－</a:t>
            </a:r>
            <a:r>
              <a:rPr lang="en-US" altLang="zh-CN" sz="2800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Times New Roman" panose="02020603050405020304" pitchFamily="18" charset="0"/>
              </a:rPr>
              <a:t>16</a:t>
            </a:r>
            <a:r>
              <a:rPr lang="en-US" altLang="zh-CN" sz="2800" i="1" dirty="0">
                <a:solidFill>
                  <a:srgbClr val="FF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Times New Roman" panose="02020603050405020304" pitchFamily="18" charset="0"/>
              </a:rPr>
              <a:t>x</a:t>
            </a:r>
            <a:r>
              <a:rPr lang="zh-CN" altLang="en-US" sz="2800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Times New Roman" panose="02020603050405020304" pitchFamily="18" charset="0"/>
              </a:rPr>
              <a:t>＝</a:t>
            </a:r>
            <a:r>
              <a:rPr lang="en-US" altLang="zh-CN" sz="2800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Times New Roman" panose="02020603050405020304" pitchFamily="18" charset="0"/>
              </a:rPr>
              <a:t>80</a:t>
            </a:r>
            <a:endParaRPr lang="en-US" altLang="zh-CN" sz="2800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Times New Roman" panose="02020603050405020304" pitchFamily="18" charset="0"/>
            </a:endParaRPr>
          </a:p>
          <a:p>
            <a:pPr eaLnBrk="1" hangingPunct="1">
              <a:lnSpc>
                <a:spcPct val="150000"/>
              </a:lnSpc>
            </a:pPr>
            <a:r>
              <a:rPr lang="zh-CN" altLang="en-US" sz="28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Times New Roman" panose="02020603050405020304" pitchFamily="18" charset="0"/>
              </a:rPr>
              <a:t>　　　　</a:t>
            </a:r>
            <a:r>
              <a:rPr lang="zh-CN" altLang="en-US" sz="2800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Times New Roman" panose="02020603050405020304" pitchFamily="18" charset="0"/>
              </a:rPr>
              <a:t>      </a:t>
            </a:r>
            <a:r>
              <a:rPr lang="en-US" altLang="zh-CN" sz="2800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Times New Roman" panose="02020603050405020304" pitchFamily="18" charset="0"/>
              </a:rPr>
              <a:t>16</a:t>
            </a:r>
            <a:r>
              <a:rPr lang="en-US" altLang="zh-CN" sz="2800" i="1" dirty="0" smtClean="0">
                <a:solidFill>
                  <a:srgbClr val="FF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Times New Roman" panose="02020603050405020304" pitchFamily="18" charset="0"/>
              </a:rPr>
              <a:t>x</a:t>
            </a:r>
            <a:r>
              <a:rPr lang="zh-CN" altLang="en-US" sz="2800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Times New Roman" panose="02020603050405020304" pitchFamily="18" charset="0"/>
              </a:rPr>
              <a:t>＝</a:t>
            </a:r>
            <a:r>
              <a:rPr lang="en-US" altLang="zh-CN" sz="28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Times New Roman" panose="02020603050405020304" pitchFamily="18" charset="0"/>
              </a:rPr>
              <a:t>1120</a:t>
            </a:r>
          </a:p>
          <a:p>
            <a:pPr eaLnBrk="1" hangingPunct="1">
              <a:lnSpc>
                <a:spcPct val="150000"/>
              </a:lnSpc>
            </a:pPr>
            <a:r>
              <a:rPr lang="zh-CN" altLang="en-US" sz="28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Times New Roman" panose="02020603050405020304" pitchFamily="18" charset="0"/>
              </a:rPr>
              <a:t>　　　　   </a:t>
            </a:r>
            <a:r>
              <a:rPr lang="zh-CN" altLang="en-US" sz="2800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Times New Roman" panose="02020603050405020304" pitchFamily="18" charset="0"/>
              </a:rPr>
              <a:t>       </a:t>
            </a:r>
            <a:r>
              <a:rPr lang="en-US" altLang="zh-CN" sz="2800" i="1" dirty="0">
                <a:solidFill>
                  <a:srgbClr val="FF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Times New Roman" panose="02020603050405020304" pitchFamily="18" charset="0"/>
              </a:rPr>
              <a:t>x</a:t>
            </a:r>
            <a:r>
              <a:rPr lang="zh-CN" altLang="en-US" sz="28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Times New Roman" panose="02020603050405020304" pitchFamily="18" charset="0"/>
              </a:rPr>
              <a:t>＝</a:t>
            </a:r>
            <a:r>
              <a:rPr lang="en-US" altLang="zh-CN" sz="28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Times New Roman" panose="02020603050405020304" pitchFamily="18" charset="0"/>
              </a:rPr>
              <a:t>70</a:t>
            </a:r>
          </a:p>
        </p:txBody>
      </p:sp>
      <p:sp>
        <p:nvSpPr>
          <p:cNvPr id="11" name="TextBox 36"/>
          <p:cNvSpPr txBox="1">
            <a:spLocks noChangeArrowheads="1"/>
          </p:cNvSpPr>
          <p:nvPr/>
        </p:nvSpPr>
        <p:spPr bwMode="auto">
          <a:xfrm>
            <a:off x="3532855" y="5816618"/>
            <a:ext cx="5640453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273050" indent="-2730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indent="0" eaLnBrk="1" hangingPunct="1">
              <a:lnSpc>
                <a:spcPct val="150000"/>
              </a:lnSpc>
            </a:pPr>
            <a:r>
              <a:rPr lang="zh-CN" altLang="en-US" sz="28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Times New Roman" panose="02020603050405020304" pitchFamily="18" charset="0"/>
              </a:rPr>
              <a:t> 答：李村平均每天修</a:t>
            </a:r>
            <a:r>
              <a:rPr lang="en-US" altLang="zh-CN" sz="28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Times New Roman" panose="02020603050405020304" pitchFamily="18" charset="0"/>
              </a:rPr>
              <a:t>70</a:t>
            </a:r>
            <a:r>
              <a:rPr lang="zh-CN" altLang="en-US" sz="28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Times New Roman" panose="02020603050405020304" pitchFamily="18" charset="0"/>
              </a:rPr>
              <a:t>米。</a:t>
            </a:r>
          </a:p>
        </p:txBody>
      </p:sp>
      <p:sp>
        <p:nvSpPr>
          <p:cNvPr id="6" name="任意多边形 5"/>
          <p:cNvSpPr/>
          <p:nvPr/>
        </p:nvSpPr>
        <p:spPr>
          <a:xfrm>
            <a:off x="87088" y="806362"/>
            <a:ext cx="538386" cy="593398"/>
          </a:xfrm>
          <a:custGeom>
            <a:avLst/>
            <a:gdLst>
              <a:gd name="connsiteX0" fmla="*/ 0 w 538386"/>
              <a:gd name="connsiteY0" fmla="*/ 0 h 593398"/>
              <a:gd name="connsiteX1" fmla="*/ 241687 w 538386"/>
              <a:gd name="connsiteY1" fmla="*/ 0 h 593398"/>
              <a:gd name="connsiteX2" fmla="*/ 538386 w 538386"/>
              <a:gd name="connsiteY2" fmla="*/ 296699 h 593398"/>
              <a:gd name="connsiteX3" fmla="*/ 241687 w 538386"/>
              <a:gd name="connsiteY3" fmla="*/ 593398 h 593398"/>
              <a:gd name="connsiteX4" fmla="*/ 0 w 538386"/>
              <a:gd name="connsiteY4" fmla="*/ 593398 h 5933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38386" h="593398">
                <a:moveTo>
                  <a:pt x="0" y="0"/>
                </a:moveTo>
                <a:lnTo>
                  <a:pt x="241687" y="0"/>
                </a:lnTo>
                <a:cubicBezTo>
                  <a:pt x="405549" y="0"/>
                  <a:pt x="538386" y="132837"/>
                  <a:pt x="538386" y="296699"/>
                </a:cubicBezTo>
                <a:cubicBezTo>
                  <a:pt x="538386" y="460561"/>
                  <a:pt x="405549" y="593398"/>
                  <a:pt x="241687" y="593398"/>
                </a:cubicBezTo>
                <a:lnTo>
                  <a:pt x="0" y="593398"/>
                </a:lnTo>
                <a:close/>
              </a:path>
            </a:pathLst>
          </a:custGeom>
          <a:solidFill>
            <a:srgbClr val="A1C4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8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3</a:t>
            </a:r>
            <a:endParaRPr lang="zh-CN" altLang="en-US" sz="28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圆角矩形 1"/>
          <p:cNvSpPr>
            <a:spLocks noChangeArrowheads="1"/>
          </p:cNvSpPr>
          <p:nvPr/>
        </p:nvSpPr>
        <p:spPr bwMode="auto">
          <a:xfrm>
            <a:off x="1994510" y="2279237"/>
            <a:ext cx="8202061" cy="2962511"/>
          </a:xfrm>
          <a:prstGeom prst="roundRect">
            <a:avLst>
              <a:gd name="adj" fmla="val 16667"/>
            </a:avLst>
          </a:prstGeom>
          <a:solidFill>
            <a:srgbClr val="A1C450"/>
          </a:solidFill>
          <a:ln>
            <a:noFill/>
          </a:ln>
        </p:spPr>
        <p:txBody>
          <a:bodyPr wrap="square" lIns="91438" tIns="45719" rIns="91438" bIns="45719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>
              <a:lnSpc>
                <a:spcPct val="150000"/>
              </a:lnSpc>
            </a:pPr>
            <a:r>
              <a:rPr lang="en-US" altLang="zh-CN" sz="2800" dirty="0" smtClean="0">
                <a:solidFill>
                  <a:schemeClr val="bg1"/>
                </a:solidFill>
              </a:rPr>
              <a:t>1</a:t>
            </a:r>
            <a:r>
              <a:rPr lang="zh-CN" altLang="en-US" sz="2800" dirty="0" smtClean="0">
                <a:solidFill>
                  <a:schemeClr val="bg1"/>
                </a:solidFill>
              </a:rPr>
              <a:t>．相遇问题的等量关系：</a:t>
            </a:r>
            <a:r>
              <a:rPr lang="en-US" altLang="zh-CN" sz="2800" dirty="0" smtClean="0">
                <a:solidFill>
                  <a:schemeClr val="bg1"/>
                </a:solidFill>
              </a:rPr>
              <a:t>(</a:t>
            </a:r>
            <a:r>
              <a:rPr lang="zh-CN" altLang="en-US" sz="2800" dirty="0" smtClean="0">
                <a:solidFill>
                  <a:schemeClr val="bg1"/>
                </a:solidFill>
              </a:rPr>
              <a:t>甲速度＋乙速度</a:t>
            </a:r>
            <a:r>
              <a:rPr lang="en-US" altLang="zh-CN" sz="2800" dirty="0" smtClean="0">
                <a:solidFill>
                  <a:schemeClr val="bg1"/>
                </a:solidFill>
              </a:rPr>
              <a:t>)×</a:t>
            </a:r>
            <a:r>
              <a:rPr lang="zh-CN" altLang="en-US" sz="2800" dirty="0" smtClean="0">
                <a:solidFill>
                  <a:schemeClr val="bg1"/>
                </a:solidFill>
              </a:rPr>
              <a:t>相遇时间＝总路程。</a:t>
            </a:r>
            <a:endParaRPr lang="en-US" altLang="zh-CN" sz="2800" dirty="0" smtClean="0">
              <a:solidFill>
                <a:schemeClr val="bg1"/>
              </a:solidFill>
            </a:endParaRPr>
          </a:p>
          <a:p>
            <a:pPr>
              <a:lnSpc>
                <a:spcPct val="150000"/>
              </a:lnSpc>
            </a:pPr>
            <a:r>
              <a:rPr lang="en-US" altLang="zh-CN" sz="2800" dirty="0">
                <a:solidFill>
                  <a:schemeClr val="bg1"/>
                </a:solidFill>
              </a:rPr>
              <a:t>2</a:t>
            </a:r>
            <a:r>
              <a:rPr lang="zh-CN" altLang="en-US" sz="2800" dirty="0">
                <a:solidFill>
                  <a:schemeClr val="bg1"/>
                </a:solidFill>
              </a:rPr>
              <a:t>．遇到追及问题的应用题，可以用</a:t>
            </a:r>
            <a:r>
              <a:rPr lang="en-US" altLang="zh-CN" sz="2800" dirty="0">
                <a:solidFill>
                  <a:schemeClr val="bg1"/>
                </a:solidFill>
              </a:rPr>
              <a:t>(</a:t>
            </a:r>
            <a:r>
              <a:rPr lang="zh-CN" altLang="en-US" sz="2800" dirty="0">
                <a:solidFill>
                  <a:schemeClr val="bg1"/>
                </a:solidFill>
              </a:rPr>
              <a:t>快速度－慢速度</a:t>
            </a:r>
            <a:r>
              <a:rPr lang="en-US" altLang="zh-CN" sz="2800" dirty="0">
                <a:solidFill>
                  <a:schemeClr val="bg1"/>
                </a:solidFill>
              </a:rPr>
              <a:t>)×</a:t>
            </a:r>
            <a:r>
              <a:rPr lang="zh-CN" altLang="en-US" sz="2800" dirty="0">
                <a:solidFill>
                  <a:schemeClr val="bg1"/>
                </a:solidFill>
              </a:rPr>
              <a:t>追及时间＝路程差这一等量关系来解决</a:t>
            </a:r>
            <a:r>
              <a:rPr lang="zh-CN" altLang="en-US" sz="2800" dirty="0" smtClean="0">
                <a:solidFill>
                  <a:schemeClr val="bg1"/>
                </a:solidFill>
              </a:rPr>
              <a:t>。</a:t>
            </a:r>
            <a:endParaRPr lang="zh-CN" altLang="en-US" sz="28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5" name="Picture 1" descr="学科网(www.zxxk.com)--教育资源门户，提供试卷、教案、课件、论文、素材及各类教学资源下载，还有大量而丰富的教学相关资讯！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457200"/>
            <a:ext cx="19050" cy="19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36"/>
          <p:cNvSpPr txBox="1">
            <a:spLocks noChangeArrowheads="1"/>
          </p:cNvSpPr>
          <p:nvPr/>
        </p:nvSpPr>
        <p:spPr bwMode="auto">
          <a:xfrm>
            <a:off x="1348965" y="3956549"/>
            <a:ext cx="970043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273050" indent="-2730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indent="0" eaLnBrk="1" hangingPunct="1">
              <a:lnSpc>
                <a:spcPct val="150000"/>
              </a:lnSpc>
            </a:pPr>
            <a:r>
              <a:rPr lang="zh-CN" altLang="en-US" sz="28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Times New Roman" panose="02020603050405020304" pitchFamily="18" charset="0"/>
              </a:rPr>
              <a:t>（</a:t>
            </a:r>
            <a:r>
              <a:rPr lang="en-US" altLang="zh-CN" sz="28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Times New Roman" panose="02020603050405020304" pitchFamily="18" charset="0"/>
              </a:rPr>
              <a:t>2</a:t>
            </a:r>
            <a:r>
              <a:rPr lang="zh-CN" altLang="en-US" sz="2800" dirty="0" smtClean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Times New Roman" panose="02020603050405020304" pitchFamily="18" charset="0"/>
              </a:rPr>
              <a:t>）</a:t>
            </a:r>
            <a:endParaRPr lang="zh-CN" altLang="en-US" sz="2800" dirty="0">
              <a:solidFill>
                <a:prstClr val="black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Times New Roman" panose="02020603050405020304" pitchFamily="18" charset="0"/>
            </a:endParaRPr>
          </a:p>
        </p:txBody>
      </p:sp>
      <p:sp>
        <p:nvSpPr>
          <p:cNvPr id="13" name="TextBox 36"/>
          <p:cNvSpPr txBox="1">
            <a:spLocks noChangeArrowheads="1"/>
          </p:cNvSpPr>
          <p:nvPr/>
        </p:nvSpPr>
        <p:spPr bwMode="auto">
          <a:xfrm>
            <a:off x="1348965" y="4979676"/>
            <a:ext cx="1124604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273050" indent="-2730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indent="0" eaLnBrk="1" hangingPunct="1">
              <a:lnSpc>
                <a:spcPct val="150000"/>
              </a:lnSpc>
            </a:pPr>
            <a:r>
              <a:rPr lang="zh-CN" altLang="en-US" sz="2800" dirty="0" smtClean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Times New Roman" panose="02020603050405020304" pitchFamily="18" charset="0"/>
              </a:rPr>
              <a:t>（</a:t>
            </a:r>
            <a:r>
              <a:rPr lang="en-US" altLang="zh-CN" sz="2800" dirty="0" smtClean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Times New Roman" panose="02020603050405020304" pitchFamily="18" charset="0"/>
              </a:rPr>
              <a:t>3</a:t>
            </a:r>
            <a:r>
              <a:rPr lang="zh-CN" altLang="en-US" sz="2800" dirty="0" smtClean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Times New Roman" panose="02020603050405020304" pitchFamily="18" charset="0"/>
              </a:rPr>
              <a:t>）</a:t>
            </a:r>
            <a:endParaRPr lang="zh-CN" altLang="en-US" sz="2800" dirty="0">
              <a:solidFill>
                <a:prstClr val="black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Times New Roman" panose="02020603050405020304" pitchFamily="18" charset="0"/>
            </a:endParaRPr>
          </a:p>
        </p:txBody>
      </p:sp>
      <p:sp>
        <p:nvSpPr>
          <p:cNvPr id="14" name="TextBox 36"/>
          <p:cNvSpPr txBox="1">
            <a:spLocks noChangeArrowheads="1"/>
          </p:cNvSpPr>
          <p:nvPr/>
        </p:nvSpPr>
        <p:spPr bwMode="auto">
          <a:xfrm>
            <a:off x="728505" y="716370"/>
            <a:ext cx="10798087" cy="1384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273050" indent="-2730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indent="0" eaLnBrk="1" hangingPunct="1">
              <a:lnSpc>
                <a:spcPct val="150000"/>
              </a:lnSpc>
            </a:pPr>
            <a:r>
              <a:rPr lang="zh-CN" altLang="en-US" sz="2800" dirty="0" smtClean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Times New Roman" panose="02020603050405020304" pitchFamily="18" charset="0"/>
              </a:rPr>
              <a:t>甲</a:t>
            </a:r>
            <a:r>
              <a:rPr lang="zh-CN" altLang="en-US" sz="28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Times New Roman" panose="02020603050405020304" pitchFamily="18" charset="0"/>
              </a:rPr>
              <a:t>、乙两辆汽车同时从相距</a:t>
            </a:r>
            <a:r>
              <a:rPr lang="en-US" altLang="zh-CN" sz="28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Times New Roman" panose="02020603050405020304" pitchFamily="18" charset="0"/>
              </a:rPr>
              <a:t>237</a:t>
            </a:r>
            <a:r>
              <a:rPr lang="zh-CN" altLang="en-US" sz="28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Times New Roman" panose="02020603050405020304" pitchFamily="18" charset="0"/>
              </a:rPr>
              <a:t>千米的两个车站相向开出，经过</a:t>
            </a:r>
            <a:r>
              <a:rPr lang="en-US" altLang="zh-CN" sz="28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Times New Roman" panose="02020603050405020304" pitchFamily="18" charset="0"/>
              </a:rPr>
              <a:t>3</a:t>
            </a:r>
            <a:r>
              <a:rPr lang="zh-CN" altLang="en-US" sz="28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Times New Roman" panose="02020603050405020304" pitchFamily="18" charset="0"/>
              </a:rPr>
              <a:t>小时两车相遇。甲车平均每小时行</a:t>
            </a:r>
            <a:r>
              <a:rPr lang="en-US" altLang="zh-CN" sz="28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Times New Roman" panose="02020603050405020304" pitchFamily="18" charset="0"/>
              </a:rPr>
              <a:t>38</a:t>
            </a:r>
            <a:r>
              <a:rPr lang="zh-CN" altLang="en-US" sz="28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Times New Roman" panose="02020603050405020304" pitchFamily="18" charset="0"/>
              </a:rPr>
              <a:t>千米，乙车平均每小时行</a:t>
            </a:r>
            <a:r>
              <a:rPr lang="en-US" altLang="zh-CN" sz="28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Times New Roman" panose="02020603050405020304" pitchFamily="18" charset="0"/>
              </a:rPr>
              <a:t>41</a:t>
            </a:r>
            <a:r>
              <a:rPr lang="zh-CN" altLang="en-US" sz="28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Times New Roman" panose="02020603050405020304" pitchFamily="18" charset="0"/>
              </a:rPr>
              <a:t>千米。</a:t>
            </a:r>
          </a:p>
        </p:txBody>
      </p:sp>
      <p:sp>
        <p:nvSpPr>
          <p:cNvPr id="15" name="TextBox 36"/>
          <p:cNvSpPr txBox="1">
            <a:spLocks noChangeArrowheads="1"/>
          </p:cNvSpPr>
          <p:nvPr/>
        </p:nvSpPr>
        <p:spPr bwMode="auto">
          <a:xfrm>
            <a:off x="939520" y="2171822"/>
            <a:ext cx="6298664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273050" indent="-2730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indent="0" eaLnBrk="1" hangingPunct="1">
              <a:lnSpc>
                <a:spcPct val="150000"/>
              </a:lnSpc>
            </a:pPr>
            <a:r>
              <a:rPr lang="zh-CN" altLang="en-US" sz="28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Times New Roman" panose="02020603050405020304" pitchFamily="18" charset="0"/>
              </a:rPr>
              <a:t>根据题意找出不同的等量关系。</a:t>
            </a:r>
          </a:p>
        </p:txBody>
      </p:sp>
      <p:sp>
        <p:nvSpPr>
          <p:cNvPr id="16" name="TextBox 36"/>
          <p:cNvSpPr txBox="1">
            <a:spLocks noChangeArrowheads="1"/>
          </p:cNvSpPr>
          <p:nvPr/>
        </p:nvSpPr>
        <p:spPr bwMode="auto">
          <a:xfrm>
            <a:off x="1348965" y="3019840"/>
            <a:ext cx="1124604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273050" indent="-2730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indent="0" eaLnBrk="1" hangingPunct="1">
              <a:lnSpc>
                <a:spcPct val="150000"/>
              </a:lnSpc>
            </a:pPr>
            <a:r>
              <a:rPr lang="zh-CN" altLang="en-US" sz="28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Times New Roman" panose="02020603050405020304" pitchFamily="18" charset="0"/>
              </a:rPr>
              <a:t>（</a:t>
            </a:r>
            <a:r>
              <a:rPr lang="en-US" altLang="zh-CN" sz="28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Times New Roman" panose="02020603050405020304" pitchFamily="18" charset="0"/>
              </a:rPr>
              <a:t>1</a:t>
            </a:r>
            <a:r>
              <a:rPr lang="zh-CN" altLang="en-US" sz="2800" dirty="0" smtClean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Times New Roman" panose="02020603050405020304" pitchFamily="18" charset="0"/>
              </a:rPr>
              <a:t>）</a:t>
            </a:r>
            <a:endParaRPr lang="zh-CN" altLang="en-US" sz="2800" dirty="0">
              <a:solidFill>
                <a:prstClr val="black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Times New Roman" panose="02020603050405020304" pitchFamily="18" charset="0"/>
            </a:endParaRPr>
          </a:p>
        </p:txBody>
      </p:sp>
      <p:sp>
        <p:nvSpPr>
          <p:cNvPr id="17" name="矩形 16"/>
          <p:cNvSpPr>
            <a:spLocks noChangeArrowheads="1"/>
          </p:cNvSpPr>
          <p:nvPr/>
        </p:nvSpPr>
        <p:spPr bwMode="auto">
          <a:xfrm>
            <a:off x="2319009" y="3028858"/>
            <a:ext cx="8472191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zh-CN" altLang="en-US" sz="28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Times New Roman" panose="02020603050405020304" pitchFamily="18" charset="0"/>
              </a:rPr>
              <a:t>甲车</a:t>
            </a:r>
            <a:r>
              <a:rPr lang="en-US" altLang="zh-CN" sz="28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Times New Roman" panose="02020603050405020304" pitchFamily="18" charset="0"/>
              </a:rPr>
              <a:t>3</a:t>
            </a:r>
            <a:r>
              <a:rPr lang="zh-CN" altLang="en-US" sz="28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Times New Roman" panose="02020603050405020304" pitchFamily="18" charset="0"/>
              </a:rPr>
              <a:t>小时行的路程＋乙车</a:t>
            </a:r>
            <a:r>
              <a:rPr lang="en-US" altLang="zh-CN" sz="28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Times New Roman" panose="02020603050405020304" pitchFamily="18" charset="0"/>
              </a:rPr>
              <a:t>3</a:t>
            </a:r>
            <a:r>
              <a:rPr lang="zh-CN" altLang="en-US" sz="28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Times New Roman" panose="02020603050405020304" pitchFamily="18" charset="0"/>
              </a:rPr>
              <a:t>小时行的路程＝</a:t>
            </a:r>
            <a:r>
              <a:rPr lang="en-US" altLang="zh-CN" sz="28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Times New Roman" panose="02020603050405020304" pitchFamily="18" charset="0"/>
              </a:rPr>
              <a:t>237</a:t>
            </a:r>
            <a:r>
              <a:rPr lang="zh-CN" altLang="en-US" sz="28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Times New Roman" panose="02020603050405020304" pitchFamily="18" charset="0"/>
              </a:rPr>
              <a:t>千米</a:t>
            </a:r>
          </a:p>
        </p:txBody>
      </p:sp>
      <p:sp>
        <p:nvSpPr>
          <p:cNvPr id="18" name="矩形 17"/>
          <p:cNvSpPr>
            <a:spLocks noChangeArrowheads="1"/>
          </p:cNvSpPr>
          <p:nvPr/>
        </p:nvSpPr>
        <p:spPr bwMode="auto">
          <a:xfrm>
            <a:off x="2319009" y="4004267"/>
            <a:ext cx="8472191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zh-CN" altLang="en-US" sz="28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Times New Roman" panose="02020603050405020304" pitchFamily="18" charset="0"/>
              </a:rPr>
              <a:t>甲车</a:t>
            </a:r>
            <a:r>
              <a:rPr lang="en-US" altLang="zh-CN" sz="28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Times New Roman" panose="02020603050405020304" pitchFamily="18" charset="0"/>
              </a:rPr>
              <a:t>3</a:t>
            </a:r>
            <a:r>
              <a:rPr lang="zh-CN" altLang="en-US" sz="28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Times New Roman" panose="02020603050405020304" pitchFamily="18" charset="0"/>
              </a:rPr>
              <a:t>小时行的路程＝</a:t>
            </a:r>
            <a:r>
              <a:rPr lang="en-US" altLang="zh-CN" sz="28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Times New Roman" panose="02020603050405020304" pitchFamily="18" charset="0"/>
              </a:rPr>
              <a:t>237</a:t>
            </a:r>
            <a:r>
              <a:rPr lang="zh-CN" altLang="en-US" sz="28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Times New Roman" panose="02020603050405020304" pitchFamily="18" charset="0"/>
              </a:rPr>
              <a:t>千米－乙车</a:t>
            </a:r>
            <a:r>
              <a:rPr lang="en-US" altLang="zh-CN" sz="28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Times New Roman" panose="02020603050405020304" pitchFamily="18" charset="0"/>
              </a:rPr>
              <a:t>3</a:t>
            </a:r>
            <a:r>
              <a:rPr lang="zh-CN" altLang="en-US" sz="28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Times New Roman" panose="02020603050405020304" pitchFamily="18" charset="0"/>
              </a:rPr>
              <a:t>小时行的路程</a:t>
            </a:r>
          </a:p>
        </p:txBody>
      </p:sp>
      <p:sp>
        <p:nvSpPr>
          <p:cNvPr id="19" name="矩形 18"/>
          <p:cNvSpPr>
            <a:spLocks noChangeArrowheads="1"/>
          </p:cNvSpPr>
          <p:nvPr/>
        </p:nvSpPr>
        <p:spPr bwMode="auto">
          <a:xfrm>
            <a:off x="2319008" y="4988694"/>
            <a:ext cx="5598007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zh-CN" altLang="en-US" sz="28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Times New Roman" panose="02020603050405020304" pitchFamily="18" charset="0"/>
              </a:rPr>
              <a:t>甲、乙两车的速度和</a:t>
            </a:r>
            <a:r>
              <a:rPr lang="en-US" altLang="zh-CN" sz="28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Times New Roman" panose="02020603050405020304" pitchFamily="18" charset="0"/>
              </a:rPr>
              <a:t>×3</a:t>
            </a:r>
            <a:r>
              <a:rPr lang="zh-CN" altLang="en-US" sz="28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Times New Roman" panose="02020603050405020304" pitchFamily="18" charset="0"/>
              </a:rPr>
              <a:t>＝</a:t>
            </a:r>
            <a:r>
              <a:rPr lang="en-US" altLang="zh-CN" sz="28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Times New Roman" panose="02020603050405020304" pitchFamily="18" charset="0"/>
              </a:rPr>
              <a:t>237</a:t>
            </a:r>
            <a:r>
              <a:rPr lang="zh-CN" altLang="en-US" sz="28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Times New Roman" panose="02020603050405020304" pitchFamily="18" charset="0"/>
              </a:rPr>
              <a:t>千米</a:t>
            </a:r>
          </a:p>
        </p:txBody>
      </p:sp>
      <p:sp>
        <p:nvSpPr>
          <p:cNvPr id="20" name="任意多边形 19"/>
          <p:cNvSpPr/>
          <p:nvPr/>
        </p:nvSpPr>
        <p:spPr>
          <a:xfrm>
            <a:off x="87088" y="806362"/>
            <a:ext cx="538386" cy="593398"/>
          </a:xfrm>
          <a:custGeom>
            <a:avLst/>
            <a:gdLst>
              <a:gd name="connsiteX0" fmla="*/ 0 w 538386"/>
              <a:gd name="connsiteY0" fmla="*/ 0 h 593398"/>
              <a:gd name="connsiteX1" fmla="*/ 241687 w 538386"/>
              <a:gd name="connsiteY1" fmla="*/ 0 h 593398"/>
              <a:gd name="connsiteX2" fmla="*/ 538386 w 538386"/>
              <a:gd name="connsiteY2" fmla="*/ 296699 h 593398"/>
              <a:gd name="connsiteX3" fmla="*/ 241687 w 538386"/>
              <a:gd name="connsiteY3" fmla="*/ 593398 h 593398"/>
              <a:gd name="connsiteX4" fmla="*/ 0 w 538386"/>
              <a:gd name="connsiteY4" fmla="*/ 593398 h 5933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38386" h="593398">
                <a:moveTo>
                  <a:pt x="0" y="0"/>
                </a:moveTo>
                <a:lnTo>
                  <a:pt x="241687" y="0"/>
                </a:lnTo>
                <a:cubicBezTo>
                  <a:pt x="405549" y="0"/>
                  <a:pt x="538386" y="132837"/>
                  <a:pt x="538386" y="296699"/>
                </a:cubicBezTo>
                <a:cubicBezTo>
                  <a:pt x="538386" y="460561"/>
                  <a:pt x="405549" y="593398"/>
                  <a:pt x="241687" y="593398"/>
                </a:cubicBezTo>
                <a:lnTo>
                  <a:pt x="0" y="593398"/>
                </a:lnTo>
                <a:close/>
              </a:path>
            </a:pathLst>
          </a:custGeom>
          <a:solidFill>
            <a:srgbClr val="A1C4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8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endParaRPr lang="zh-CN" altLang="en-US" sz="28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5" grpId="0"/>
      <p:bldP spid="16" grpId="0"/>
      <p:bldP spid="17" grpId="0"/>
      <p:bldP spid="18" grpId="0"/>
      <p:bldP spid="19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36"/>
          <p:cNvSpPr txBox="1">
            <a:spLocks noChangeArrowheads="1"/>
          </p:cNvSpPr>
          <p:nvPr/>
        </p:nvSpPr>
        <p:spPr bwMode="auto">
          <a:xfrm>
            <a:off x="847403" y="2860910"/>
            <a:ext cx="7396202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273050" indent="-2730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indent="0" eaLnBrk="1" hangingPunct="1">
              <a:lnSpc>
                <a:spcPct val="150000"/>
              </a:lnSpc>
            </a:pPr>
            <a:r>
              <a:rPr lang="zh-CN" altLang="en-US" sz="28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Times New Roman" panose="02020603050405020304" pitchFamily="18" charset="0"/>
              </a:rPr>
              <a:t>（</a:t>
            </a:r>
            <a:r>
              <a:rPr lang="en-US" altLang="zh-CN" sz="28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Times New Roman" panose="02020603050405020304" pitchFamily="18" charset="0"/>
              </a:rPr>
              <a:t>1</a:t>
            </a:r>
            <a:r>
              <a:rPr lang="zh-CN" altLang="en-US" sz="28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Times New Roman" panose="02020603050405020304" pitchFamily="18" charset="0"/>
              </a:rPr>
              <a:t>）速度和</a:t>
            </a:r>
            <a:r>
              <a:rPr lang="en-US" altLang="zh-CN" sz="28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Times New Roman" panose="02020603050405020304" pitchFamily="18" charset="0"/>
              </a:rPr>
              <a:t>×</a:t>
            </a:r>
            <a:r>
              <a:rPr lang="zh-CN" altLang="en-US" sz="28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Times New Roman" panose="02020603050405020304" pitchFamily="18" charset="0"/>
              </a:rPr>
              <a:t>相遇时间＝总路程</a:t>
            </a:r>
            <a:r>
              <a:rPr lang="zh-CN" altLang="en-US" sz="2800" dirty="0" smtClean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Times New Roman" panose="02020603050405020304" pitchFamily="18" charset="0"/>
              </a:rPr>
              <a:t>：</a:t>
            </a:r>
            <a:endParaRPr lang="zh-CN" altLang="en-US" sz="2800" dirty="0">
              <a:solidFill>
                <a:prstClr val="black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Times New Roman" panose="02020603050405020304" pitchFamily="18" charset="0"/>
            </a:endParaRPr>
          </a:p>
        </p:txBody>
      </p:sp>
      <p:sp>
        <p:nvSpPr>
          <p:cNvPr id="15" name="TextBox 36"/>
          <p:cNvSpPr txBox="1">
            <a:spLocks noChangeArrowheads="1"/>
          </p:cNvSpPr>
          <p:nvPr/>
        </p:nvSpPr>
        <p:spPr bwMode="auto">
          <a:xfrm>
            <a:off x="651672" y="729111"/>
            <a:ext cx="10533930" cy="1384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273050" indent="-2730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indent="0" eaLnBrk="1" hangingPunct="1">
              <a:lnSpc>
                <a:spcPct val="150000"/>
              </a:lnSpc>
            </a:pPr>
            <a:r>
              <a:rPr lang="zh-CN" altLang="en-US" sz="2800" dirty="0" smtClean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Times New Roman" panose="02020603050405020304" pitchFamily="18" charset="0"/>
              </a:rPr>
              <a:t>甲</a:t>
            </a:r>
            <a:r>
              <a:rPr lang="zh-CN" altLang="en-US" sz="28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Times New Roman" panose="02020603050405020304" pitchFamily="18" charset="0"/>
              </a:rPr>
              <a:t>、乙两车从相距</a:t>
            </a:r>
            <a:r>
              <a:rPr lang="en-US" altLang="zh-CN" sz="28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Times New Roman" panose="02020603050405020304" pitchFamily="18" charset="0"/>
              </a:rPr>
              <a:t>750</a:t>
            </a:r>
            <a:r>
              <a:rPr lang="en-US" altLang="zh-CN" sz="28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  <a:sym typeface="Times New Roman" panose="02020603050405020304" pitchFamily="18" charset="0"/>
              </a:rPr>
              <a:t>km</a:t>
            </a:r>
            <a:r>
              <a:rPr lang="zh-CN" altLang="en-US" sz="28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Times New Roman" panose="02020603050405020304" pitchFamily="18" charset="0"/>
              </a:rPr>
              <a:t>的两地同时开出，相向而行，</a:t>
            </a:r>
            <a:r>
              <a:rPr lang="en-US" altLang="zh-CN" sz="28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Times New Roman" panose="02020603050405020304" pitchFamily="18" charset="0"/>
              </a:rPr>
              <a:t>5</a:t>
            </a:r>
            <a:r>
              <a:rPr lang="zh-CN" altLang="en-US" sz="28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Times New Roman" panose="02020603050405020304" pitchFamily="18" charset="0"/>
              </a:rPr>
              <a:t>小时后相遇，甲车每小时行</a:t>
            </a:r>
            <a:r>
              <a:rPr lang="en-US" altLang="zh-CN" sz="28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Times New Roman" panose="02020603050405020304" pitchFamily="18" charset="0"/>
              </a:rPr>
              <a:t>80</a:t>
            </a:r>
            <a:r>
              <a:rPr lang="en-US" altLang="zh-CN" sz="28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  <a:sym typeface="Times New Roman" panose="02020603050405020304" pitchFamily="18" charset="0"/>
              </a:rPr>
              <a:t>km</a:t>
            </a:r>
            <a:r>
              <a:rPr lang="zh-CN" altLang="en-US" sz="28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Times New Roman" panose="02020603050405020304" pitchFamily="18" charset="0"/>
              </a:rPr>
              <a:t>，乙车每小时行</a:t>
            </a:r>
            <a:r>
              <a:rPr lang="en-US" altLang="zh-CN" sz="2800" i="1" dirty="0">
                <a:solidFill>
                  <a:prstClr val="black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Times New Roman" panose="02020603050405020304" pitchFamily="18" charset="0"/>
              </a:rPr>
              <a:t>x </a:t>
            </a:r>
            <a:r>
              <a:rPr lang="en-US" altLang="zh-CN" sz="28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  <a:sym typeface="Times New Roman" panose="02020603050405020304" pitchFamily="18" charset="0"/>
              </a:rPr>
              <a:t>km</a:t>
            </a:r>
            <a:r>
              <a:rPr lang="zh-CN" altLang="en-US" sz="28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Times New Roman" panose="02020603050405020304" pitchFamily="18" charset="0"/>
              </a:rPr>
              <a:t>。</a:t>
            </a:r>
          </a:p>
        </p:txBody>
      </p:sp>
      <p:sp>
        <p:nvSpPr>
          <p:cNvPr id="16" name="TextBox 36"/>
          <p:cNvSpPr txBox="1">
            <a:spLocks noChangeArrowheads="1"/>
          </p:cNvSpPr>
          <p:nvPr/>
        </p:nvSpPr>
        <p:spPr bwMode="auto">
          <a:xfrm>
            <a:off x="1010493" y="2089016"/>
            <a:ext cx="4558736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273050" indent="-2730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indent="0" eaLnBrk="1" hangingPunct="1">
              <a:lnSpc>
                <a:spcPct val="150000"/>
              </a:lnSpc>
            </a:pPr>
            <a:r>
              <a:rPr lang="zh-CN" altLang="en-US" sz="28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Times New Roman" panose="02020603050405020304" pitchFamily="18" charset="0"/>
              </a:rPr>
              <a:t>根据关系式列出方程：</a:t>
            </a:r>
          </a:p>
        </p:txBody>
      </p:sp>
      <p:sp>
        <p:nvSpPr>
          <p:cNvPr id="17" name="矩形 16"/>
          <p:cNvSpPr>
            <a:spLocks noChangeArrowheads="1"/>
          </p:cNvSpPr>
          <p:nvPr/>
        </p:nvSpPr>
        <p:spPr bwMode="auto">
          <a:xfrm>
            <a:off x="6330369" y="2845188"/>
            <a:ext cx="2933816" cy="6622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en-US" altLang="zh-CN" sz="28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Times New Roman" panose="02020603050405020304" pitchFamily="18" charset="0"/>
              </a:rPr>
              <a:t>( </a:t>
            </a:r>
            <a:r>
              <a:rPr lang="en-US" altLang="zh-CN" sz="2800" i="1" dirty="0">
                <a:solidFill>
                  <a:srgbClr val="FF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Times New Roman" panose="02020603050405020304" pitchFamily="18" charset="0"/>
              </a:rPr>
              <a:t>x</a:t>
            </a:r>
            <a:r>
              <a:rPr lang="zh-CN" altLang="en-US" sz="28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Times New Roman" panose="02020603050405020304" pitchFamily="18" charset="0"/>
              </a:rPr>
              <a:t>＋</a:t>
            </a:r>
            <a:r>
              <a:rPr lang="en-US" altLang="zh-CN" sz="28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Times New Roman" panose="02020603050405020304" pitchFamily="18" charset="0"/>
              </a:rPr>
              <a:t>80)×5</a:t>
            </a:r>
            <a:r>
              <a:rPr lang="zh-CN" altLang="en-US" sz="28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Times New Roman" panose="02020603050405020304" pitchFamily="18" charset="0"/>
              </a:rPr>
              <a:t>＝</a:t>
            </a:r>
            <a:r>
              <a:rPr lang="en-US" altLang="zh-CN" sz="28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Times New Roman" panose="02020603050405020304" pitchFamily="18" charset="0"/>
              </a:rPr>
              <a:t>750</a:t>
            </a:r>
            <a:endParaRPr lang="zh-CN" altLang="en-US" sz="2800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Times New Roman" panose="02020603050405020304" pitchFamily="18" charset="0"/>
            </a:endParaRPr>
          </a:p>
        </p:txBody>
      </p:sp>
      <p:sp>
        <p:nvSpPr>
          <p:cNvPr id="18" name="TextBox 36"/>
          <p:cNvSpPr txBox="1">
            <a:spLocks noChangeArrowheads="1"/>
          </p:cNvSpPr>
          <p:nvPr/>
        </p:nvSpPr>
        <p:spPr bwMode="auto">
          <a:xfrm>
            <a:off x="847404" y="3703154"/>
            <a:ext cx="7396202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273050" indent="-2730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indent="0" eaLnBrk="1" hangingPunct="1">
              <a:lnSpc>
                <a:spcPct val="150000"/>
              </a:lnSpc>
            </a:pPr>
            <a:r>
              <a:rPr lang="zh-CN" altLang="en-US" sz="28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Times New Roman" panose="02020603050405020304" pitchFamily="18" charset="0"/>
              </a:rPr>
              <a:t>（</a:t>
            </a:r>
            <a:r>
              <a:rPr lang="en-US" altLang="zh-CN" sz="28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Times New Roman" panose="02020603050405020304" pitchFamily="18" charset="0"/>
              </a:rPr>
              <a:t>2</a:t>
            </a:r>
            <a:r>
              <a:rPr lang="zh-CN" altLang="en-US" sz="28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Times New Roman" panose="02020603050405020304" pitchFamily="18" charset="0"/>
              </a:rPr>
              <a:t>）甲车行的路程</a:t>
            </a:r>
            <a:r>
              <a:rPr lang="en-US" altLang="zh-CN" sz="28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Times New Roman" panose="02020603050405020304" pitchFamily="18" charset="0"/>
              </a:rPr>
              <a:t>+</a:t>
            </a:r>
            <a:r>
              <a:rPr lang="zh-CN" altLang="en-US" sz="28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Times New Roman" panose="02020603050405020304" pitchFamily="18" charset="0"/>
              </a:rPr>
              <a:t>乙车行的路程＝总路程</a:t>
            </a:r>
            <a:r>
              <a:rPr lang="zh-CN" altLang="en-US" sz="2800" dirty="0" smtClean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Times New Roman" panose="02020603050405020304" pitchFamily="18" charset="0"/>
              </a:rPr>
              <a:t>：</a:t>
            </a:r>
            <a:endParaRPr lang="zh-CN" altLang="en-US" sz="2800" dirty="0">
              <a:solidFill>
                <a:prstClr val="black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Times New Roman" panose="02020603050405020304" pitchFamily="18" charset="0"/>
            </a:endParaRPr>
          </a:p>
        </p:txBody>
      </p:sp>
      <p:sp>
        <p:nvSpPr>
          <p:cNvPr id="19" name="矩形 18"/>
          <p:cNvSpPr>
            <a:spLocks noChangeArrowheads="1"/>
          </p:cNvSpPr>
          <p:nvPr/>
        </p:nvSpPr>
        <p:spPr bwMode="auto">
          <a:xfrm>
            <a:off x="8282243" y="3691662"/>
            <a:ext cx="2903359" cy="6622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en-US" altLang="zh-CN" sz="28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Times New Roman" panose="02020603050405020304" pitchFamily="18" charset="0"/>
              </a:rPr>
              <a:t>80×5</a:t>
            </a:r>
            <a:r>
              <a:rPr lang="zh-CN" altLang="en-US" sz="28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Times New Roman" panose="02020603050405020304" pitchFamily="18" charset="0"/>
              </a:rPr>
              <a:t>＋</a:t>
            </a:r>
            <a:r>
              <a:rPr lang="en-US" altLang="zh-CN" sz="28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Times New Roman" panose="02020603050405020304" pitchFamily="18" charset="0"/>
              </a:rPr>
              <a:t>5</a:t>
            </a:r>
            <a:r>
              <a:rPr lang="en-US" altLang="zh-CN" sz="2800" i="1" dirty="0">
                <a:solidFill>
                  <a:srgbClr val="FF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Times New Roman" panose="02020603050405020304" pitchFamily="18" charset="0"/>
              </a:rPr>
              <a:t>x</a:t>
            </a:r>
            <a:r>
              <a:rPr lang="zh-CN" altLang="en-US" sz="28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Times New Roman" panose="02020603050405020304" pitchFamily="18" charset="0"/>
              </a:rPr>
              <a:t>＝</a:t>
            </a:r>
            <a:r>
              <a:rPr lang="en-US" altLang="zh-CN" sz="28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Times New Roman" panose="02020603050405020304" pitchFamily="18" charset="0"/>
              </a:rPr>
              <a:t>750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36"/>
              <p:cNvSpPr txBox="1">
                <a:spLocks noChangeArrowheads="1"/>
              </p:cNvSpPr>
              <p:nvPr/>
            </p:nvSpPr>
            <p:spPr bwMode="auto">
              <a:xfrm>
                <a:off x="847403" y="4603719"/>
                <a:ext cx="7396202" cy="73866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marL="273050" indent="-27305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marL="0" indent="0" eaLnBrk="1" hangingPunct="1">
                  <a:lnSpc>
                    <a:spcPct val="150000"/>
                  </a:lnSpc>
                </a:pPr>
                <a:r>
                  <a:rPr lang="zh-CN" altLang="en-US" sz="2800" dirty="0">
                    <a:solidFill>
                      <a:prstClr val="black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Times New Roman" panose="02020603050405020304" pitchFamily="18" charset="0"/>
                  </a:rPr>
                  <a:t>（</a:t>
                </a:r>
                <a:r>
                  <a:rPr lang="en-US" altLang="zh-CN" sz="2800" dirty="0">
                    <a:solidFill>
                      <a:prstClr val="black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Times New Roman" panose="02020603050405020304" pitchFamily="18" charset="0"/>
                  </a:rPr>
                  <a:t>3</a:t>
                </a:r>
                <a:r>
                  <a:rPr lang="zh-CN" altLang="en-US" sz="2800" dirty="0">
                    <a:solidFill>
                      <a:prstClr val="black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Times New Roman" panose="02020603050405020304" pitchFamily="18" charset="0"/>
                  </a:rPr>
                  <a:t>）速度和＝总路程</a:t>
                </a:r>
                <a14:m>
                  <m:oMath xmlns:m="http://schemas.openxmlformats.org/officeDocument/2006/math">
                    <m:r>
                      <a:rPr lang="en-US" altLang="zh-CN" sz="2800" b="0" i="0" smtClean="0">
                        <a:solidFill>
                          <a:prstClr val="black"/>
                        </a:solidFill>
                        <a:latin typeface="Cambria Math" panose="02040503050406030204"/>
                        <a:ea typeface="Cambria Math" panose="02040503050406030204"/>
                        <a:sym typeface="Times New Roman" panose="02020603050405020304" pitchFamily="18" charset="0"/>
                      </a:rPr>
                      <m:t>÷</m:t>
                    </m:r>
                  </m:oMath>
                </a14:m>
                <a:r>
                  <a:rPr lang="zh-CN" altLang="en-US" sz="2800" dirty="0">
                    <a:solidFill>
                      <a:prstClr val="black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Times New Roman" panose="02020603050405020304" pitchFamily="18" charset="0"/>
                  </a:rPr>
                  <a:t>相遇时间</a:t>
                </a:r>
                <a:r>
                  <a:rPr lang="zh-CN" altLang="en-US" sz="2800" dirty="0" smtClean="0">
                    <a:solidFill>
                      <a:prstClr val="black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Times New Roman" panose="02020603050405020304" pitchFamily="18" charset="0"/>
                  </a:rPr>
                  <a:t>：</a:t>
                </a:r>
                <a:endParaRPr lang="zh-CN" altLang="en-US" sz="2800" dirty="0">
                  <a:solidFill>
                    <a:prstClr val="black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0" name="TextBox 3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847403" y="4603719"/>
                <a:ext cx="7396202" cy="738664"/>
              </a:xfrm>
              <a:prstGeom prst="rect">
                <a:avLst/>
              </a:prstGeom>
              <a:blipFill rotWithShape="1">
                <a:blip r:embed="rId2"/>
                <a:stretch>
                  <a:fillRect l="-4" t="-82" b="17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" name="矩形 20"/>
          <p:cNvSpPr>
            <a:spLocks noChangeArrowheads="1"/>
          </p:cNvSpPr>
          <p:nvPr/>
        </p:nvSpPr>
        <p:spPr bwMode="auto">
          <a:xfrm>
            <a:off x="6349164" y="4592227"/>
            <a:ext cx="2587568" cy="6622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en-US" altLang="zh-CN" sz="28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Times New Roman" panose="02020603050405020304" pitchFamily="18" charset="0"/>
              </a:rPr>
              <a:t>80</a:t>
            </a:r>
            <a:r>
              <a:rPr lang="zh-CN" altLang="en-US" sz="28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Times New Roman" panose="02020603050405020304" pitchFamily="18" charset="0"/>
              </a:rPr>
              <a:t>＋</a:t>
            </a:r>
            <a:r>
              <a:rPr lang="en-US" altLang="zh-CN" sz="2800" i="1" dirty="0">
                <a:solidFill>
                  <a:srgbClr val="FF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Times New Roman" panose="02020603050405020304" pitchFamily="18" charset="0"/>
              </a:rPr>
              <a:t>x</a:t>
            </a:r>
            <a:r>
              <a:rPr lang="zh-CN" altLang="en-US" sz="28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Times New Roman" panose="02020603050405020304" pitchFamily="18" charset="0"/>
              </a:rPr>
              <a:t>＝</a:t>
            </a:r>
            <a:r>
              <a:rPr lang="en-US" altLang="zh-CN" sz="28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Times New Roman" panose="02020603050405020304" pitchFamily="18" charset="0"/>
              </a:rPr>
              <a:t>750÷5</a:t>
            </a:r>
          </a:p>
        </p:txBody>
      </p:sp>
      <p:sp>
        <p:nvSpPr>
          <p:cNvPr id="12" name="任意多边形 11"/>
          <p:cNvSpPr/>
          <p:nvPr/>
        </p:nvSpPr>
        <p:spPr>
          <a:xfrm>
            <a:off x="87088" y="806362"/>
            <a:ext cx="538386" cy="593398"/>
          </a:xfrm>
          <a:custGeom>
            <a:avLst/>
            <a:gdLst>
              <a:gd name="connsiteX0" fmla="*/ 0 w 538386"/>
              <a:gd name="connsiteY0" fmla="*/ 0 h 593398"/>
              <a:gd name="connsiteX1" fmla="*/ 241687 w 538386"/>
              <a:gd name="connsiteY1" fmla="*/ 0 h 593398"/>
              <a:gd name="connsiteX2" fmla="*/ 538386 w 538386"/>
              <a:gd name="connsiteY2" fmla="*/ 296699 h 593398"/>
              <a:gd name="connsiteX3" fmla="*/ 241687 w 538386"/>
              <a:gd name="connsiteY3" fmla="*/ 593398 h 593398"/>
              <a:gd name="connsiteX4" fmla="*/ 0 w 538386"/>
              <a:gd name="connsiteY4" fmla="*/ 593398 h 5933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38386" h="593398">
                <a:moveTo>
                  <a:pt x="0" y="0"/>
                </a:moveTo>
                <a:lnTo>
                  <a:pt x="241687" y="0"/>
                </a:lnTo>
                <a:cubicBezTo>
                  <a:pt x="405549" y="0"/>
                  <a:pt x="538386" y="132837"/>
                  <a:pt x="538386" y="296699"/>
                </a:cubicBezTo>
                <a:cubicBezTo>
                  <a:pt x="538386" y="460561"/>
                  <a:pt x="405549" y="593398"/>
                  <a:pt x="241687" y="593398"/>
                </a:cubicBezTo>
                <a:lnTo>
                  <a:pt x="0" y="593398"/>
                </a:lnTo>
                <a:close/>
              </a:path>
            </a:pathLst>
          </a:custGeom>
          <a:solidFill>
            <a:srgbClr val="A1C4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8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endParaRPr lang="zh-CN" altLang="en-US" sz="28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6" grpId="0"/>
      <p:bldP spid="17" grpId="0"/>
      <p:bldP spid="18" grpId="0"/>
      <p:bldP spid="19" grpId="0"/>
      <p:bldP spid="20" grpId="0" animBg="1"/>
      <p:bldP spid="21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36"/>
          <p:cNvSpPr txBox="1">
            <a:spLocks noChangeArrowheads="1"/>
          </p:cNvSpPr>
          <p:nvPr/>
        </p:nvSpPr>
        <p:spPr bwMode="auto">
          <a:xfrm>
            <a:off x="760841" y="731543"/>
            <a:ext cx="10662719" cy="1384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273050" indent="-2730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indent="0" eaLnBrk="1" hangingPunct="1">
              <a:lnSpc>
                <a:spcPct val="150000"/>
              </a:lnSpc>
            </a:pPr>
            <a:r>
              <a:rPr lang="zh-CN" altLang="en-US" sz="2800" dirty="0" smtClean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Times New Roman" panose="02020603050405020304" pitchFamily="18" charset="0"/>
              </a:rPr>
              <a:t>周</a:t>
            </a:r>
            <a:r>
              <a:rPr lang="zh-CN" altLang="en-US" sz="28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Times New Roman" panose="02020603050405020304" pitchFamily="18" charset="0"/>
              </a:rPr>
              <a:t>勇和李刚两家相距</a:t>
            </a:r>
            <a:r>
              <a:rPr lang="en-US" altLang="zh-CN" sz="28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Times New Roman" panose="02020603050405020304" pitchFamily="18" charset="0"/>
              </a:rPr>
              <a:t>600</a:t>
            </a:r>
            <a:r>
              <a:rPr lang="en-US" altLang="zh-CN" sz="28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  <a:sym typeface="Times New Roman" panose="02020603050405020304" pitchFamily="18" charset="0"/>
              </a:rPr>
              <a:t>m</a:t>
            </a:r>
            <a:r>
              <a:rPr lang="zh-CN" altLang="en-US" sz="28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Times New Roman" panose="02020603050405020304" pitchFamily="18" charset="0"/>
              </a:rPr>
              <a:t>，他们同时从自己家出发，相向而行，经过</a:t>
            </a:r>
            <a:r>
              <a:rPr lang="en-US" altLang="zh-CN" sz="28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Times New Roman" panose="02020603050405020304" pitchFamily="18" charset="0"/>
              </a:rPr>
              <a:t>4</a:t>
            </a:r>
            <a:r>
              <a:rPr lang="zh-CN" altLang="en-US" sz="28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Times New Roman" panose="02020603050405020304" pitchFamily="18" charset="0"/>
              </a:rPr>
              <a:t>分钟后相遇。周勇每分钟走</a:t>
            </a:r>
            <a:r>
              <a:rPr lang="en-US" altLang="zh-CN" sz="28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Times New Roman" panose="02020603050405020304" pitchFamily="18" charset="0"/>
              </a:rPr>
              <a:t>72</a:t>
            </a:r>
            <a:r>
              <a:rPr lang="en-US" altLang="zh-CN" sz="28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  <a:sym typeface="Times New Roman" panose="02020603050405020304" pitchFamily="18" charset="0"/>
              </a:rPr>
              <a:t>m</a:t>
            </a:r>
            <a:r>
              <a:rPr lang="zh-CN" altLang="en-US" sz="28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Times New Roman" panose="02020603050405020304" pitchFamily="18" charset="0"/>
              </a:rPr>
              <a:t>，李刚每分钟走多少米？</a:t>
            </a:r>
          </a:p>
        </p:txBody>
      </p:sp>
      <p:sp>
        <p:nvSpPr>
          <p:cNvPr id="13" name="矩形 12"/>
          <p:cNvSpPr>
            <a:spLocks noChangeArrowheads="1"/>
          </p:cNvSpPr>
          <p:nvPr/>
        </p:nvSpPr>
        <p:spPr bwMode="auto">
          <a:xfrm>
            <a:off x="3100999" y="2258074"/>
            <a:ext cx="4482317" cy="26776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zh-CN" altLang="en-US" sz="28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Times New Roman" panose="02020603050405020304" pitchFamily="18" charset="0"/>
              </a:rPr>
              <a:t>解：设李刚每分钟</a:t>
            </a:r>
            <a:r>
              <a:rPr lang="zh-CN" altLang="en-US" sz="2800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Times New Roman" panose="02020603050405020304" pitchFamily="18" charset="0"/>
              </a:rPr>
              <a:t>走 </a:t>
            </a:r>
            <a:r>
              <a:rPr lang="en-US" altLang="zh-CN" sz="2800" i="1" dirty="0" smtClean="0">
                <a:solidFill>
                  <a:srgbClr val="FF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Times New Roman" panose="02020603050405020304" pitchFamily="18" charset="0"/>
              </a:rPr>
              <a:t>x</a:t>
            </a:r>
            <a:r>
              <a:rPr lang="en-US" altLang="zh-CN" sz="2800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lang="en-US" altLang="zh-CN" sz="28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  <a:sym typeface="Times New Roman" panose="02020603050405020304" pitchFamily="18" charset="0"/>
              </a:rPr>
              <a:t>m</a:t>
            </a:r>
            <a:r>
              <a:rPr lang="zh-CN" altLang="en-US" sz="28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Times New Roman" panose="02020603050405020304" pitchFamily="18" charset="0"/>
              </a:rPr>
              <a:t>。</a:t>
            </a:r>
          </a:p>
          <a:p>
            <a:pPr eaLnBrk="1" hangingPunct="1">
              <a:lnSpc>
                <a:spcPct val="150000"/>
              </a:lnSpc>
            </a:pPr>
            <a:r>
              <a:rPr lang="zh-CN" altLang="en-US" sz="28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Times New Roman" panose="02020603050405020304" pitchFamily="18" charset="0"/>
              </a:rPr>
              <a:t>      </a:t>
            </a:r>
            <a:r>
              <a:rPr lang="en-US" altLang="zh-CN" sz="28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Times New Roman" panose="02020603050405020304" pitchFamily="18" charset="0"/>
              </a:rPr>
              <a:t>4×(72</a:t>
            </a:r>
            <a:r>
              <a:rPr lang="zh-CN" altLang="en-US" sz="28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Times New Roman" panose="02020603050405020304" pitchFamily="18" charset="0"/>
              </a:rPr>
              <a:t>＋</a:t>
            </a:r>
            <a:r>
              <a:rPr lang="en-US" altLang="zh-CN" sz="2800" i="1" dirty="0">
                <a:solidFill>
                  <a:srgbClr val="FF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Times New Roman" panose="02020603050405020304" pitchFamily="18" charset="0"/>
              </a:rPr>
              <a:t>x</a:t>
            </a:r>
            <a:r>
              <a:rPr lang="en-US" altLang="zh-CN" sz="28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Times New Roman" panose="02020603050405020304" pitchFamily="18" charset="0"/>
              </a:rPr>
              <a:t>)</a:t>
            </a:r>
            <a:r>
              <a:rPr lang="zh-CN" altLang="en-US" sz="28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Times New Roman" panose="02020603050405020304" pitchFamily="18" charset="0"/>
              </a:rPr>
              <a:t>＝</a:t>
            </a:r>
            <a:r>
              <a:rPr lang="en-US" altLang="zh-CN" sz="28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Times New Roman" panose="02020603050405020304" pitchFamily="18" charset="0"/>
              </a:rPr>
              <a:t>600</a:t>
            </a:r>
          </a:p>
          <a:p>
            <a:pPr eaLnBrk="1" hangingPunct="1">
              <a:lnSpc>
                <a:spcPct val="150000"/>
              </a:lnSpc>
            </a:pPr>
            <a:r>
              <a:rPr lang="en-US" altLang="zh-CN" sz="28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Times New Roman" panose="02020603050405020304" pitchFamily="18" charset="0"/>
              </a:rPr>
              <a:t>        </a:t>
            </a:r>
            <a:r>
              <a:rPr lang="en-US" altLang="zh-CN" sz="2800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Times New Roman" panose="02020603050405020304" pitchFamily="18" charset="0"/>
              </a:rPr>
              <a:t>     </a:t>
            </a:r>
            <a:r>
              <a:rPr lang="en-US" altLang="zh-CN" sz="28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Times New Roman" panose="02020603050405020304" pitchFamily="18" charset="0"/>
              </a:rPr>
              <a:t>72</a:t>
            </a:r>
            <a:r>
              <a:rPr lang="zh-CN" altLang="en-US" sz="28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Times New Roman" panose="02020603050405020304" pitchFamily="18" charset="0"/>
              </a:rPr>
              <a:t>＋</a:t>
            </a:r>
            <a:r>
              <a:rPr lang="en-US" altLang="zh-CN" sz="2800" i="1" dirty="0">
                <a:solidFill>
                  <a:srgbClr val="FF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Times New Roman" panose="02020603050405020304" pitchFamily="18" charset="0"/>
              </a:rPr>
              <a:t>x</a:t>
            </a:r>
            <a:r>
              <a:rPr lang="zh-CN" altLang="en-US" sz="2800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Times New Roman" panose="02020603050405020304" pitchFamily="18" charset="0"/>
              </a:rPr>
              <a:t>＝</a:t>
            </a:r>
            <a:r>
              <a:rPr lang="en-US" altLang="zh-CN" sz="28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Times New Roman" panose="02020603050405020304" pitchFamily="18" charset="0"/>
              </a:rPr>
              <a:t>150</a:t>
            </a:r>
          </a:p>
          <a:p>
            <a:pPr eaLnBrk="1" hangingPunct="1">
              <a:lnSpc>
                <a:spcPct val="150000"/>
              </a:lnSpc>
            </a:pPr>
            <a:r>
              <a:rPr lang="en-US" altLang="zh-CN" sz="28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Times New Roman" panose="02020603050405020304" pitchFamily="18" charset="0"/>
              </a:rPr>
              <a:t>           </a:t>
            </a:r>
            <a:r>
              <a:rPr lang="en-US" altLang="zh-CN" sz="2800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Times New Roman" panose="02020603050405020304" pitchFamily="18" charset="0"/>
              </a:rPr>
              <a:t>        </a:t>
            </a:r>
            <a:r>
              <a:rPr lang="en-US" altLang="zh-CN" sz="2800" i="1" dirty="0">
                <a:solidFill>
                  <a:srgbClr val="FF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Times New Roman" panose="02020603050405020304" pitchFamily="18" charset="0"/>
              </a:rPr>
              <a:t>x</a:t>
            </a:r>
            <a:r>
              <a:rPr lang="en-US" altLang="zh-CN" sz="28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lang="zh-CN" altLang="en-US" sz="28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Times New Roman" panose="02020603050405020304" pitchFamily="18" charset="0"/>
              </a:rPr>
              <a:t>＝</a:t>
            </a:r>
            <a:r>
              <a:rPr lang="en-US" altLang="zh-CN" sz="28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Times New Roman" panose="02020603050405020304" pitchFamily="18" charset="0"/>
              </a:rPr>
              <a:t>78 </a:t>
            </a:r>
            <a:endParaRPr lang="zh-CN" altLang="en-US" sz="2800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Times New Roman" panose="02020603050405020304" pitchFamily="18" charset="0"/>
            </a:endParaRPr>
          </a:p>
        </p:txBody>
      </p:sp>
      <p:sp>
        <p:nvSpPr>
          <p:cNvPr id="14" name="TextBox 36"/>
          <p:cNvSpPr txBox="1">
            <a:spLocks noChangeArrowheads="1"/>
          </p:cNvSpPr>
          <p:nvPr/>
        </p:nvSpPr>
        <p:spPr bwMode="auto">
          <a:xfrm>
            <a:off x="3581412" y="5206490"/>
            <a:ext cx="5560838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273050" indent="-2730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indent="0" eaLnBrk="1" hangingPunct="1">
              <a:lnSpc>
                <a:spcPct val="150000"/>
              </a:lnSpc>
            </a:pPr>
            <a:r>
              <a:rPr lang="zh-CN" altLang="en-US" sz="28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Times New Roman" panose="02020603050405020304" pitchFamily="18" charset="0"/>
              </a:rPr>
              <a:t> 答：李刚每分钟</a:t>
            </a:r>
            <a:r>
              <a:rPr lang="zh-CN" altLang="en-US" sz="2800" dirty="0" smtClean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Times New Roman" panose="02020603050405020304" pitchFamily="18" charset="0"/>
              </a:rPr>
              <a:t>走</a:t>
            </a:r>
            <a:r>
              <a:rPr lang="en-US" altLang="zh-CN" sz="2800" dirty="0" smtClean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Times New Roman" panose="02020603050405020304" pitchFamily="18" charset="0"/>
              </a:rPr>
              <a:t>78</a:t>
            </a:r>
            <a:r>
              <a:rPr lang="zh-CN" altLang="en-US" sz="2800" dirty="0" smtClean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Times New Roman" panose="02020603050405020304" pitchFamily="18" charset="0"/>
              </a:rPr>
              <a:t>米</a:t>
            </a:r>
            <a:r>
              <a:rPr lang="zh-CN" altLang="en-US" sz="28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Times New Roman" panose="02020603050405020304" pitchFamily="18" charset="0"/>
              </a:rPr>
              <a:t>。</a:t>
            </a:r>
          </a:p>
        </p:txBody>
      </p:sp>
      <p:sp>
        <p:nvSpPr>
          <p:cNvPr id="6" name="任意多边形 5"/>
          <p:cNvSpPr/>
          <p:nvPr/>
        </p:nvSpPr>
        <p:spPr>
          <a:xfrm>
            <a:off x="87088" y="806362"/>
            <a:ext cx="538386" cy="593398"/>
          </a:xfrm>
          <a:custGeom>
            <a:avLst/>
            <a:gdLst>
              <a:gd name="connsiteX0" fmla="*/ 0 w 538386"/>
              <a:gd name="connsiteY0" fmla="*/ 0 h 593398"/>
              <a:gd name="connsiteX1" fmla="*/ 241687 w 538386"/>
              <a:gd name="connsiteY1" fmla="*/ 0 h 593398"/>
              <a:gd name="connsiteX2" fmla="*/ 538386 w 538386"/>
              <a:gd name="connsiteY2" fmla="*/ 296699 h 593398"/>
              <a:gd name="connsiteX3" fmla="*/ 241687 w 538386"/>
              <a:gd name="connsiteY3" fmla="*/ 593398 h 593398"/>
              <a:gd name="connsiteX4" fmla="*/ 0 w 538386"/>
              <a:gd name="connsiteY4" fmla="*/ 593398 h 5933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38386" h="593398">
                <a:moveTo>
                  <a:pt x="0" y="0"/>
                </a:moveTo>
                <a:lnTo>
                  <a:pt x="241687" y="0"/>
                </a:lnTo>
                <a:cubicBezTo>
                  <a:pt x="405549" y="0"/>
                  <a:pt x="538386" y="132837"/>
                  <a:pt x="538386" y="296699"/>
                </a:cubicBezTo>
                <a:cubicBezTo>
                  <a:pt x="538386" y="460561"/>
                  <a:pt x="405549" y="593398"/>
                  <a:pt x="241687" y="593398"/>
                </a:cubicBezTo>
                <a:lnTo>
                  <a:pt x="0" y="593398"/>
                </a:lnTo>
                <a:close/>
              </a:path>
            </a:pathLst>
          </a:custGeom>
          <a:solidFill>
            <a:srgbClr val="A1C4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8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3</a:t>
            </a:r>
            <a:endParaRPr lang="zh-CN" altLang="en-US" sz="28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36"/>
          <p:cNvSpPr txBox="1">
            <a:spLocks noChangeArrowheads="1"/>
          </p:cNvSpPr>
          <p:nvPr/>
        </p:nvSpPr>
        <p:spPr bwMode="auto">
          <a:xfrm>
            <a:off x="724518" y="707262"/>
            <a:ext cx="10939944" cy="1384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273050" indent="-2730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indent="0" eaLnBrk="1" hangingPunct="1">
              <a:lnSpc>
                <a:spcPct val="150000"/>
              </a:lnSpc>
            </a:pPr>
            <a:r>
              <a:rPr lang="zh-CN" altLang="en-US" sz="2800" dirty="0" smtClean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Times New Roman" panose="02020603050405020304" pitchFamily="18" charset="0"/>
              </a:rPr>
              <a:t>甲</a:t>
            </a:r>
            <a:r>
              <a:rPr lang="zh-CN" altLang="en-US" sz="28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Times New Roman" panose="02020603050405020304" pitchFamily="18" charset="0"/>
              </a:rPr>
              <a:t>、乙两地相距</a:t>
            </a:r>
            <a:r>
              <a:rPr lang="en-US" altLang="zh-CN" sz="28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Times New Roman" panose="02020603050405020304" pitchFamily="18" charset="0"/>
              </a:rPr>
              <a:t>441</a:t>
            </a:r>
            <a:r>
              <a:rPr lang="en-US" altLang="zh-CN" sz="28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  <a:sym typeface="Times New Roman" panose="02020603050405020304" pitchFamily="18" charset="0"/>
              </a:rPr>
              <a:t>km</a:t>
            </a:r>
            <a:r>
              <a:rPr lang="zh-CN" altLang="en-US" sz="28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Times New Roman" panose="02020603050405020304" pitchFamily="18" charset="0"/>
              </a:rPr>
              <a:t>，客车每小时行</a:t>
            </a:r>
            <a:r>
              <a:rPr lang="en-US" altLang="zh-CN" sz="28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Times New Roman" panose="02020603050405020304" pitchFamily="18" charset="0"/>
              </a:rPr>
              <a:t>50</a:t>
            </a:r>
            <a:r>
              <a:rPr lang="en-US" altLang="zh-CN" sz="28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  <a:sym typeface="Times New Roman" panose="02020603050405020304" pitchFamily="18" charset="0"/>
              </a:rPr>
              <a:t>km</a:t>
            </a:r>
            <a:r>
              <a:rPr lang="zh-CN" altLang="en-US" sz="28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Times New Roman" panose="02020603050405020304" pitchFamily="18" charset="0"/>
              </a:rPr>
              <a:t>，比货车每小时快</a:t>
            </a:r>
            <a:r>
              <a:rPr lang="en-US" altLang="zh-CN" sz="28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Times New Roman" panose="02020603050405020304" pitchFamily="18" charset="0"/>
              </a:rPr>
              <a:t>2</a:t>
            </a:r>
            <a:r>
              <a:rPr lang="en-US" altLang="zh-CN" sz="28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  <a:sym typeface="Times New Roman" panose="02020603050405020304" pitchFamily="18" charset="0"/>
              </a:rPr>
              <a:t>km</a:t>
            </a:r>
            <a:r>
              <a:rPr lang="zh-CN" altLang="en-US" sz="28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Times New Roman" panose="02020603050405020304" pitchFamily="18" charset="0"/>
              </a:rPr>
              <a:t>，两车同时分别从甲、乙两地相对开出，经过多少小时两车相遇？</a:t>
            </a:r>
          </a:p>
        </p:txBody>
      </p:sp>
      <p:sp>
        <p:nvSpPr>
          <p:cNvPr id="15" name="矩形 14"/>
          <p:cNvSpPr>
            <a:spLocks noChangeArrowheads="1"/>
          </p:cNvSpPr>
          <p:nvPr/>
        </p:nvSpPr>
        <p:spPr bwMode="auto">
          <a:xfrm>
            <a:off x="2979969" y="2321096"/>
            <a:ext cx="4652236" cy="26776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zh-CN" altLang="en-US" sz="28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Times New Roman" panose="02020603050405020304" pitchFamily="18" charset="0"/>
              </a:rPr>
              <a:t>解：设经过</a:t>
            </a:r>
            <a:r>
              <a:rPr lang="en-US" altLang="zh-CN" sz="2800" i="1" dirty="0">
                <a:solidFill>
                  <a:srgbClr val="FF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Times New Roman" panose="02020603050405020304" pitchFamily="18" charset="0"/>
              </a:rPr>
              <a:t>x</a:t>
            </a:r>
            <a:r>
              <a:rPr lang="zh-CN" altLang="en-US" sz="28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Times New Roman" panose="02020603050405020304" pitchFamily="18" charset="0"/>
              </a:rPr>
              <a:t>小时两车相遇。</a:t>
            </a:r>
          </a:p>
          <a:p>
            <a:pPr eaLnBrk="1" hangingPunct="1">
              <a:lnSpc>
                <a:spcPct val="150000"/>
              </a:lnSpc>
            </a:pPr>
            <a:r>
              <a:rPr lang="zh-CN" altLang="en-US" sz="28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Times New Roman" panose="02020603050405020304" pitchFamily="18" charset="0"/>
              </a:rPr>
              <a:t> </a:t>
            </a:r>
            <a:r>
              <a:rPr lang="zh-CN" altLang="en-US" sz="2800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Times New Roman" panose="02020603050405020304" pitchFamily="18" charset="0"/>
              </a:rPr>
              <a:t>      </a:t>
            </a:r>
            <a:r>
              <a:rPr lang="en-US" altLang="zh-CN" sz="2800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Times New Roman" panose="02020603050405020304" pitchFamily="18" charset="0"/>
              </a:rPr>
              <a:t>(</a:t>
            </a:r>
            <a:r>
              <a:rPr lang="en-US" altLang="zh-CN" sz="28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Times New Roman" panose="02020603050405020304" pitchFamily="18" charset="0"/>
              </a:rPr>
              <a:t>50</a:t>
            </a:r>
            <a:r>
              <a:rPr lang="zh-CN" altLang="en-US" sz="28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Times New Roman" panose="02020603050405020304" pitchFamily="18" charset="0"/>
              </a:rPr>
              <a:t>＋</a:t>
            </a:r>
            <a:r>
              <a:rPr lang="en-US" altLang="zh-CN" sz="28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Times New Roman" panose="02020603050405020304" pitchFamily="18" charset="0"/>
              </a:rPr>
              <a:t>50</a:t>
            </a:r>
            <a:r>
              <a:rPr lang="zh-CN" altLang="en-US" sz="28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Times New Roman" panose="02020603050405020304" pitchFamily="18" charset="0"/>
              </a:rPr>
              <a:t>－</a:t>
            </a:r>
            <a:r>
              <a:rPr lang="en-US" altLang="zh-CN" sz="28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Times New Roman" panose="02020603050405020304" pitchFamily="18" charset="0"/>
              </a:rPr>
              <a:t>2)</a:t>
            </a:r>
            <a:r>
              <a:rPr lang="en-US" altLang="zh-CN" sz="2800" i="1" dirty="0">
                <a:solidFill>
                  <a:srgbClr val="FF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Times New Roman" panose="02020603050405020304" pitchFamily="18" charset="0"/>
              </a:rPr>
              <a:t> x </a:t>
            </a:r>
            <a:r>
              <a:rPr lang="zh-CN" altLang="en-US" sz="28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Times New Roman" panose="02020603050405020304" pitchFamily="18" charset="0"/>
              </a:rPr>
              <a:t>＝</a:t>
            </a:r>
            <a:r>
              <a:rPr lang="en-US" altLang="zh-CN" sz="28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Times New Roman" panose="02020603050405020304" pitchFamily="18" charset="0"/>
              </a:rPr>
              <a:t>441</a:t>
            </a:r>
          </a:p>
          <a:p>
            <a:pPr eaLnBrk="1" hangingPunct="1">
              <a:lnSpc>
                <a:spcPct val="150000"/>
              </a:lnSpc>
            </a:pPr>
            <a:r>
              <a:rPr lang="zh-CN" altLang="en-US" sz="28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Times New Roman" panose="02020603050405020304" pitchFamily="18" charset="0"/>
              </a:rPr>
              <a:t>　　　　</a:t>
            </a:r>
            <a:r>
              <a:rPr lang="zh-CN" altLang="en-US" sz="2800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Times New Roman" panose="02020603050405020304" pitchFamily="18" charset="0"/>
              </a:rPr>
              <a:t>         </a:t>
            </a:r>
            <a:r>
              <a:rPr lang="en-US" altLang="zh-CN" sz="28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Times New Roman" panose="02020603050405020304" pitchFamily="18" charset="0"/>
              </a:rPr>
              <a:t>98</a:t>
            </a:r>
            <a:r>
              <a:rPr lang="en-US" altLang="zh-CN" sz="28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lang="en-US" altLang="zh-CN" sz="2800" i="1" dirty="0">
                <a:solidFill>
                  <a:srgbClr val="FF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Times New Roman" panose="02020603050405020304" pitchFamily="18" charset="0"/>
              </a:rPr>
              <a:t>x</a:t>
            </a:r>
            <a:r>
              <a:rPr lang="zh-CN" altLang="en-US" sz="2800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Times New Roman" panose="02020603050405020304" pitchFamily="18" charset="0"/>
              </a:rPr>
              <a:t>＝</a:t>
            </a:r>
            <a:r>
              <a:rPr lang="en-US" altLang="zh-CN" sz="28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Times New Roman" panose="02020603050405020304" pitchFamily="18" charset="0"/>
              </a:rPr>
              <a:t>441</a:t>
            </a:r>
          </a:p>
          <a:p>
            <a:pPr eaLnBrk="1" hangingPunct="1">
              <a:lnSpc>
                <a:spcPct val="150000"/>
              </a:lnSpc>
            </a:pPr>
            <a:r>
              <a:rPr lang="zh-CN" altLang="en-US" sz="28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Times New Roman" panose="02020603050405020304" pitchFamily="18" charset="0"/>
              </a:rPr>
              <a:t>　　　　  </a:t>
            </a:r>
            <a:r>
              <a:rPr lang="zh-CN" altLang="en-US" sz="2800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Times New Roman" panose="02020603050405020304" pitchFamily="18" charset="0"/>
              </a:rPr>
              <a:t>            </a:t>
            </a:r>
            <a:r>
              <a:rPr lang="en-US" altLang="zh-CN" sz="2800" i="1" dirty="0">
                <a:solidFill>
                  <a:srgbClr val="FF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Times New Roman" panose="02020603050405020304" pitchFamily="18" charset="0"/>
              </a:rPr>
              <a:t>x</a:t>
            </a:r>
            <a:r>
              <a:rPr lang="zh-CN" altLang="en-US" sz="28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Times New Roman" panose="02020603050405020304" pitchFamily="18" charset="0"/>
              </a:rPr>
              <a:t>＝</a:t>
            </a:r>
            <a:r>
              <a:rPr lang="en-US" altLang="zh-CN" sz="28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Times New Roman" panose="02020603050405020304" pitchFamily="18" charset="0"/>
              </a:rPr>
              <a:t>4.5</a:t>
            </a:r>
          </a:p>
        </p:txBody>
      </p:sp>
      <p:sp>
        <p:nvSpPr>
          <p:cNvPr id="16" name="TextBox 36"/>
          <p:cNvSpPr txBox="1">
            <a:spLocks noChangeArrowheads="1"/>
          </p:cNvSpPr>
          <p:nvPr/>
        </p:nvSpPr>
        <p:spPr bwMode="auto">
          <a:xfrm>
            <a:off x="3583161" y="5214249"/>
            <a:ext cx="5444929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273050" indent="-2730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indent="0" eaLnBrk="1" hangingPunct="1">
              <a:lnSpc>
                <a:spcPct val="150000"/>
              </a:lnSpc>
            </a:pPr>
            <a:r>
              <a:rPr lang="zh-CN" altLang="en-US" sz="28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Times New Roman" panose="02020603050405020304" pitchFamily="18" charset="0"/>
              </a:rPr>
              <a:t> 答：经过</a:t>
            </a:r>
            <a:r>
              <a:rPr lang="en-US" altLang="zh-CN" sz="28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Times New Roman" panose="02020603050405020304" pitchFamily="18" charset="0"/>
              </a:rPr>
              <a:t>4.5</a:t>
            </a:r>
            <a:r>
              <a:rPr lang="zh-CN" altLang="en-US" sz="28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Times New Roman" panose="02020603050405020304" pitchFamily="18" charset="0"/>
              </a:rPr>
              <a:t>小时两车相遇。</a:t>
            </a:r>
          </a:p>
        </p:txBody>
      </p:sp>
      <p:sp>
        <p:nvSpPr>
          <p:cNvPr id="6" name="任意多边形 5"/>
          <p:cNvSpPr/>
          <p:nvPr/>
        </p:nvSpPr>
        <p:spPr>
          <a:xfrm>
            <a:off x="87088" y="806362"/>
            <a:ext cx="538386" cy="593398"/>
          </a:xfrm>
          <a:custGeom>
            <a:avLst/>
            <a:gdLst>
              <a:gd name="connsiteX0" fmla="*/ 0 w 538386"/>
              <a:gd name="connsiteY0" fmla="*/ 0 h 593398"/>
              <a:gd name="connsiteX1" fmla="*/ 241687 w 538386"/>
              <a:gd name="connsiteY1" fmla="*/ 0 h 593398"/>
              <a:gd name="connsiteX2" fmla="*/ 538386 w 538386"/>
              <a:gd name="connsiteY2" fmla="*/ 296699 h 593398"/>
              <a:gd name="connsiteX3" fmla="*/ 241687 w 538386"/>
              <a:gd name="connsiteY3" fmla="*/ 593398 h 593398"/>
              <a:gd name="connsiteX4" fmla="*/ 0 w 538386"/>
              <a:gd name="connsiteY4" fmla="*/ 593398 h 5933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38386" h="593398">
                <a:moveTo>
                  <a:pt x="0" y="0"/>
                </a:moveTo>
                <a:lnTo>
                  <a:pt x="241687" y="0"/>
                </a:lnTo>
                <a:cubicBezTo>
                  <a:pt x="405549" y="0"/>
                  <a:pt x="538386" y="132837"/>
                  <a:pt x="538386" y="296699"/>
                </a:cubicBezTo>
                <a:cubicBezTo>
                  <a:pt x="538386" y="460561"/>
                  <a:pt x="405549" y="593398"/>
                  <a:pt x="241687" y="593398"/>
                </a:cubicBezTo>
                <a:lnTo>
                  <a:pt x="0" y="593398"/>
                </a:lnTo>
                <a:close/>
              </a:path>
            </a:pathLst>
          </a:custGeom>
          <a:solidFill>
            <a:srgbClr val="A1C4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8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4</a:t>
            </a:r>
            <a:endParaRPr lang="zh-CN" altLang="en-US" sz="28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36"/>
          <p:cNvSpPr txBox="1">
            <a:spLocks noChangeArrowheads="1"/>
          </p:cNvSpPr>
          <p:nvPr/>
        </p:nvSpPr>
        <p:spPr bwMode="auto">
          <a:xfrm>
            <a:off x="766151" y="707262"/>
            <a:ext cx="10585445" cy="1384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273050" indent="-2730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indent="0" eaLnBrk="1" hangingPunct="1">
              <a:lnSpc>
                <a:spcPct val="150000"/>
              </a:lnSpc>
            </a:pPr>
            <a:r>
              <a:rPr lang="zh-CN" altLang="en-US" sz="2800" dirty="0" smtClean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Times New Roman" panose="02020603050405020304" pitchFamily="18" charset="0"/>
              </a:rPr>
              <a:t>甲</a:t>
            </a:r>
            <a:r>
              <a:rPr lang="zh-CN" altLang="en-US" sz="28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Times New Roman" panose="02020603050405020304" pitchFamily="18" charset="0"/>
              </a:rPr>
              <a:t>、乙两辆汽车同时从相距</a:t>
            </a:r>
            <a:r>
              <a:rPr lang="en-US" altLang="zh-CN" sz="28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Times New Roman" panose="02020603050405020304" pitchFamily="18" charset="0"/>
              </a:rPr>
              <a:t>207km</a:t>
            </a:r>
            <a:r>
              <a:rPr lang="zh-CN" altLang="en-US" sz="28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Times New Roman" panose="02020603050405020304" pitchFamily="18" charset="0"/>
              </a:rPr>
              <a:t>的两地出发，相对开出，甲车每小时行</a:t>
            </a:r>
            <a:r>
              <a:rPr lang="en-US" altLang="zh-CN" sz="28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Times New Roman" panose="02020603050405020304" pitchFamily="18" charset="0"/>
              </a:rPr>
              <a:t>46km</a:t>
            </a:r>
            <a:r>
              <a:rPr lang="zh-CN" altLang="en-US" sz="28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Times New Roman" panose="02020603050405020304" pitchFamily="18" charset="0"/>
              </a:rPr>
              <a:t>，乙车的速度是甲车的</a:t>
            </a:r>
            <a:r>
              <a:rPr lang="en-US" altLang="zh-CN" sz="28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Times New Roman" panose="02020603050405020304" pitchFamily="18" charset="0"/>
              </a:rPr>
              <a:t>1.5</a:t>
            </a:r>
            <a:r>
              <a:rPr lang="zh-CN" altLang="en-US" sz="28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Times New Roman" panose="02020603050405020304" pitchFamily="18" charset="0"/>
              </a:rPr>
              <a:t>倍，经过多长时间两车相遇？</a:t>
            </a:r>
          </a:p>
        </p:txBody>
      </p:sp>
      <p:sp>
        <p:nvSpPr>
          <p:cNvPr id="13" name="矩形 12"/>
          <p:cNvSpPr>
            <a:spLocks noChangeArrowheads="1"/>
          </p:cNvSpPr>
          <p:nvPr/>
        </p:nvSpPr>
        <p:spPr bwMode="auto">
          <a:xfrm>
            <a:off x="3311353" y="2092257"/>
            <a:ext cx="4676280" cy="3323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zh-CN" altLang="en-US" sz="28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Times New Roman" panose="02020603050405020304" pitchFamily="18" charset="0"/>
              </a:rPr>
              <a:t>解：设经过</a:t>
            </a:r>
            <a:r>
              <a:rPr lang="en-US" altLang="zh-CN" sz="2800" i="1" dirty="0">
                <a:solidFill>
                  <a:srgbClr val="FF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Times New Roman" panose="02020603050405020304" pitchFamily="18" charset="0"/>
              </a:rPr>
              <a:t>x</a:t>
            </a:r>
            <a:r>
              <a:rPr lang="zh-CN" altLang="en-US" sz="28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Times New Roman" panose="02020603050405020304" pitchFamily="18" charset="0"/>
              </a:rPr>
              <a:t>小时两车相遇。</a:t>
            </a:r>
          </a:p>
          <a:p>
            <a:pPr eaLnBrk="1" hangingPunct="1">
              <a:lnSpc>
                <a:spcPct val="150000"/>
              </a:lnSpc>
            </a:pPr>
            <a:r>
              <a:rPr lang="en-US" altLang="zh-CN" sz="2800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Times New Roman" panose="02020603050405020304" pitchFamily="18" charset="0"/>
              </a:rPr>
              <a:t>      (</a:t>
            </a:r>
            <a:r>
              <a:rPr lang="en-US" altLang="zh-CN" sz="28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Times New Roman" panose="02020603050405020304" pitchFamily="18" charset="0"/>
              </a:rPr>
              <a:t>46</a:t>
            </a:r>
            <a:r>
              <a:rPr lang="zh-CN" altLang="en-US" sz="28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Times New Roman" panose="02020603050405020304" pitchFamily="18" charset="0"/>
              </a:rPr>
              <a:t>＋</a:t>
            </a:r>
            <a:r>
              <a:rPr lang="en-US" altLang="zh-CN" sz="28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Times New Roman" panose="02020603050405020304" pitchFamily="18" charset="0"/>
              </a:rPr>
              <a:t>46×1.5)</a:t>
            </a:r>
            <a:r>
              <a:rPr lang="en-US" altLang="zh-CN" sz="28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lang="en-US" altLang="zh-CN" sz="2800" i="1" dirty="0">
                <a:solidFill>
                  <a:srgbClr val="FF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Times New Roman" panose="02020603050405020304" pitchFamily="18" charset="0"/>
              </a:rPr>
              <a:t>x </a:t>
            </a:r>
            <a:r>
              <a:rPr lang="zh-CN" altLang="en-US" sz="28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Times New Roman" panose="02020603050405020304" pitchFamily="18" charset="0"/>
              </a:rPr>
              <a:t>＝</a:t>
            </a:r>
            <a:r>
              <a:rPr lang="en-US" altLang="zh-CN" sz="2800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Times New Roman" panose="02020603050405020304" pitchFamily="18" charset="0"/>
              </a:rPr>
              <a:t>207</a:t>
            </a:r>
          </a:p>
          <a:p>
            <a:pPr eaLnBrk="1" hangingPunct="1">
              <a:lnSpc>
                <a:spcPct val="150000"/>
              </a:lnSpc>
            </a:pPr>
            <a:r>
              <a:rPr lang="en-US" altLang="zh-CN" sz="2800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Times New Roman" panose="02020603050405020304" pitchFamily="18" charset="0"/>
              </a:rPr>
              <a:t>             (</a:t>
            </a:r>
            <a:r>
              <a:rPr lang="en-US" altLang="zh-CN" sz="28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Times New Roman" panose="02020603050405020304" pitchFamily="18" charset="0"/>
              </a:rPr>
              <a:t>46</a:t>
            </a:r>
            <a:r>
              <a:rPr lang="zh-CN" altLang="en-US" sz="2800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Times New Roman" panose="02020603050405020304" pitchFamily="18" charset="0"/>
              </a:rPr>
              <a:t>＋</a:t>
            </a:r>
            <a:r>
              <a:rPr lang="en-US" altLang="zh-CN" sz="2800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Times New Roman" panose="02020603050405020304" pitchFamily="18" charset="0"/>
              </a:rPr>
              <a:t>69) </a:t>
            </a:r>
            <a:r>
              <a:rPr lang="en-US" altLang="zh-CN" sz="2800" i="1" dirty="0">
                <a:solidFill>
                  <a:srgbClr val="FF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Times New Roman" panose="02020603050405020304" pitchFamily="18" charset="0"/>
              </a:rPr>
              <a:t>x </a:t>
            </a:r>
            <a:r>
              <a:rPr lang="zh-CN" altLang="en-US" sz="28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Times New Roman" panose="02020603050405020304" pitchFamily="18" charset="0"/>
              </a:rPr>
              <a:t>＝</a:t>
            </a:r>
            <a:r>
              <a:rPr lang="en-US" altLang="zh-CN" sz="2800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Times New Roman" panose="02020603050405020304" pitchFamily="18" charset="0"/>
              </a:rPr>
              <a:t>207</a:t>
            </a:r>
            <a:endParaRPr lang="en-US" altLang="zh-CN" sz="2800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Times New Roman" panose="02020603050405020304" pitchFamily="18" charset="0"/>
            </a:endParaRPr>
          </a:p>
          <a:p>
            <a:pPr eaLnBrk="1" hangingPunct="1">
              <a:lnSpc>
                <a:spcPct val="150000"/>
              </a:lnSpc>
            </a:pPr>
            <a:r>
              <a:rPr lang="zh-CN" altLang="en-US" sz="28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Times New Roman" panose="02020603050405020304" pitchFamily="18" charset="0"/>
              </a:rPr>
              <a:t>　　　　</a:t>
            </a:r>
            <a:r>
              <a:rPr lang="zh-CN" altLang="en-US" sz="2800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Times New Roman" panose="02020603050405020304" pitchFamily="18" charset="0"/>
              </a:rPr>
              <a:t>       </a:t>
            </a:r>
            <a:r>
              <a:rPr lang="en-US" altLang="zh-CN" sz="28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Times New Roman" panose="02020603050405020304" pitchFamily="18" charset="0"/>
              </a:rPr>
              <a:t>115</a:t>
            </a:r>
            <a:r>
              <a:rPr lang="en-US" altLang="zh-CN" sz="28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lang="en-US" altLang="zh-CN" sz="2800" i="1" dirty="0">
                <a:solidFill>
                  <a:srgbClr val="FF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Times New Roman" panose="02020603050405020304" pitchFamily="18" charset="0"/>
              </a:rPr>
              <a:t>x </a:t>
            </a:r>
            <a:r>
              <a:rPr lang="zh-CN" altLang="en-US" sz="28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Times New Roman" panose="02020603050405020304" pitchFamily="18" charset="0"/>
              </a:rPr>
              <a:t>＝</a:t>
            </a:r>
            <a:r>
              <a:rPr lang="en-US" altLang="zh-CN" sz="28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Times New Roman" panose="02020603050405020304" pitchFamily="18" charset="0"/>
              </a:rPr>
              <a:t>207</a:t>
            </a:r>
          </a:p>
          <a:p>
            <a:pPr eaLnBrk="1" hangingPunct="1">
              <a:lnSpc>
                <a:spcPct val="150000"/>
              </a:lnSpc>
            </a:pPr>
            <a:r>
              <a:rPr lang="zh-CN" altLang="en-US" sz="28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Times New Roman" panose="02020603050405020304" pitchFamily="18" charset="0"/>
              </a:rPr>
              <a:t>　　　　      </a:t>
            </a:r>
            <a:r>
              <a:rPr lang="zh-CN" altLang="en-US" sz="2800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Times New Roman" panose="02020603050405020304" pitchFamily="18" charset="0"/>
              </a:rPr>
              <a:t>        </a:t>
            </a:r>
            <a:r>
              <a:rPr lang="zh-CN" altLang="en-US" sz="2800" i="1" dirty="0">
                <a:solidFill>
                  <a:srgbClr val="FF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lang="en-US" altLang="zh-CN" sz="2800" i="1" dirty="0">
                <a:solidFill>
                  <a:srgbClr val="FF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Times New Roman" panose="02020603050405020304" pitchFamily="18" charset="0"/>
              </a:rPr>
              <a:t>x</a:t>
            </a:r>
            <a:r>
              <a:rPr lang="zh-CN" altLang="en-US" sz="28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Times New Roman" panose="02020603050405020304" pitchFamily="18" charset="0"/>
              </a:rPr>
              <a:t>＝</a:t>
            </a:r>
            <a:r>
              <a:rPr lang="en-US" altLang="zh-CN" sz="28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Times New Roman" panose="02020603050405020304" pitchFamily="18" charset="0"/>
              </a:rPr>
              <a:t>1.8</a:t>
            </a:r>
          </a:p>
        </p:txBody>
      </p:sp>
      <p:sp>
        <p:nvSpPr>
          <p:cNvPr id="14" name="TextBox 36"/>
          <p:cNvSpPr txBox="1">
            <a:spLocks noChangeArrowheads="1"/>
          </p:cNvSpPr>
          <p:nvPr/>
        </p:nvSpPr>
        <p:spPr bwMode="auto">
          <a:xfrm>
            <a:off x="3901502" y="5590706"/>
            <a:ext cx="5122956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273050" indent="-2730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indent="0" eaLnBrk="1" hangingPunct="1">
              <a:lnSpc>
                <a:spcPct val="150000"/>
              </a:lnSpc>
            </a:pPr>
            <a:r>
              <a:rPr lang="zh-CN" altLang="en-US" sz="28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Times New Roman" panose="02020603050405020304" pitchFamily="18" charset="0"/>
              </a:rPr>
              <a:t> 答：经过</a:t>
            </a:r>
            <a:r>
              <a:rPr lang="en-US" altLang="zh-CN" sz="28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Times New Roman" panose="02020603050405020304" pitchFamily="18" charset="0"/>
              </a:rPr>
              <a:t>1.8</a:t>
            </a:r>
            <a:r>
              <a:rPr lang="zh-CN" altLang="en-US" sz="2800" dirty="0" smtClean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Times New Roman" panose="02020603050405020304" pitchFamily="18" charset="0"/>
              </a:rPr>
              <a:t>小时两</a:t>
            </a:r>
            <a:r>
              <a:rPr lang="zh-CN" altLang="en-US" sz="28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Times New Roman" panose="02020603050405020304" pitchFamily="18" charset="0"/>
              </a:rPr>
              <a:t>车相遇。</a:t>
            </a:r>
          </a:p>
        </p:txBody>
      </p:sp>
      <p:sp>
        <p:nvSpPr>
          <p:cNvPr id="6" name="任意多边形 5"/>
          <p:cNvSpPr/>
          <p:nvPr/>
        </p:nvSpPr>
        <p:spPr>
          <a:xfrm>
            <a:off x="87088" y="806362"/>
            <a:ext cx="538386" cy="593398"/>
          </a:xfrm>
          <a:custGeom>
            <a:avLst/>
            <a:gdLst>
              <a:gd name="connsiteX0" fmla="*/ 0 w 538386"/>
              <a:gd name="connsiteY0" fmla="*/ 0 h 593398"/>
              <a:gd name="connsiteX1" fmla="*/ 241687 w 538386"/>
              <a:gd name="connsiteY1" fmla="*/ 0 h 593398"/>
              <a:gd name="connsiteX2" fmla="*/ 538386 w 538386"/>
              <a:gd name="connsiteY2" fmla="*/ 296699 h 593398"/>
              <a:gd name="connsiteX3" fmla="*/ 241687 w 538386"/>
              <a:gd name="connsiteY3" fmla="*/ 593398 h 593398"/>
              <a:gd name="connsiteX4" fmla="*/ 0 w 538386"/>
              <a:gd name="connsiteY4" fmla="*/ 593398 h 5933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38386" h="593398">
                <a:moveTo>
                  <a:pt x="0" y="0"/>
                </a:moveTo>
                <a:lnTo>
                  <a:pt x="241687" y="0"/>
                </a:lnTo>
                <a:cubicBezTo>
                  <a:pt x="405549" y="0"/>
                  <a:pt x="538386" y="132837"/>
                  <a:pt x="538386" y="296699"/>
                </a:cubicBezTo>
                <a:cubicBezTo>
                  <a:pt x="538386" y="460561"/>
                  <a:pt x="405549" y="593398"/>
                  <a:pt x="241687" y="593398"/>
                </a:cubicBezTo>
                <a:lnTo>
                  <a:pt x="0" y="593398"/>
                </a:lnTo>
                <a:close/>
              </a:path>
            </a:pathLst>
          </a:custGeom>
          <a:solidFill>
            <a:srgbClr val="A1C4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8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5</a:t>
            </a:r>
            <a:endParaRPr lang="zh-CN" altLang="en-US" sz="28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>
            <a:spLocks noChangeArrowheads="1"/>
          </p:cNvSpPr>
          <p:nvPr/>
        </p:nvSpPr>
        <p:spPr bwMode="auto">
          <a:xfrm>
            <a:off x="707674" y="1215120"/>
            <a:ext cx="10314345" cy="39703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800" b="1" dirty="0" smtClean="0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1</a:t>
            </a:r>
            <a:r>
              <a:rPr lang="en-US" altLang="zh-CN" sz="2800" b="1" dirty="0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.</a:t>
            </a:r>
            <a:r>
              <a:rPr lang="zh-CN" altLang="en-US" sz="2800" b="1" dirty="0" smtClean="0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结合</a:t>
            </a:r>
            <a:r>
              <a:rPr lang="zh-CN" altLang="en-US" sz="2800" b="1" dirty="0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具体事例</a:t>
            </a:r>
            <a:r>
              <a:rPr lang="zh-CN" altLang="en-US" sz="2800" b="1" dirty="0" smtClean="0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，经历</a:t>
            </a:r>
            <a:r>
              <a:rPr lang="zh-CN" altLang="en-US" sz="2800" b="1" dirty="0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自主尝试找等量关系，列方程解答稍复杂的相遇问题的过程</a:t>
            </a:r>
            <a:r>
              <a:rPr lang="zh-CN" altLang="en-US" sz="2800" b="1" dirty="0" smtClean="0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。</a:t>
            </a:r>
            <a:endParaRPr lang="en-US" altLang="zh-CN" sz="2800" b="1" dirty="0" smtClean="0">
              <a:solidFill>
                <a:prstClr val="black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800" b="1" dirty="0" smtClean="0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2</a:t>
            </a:r>
            <a:r>
              <a:rPr lang="en-US" altLang="zh-CN" sz="2800" b="1" dirty="0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.</a:t>
            </a:r>
            <a:r>
              <a:rPr lang="zh-CN" altLang="en-US" sz="2800" b="1" dirty="0" smtClean="0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能</a:t>
            </a:r>
            <a:r>
              <a:rPr lang="zh-CN" altLang="en-US" sz="2800" b="1" dirty="0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找出相遇问题中的等量关系，能列出方程并解答，能有条理地表达思考问题的过程</a:t>
            </a:r>
            <a:r>
              <a:rPr lang="zh-CN" altLang="en-US" sz="2800" b="1" dirty="0" smtClean="0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。</a:t>
            </a:r>
            <a:endParaRPr lang="en-US" altLang="zh-CN" sz="2800" b="1" dirty="0" smtClean="0">
              <a:solidFill>
                <a:prstClr val="black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800" b="1" dirty="0" smtClean="0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3</a:t>
            </a:r>
            <a:r>
              <a:rPr lang="en-US" altLang="zh-CN" sz="2800" b="1" dirty="0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.</a:t>
            </a:r>
            <a:r>
              <a:rPr lang="zh-CN" altLang="en-US" sz="2800" b="1" dirty="0" smtClean="0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能</a:t>
            </a:r>
            <a:r>
              <a:rPr lang="zh-CN" altLang="en-US" sz="2800" b="1" dirty="0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探索用方程解答相遇问题的有效方法，了解解决问题方法的多样化，获得自主解决问题的成功体验。</a:t>
            </a: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001789" y="2000182"/>
            <a:ext cx="1133475" cy="438150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21846" y="3373735"/>
            <a:ext cx="1143000" cy="4381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对象 32"/>
          <p:cNvGraphicFramePr>
            <a:graphicFrameLocks noChangeAspect="1"/>
          </p:cNvGraphicFramePr>
          <p:nvPr/>
        </p:nvGraphicFramePr>
        <p:xfrm>
          <a:off x="4514850" y="3321050"/>
          <a:ext cx="114300" cy="21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1" name="公式" r:id="rId3" imgW="2743200" imgH="5181600" progId="Equation.3">
                  <p:embed/>
                </p:oleObj>
              </mc:Choice>
              <mc:Fallback>
                <p:oleObj name="公式" r:id="rId3" imgW="2743200" imgH="5181600" progId="Equation.3">
                  <p:embed/>
                  <p:pic>
                    <p:nvPicPr>
                      <p:cNvPr id="0" name="图片 3072"/>
                      <p:cNvPicPr>
                        <a:picLocks noChangeAspect="1"/>
                      </p:cNvPicPr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514850" y="3321050"/>
                        <a:ext cx="114300" cy="215900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TextBox 36"/>
          <p:cNvSpPr txBox="1">
            <a:spLocks noChangeArrowheads="1"/>
          </p:cNvSpPr>
          <p:nvPr/>
        </p:nvSpPr>
        <p:spPr bwMode="auto">
          <a:xfrm>
            <a:off x="719398" y="707262"/>
            <a:ext cx="10950666" cy="1384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273050" indent="-2730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indent="0" eaLnBrk="1" hangingPunct="1">
              <a:lnSpc>
                <a:spcPct val="150000"/>
              </a:lnSpc>
            </a:pPr>
            <a:r>
              <a:rPr lang="zh-CN" altLang="en-US" sz="2800" dirty="0" smtClean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Times New Roman" panose="02020603050405020304" pitchFamily="18" charset="0"/>
              </a:rPr>
              <a:t>甲</a:t>
            </a:r>
            <a:r>
              <a:rPr lang="zh-CN" altLang="en-US" sz="28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Times New Roman" panose="02020603050405020304" pitchFamily="18" charset="0"/>
              </a:rPr>
              <a:t>、乙两个工程队同时从两端开凿一条隧道，计划</a:t>
            </a:r>
            <a:r>
              <a:rPr lang="en-US" altLang="zh-CN" sz="28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Times New Roman" panose="02020603050405020304" pitchFamily="18" charset="0"/>
              </a:rPr>
              <a:t>32</a:t>
            </a:r>
            <a:r>
              <a:rPr lang="zh-CN" altLang="en-US" sz="28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Times New Roman" panose="02020603050405020304" pitchFamily="18" charset="0"/>
              </a:rPr>
              <a:t>天完成。甲队计划每天完成</a:t>
            </a:r>
            <a:r>
              <a:rPr lang="en-US" altLang="zh-CN" sz="28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Times New Roman" panose="02020603050405020304" pitchFamily="18" charset="0"/>
              </a:rPr>
              <a:t>7</a:t>
            </a:r>
            <a:r>
              <a:rPr lang="zh-CN" altLang="en-US" sz="28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Times New Roman" panose="02020603050405020304" pitchFamily="18" charset="0"/>
              </a:rPr>
              <a:t>米，乙队每天需要完成多少米？</a:t>
            </a:r>
          </a:p>
        </p:txBody>
      </p:sp>
      <p:grpSp>
        <p:nvGrpSpPr>
          <p:cNvPr id="10" name="组合 9"/>
          <p:cNvGrpSpPr/>
          <p:nvPr/>
        </p:nvGrpSpPr>
        <p:grpSpPr>
          <a:xfrm>
            <a:off x="1194594" y="2387958"/>
            <a:ext cx="5013325" cy="2301213"/>
            <a:chOff x="1266100" y="3264476"/>
            <a:chExt cx="5013325" cy="2301213"/>
          </a:xfrm>
        </p:grpSpPr>
        <p:pic>
          <p:nvPicPr>
            <p:cNvPr id="11" name="Picture 2"/>
            <p:cNvPicPr>
              <a:picLocks noChangeAspect="1" noChangeArrowheads="1"/>
            </p:cNvPicPr>
            <p:nvPr/>
          </p:nvPicPr>
          <p:blipFill>
            <a:blip r:embed="rId5" cstate="email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1266100" y="3605126"/>
              <a:ext cx="5013325" cy="19605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2" name="圆角矩形标注 11"/>
            <p:cNvSpPr/>
            <p:nvPr/>
          </p:nvSpPr>
          <p:spPr>
            <a:xfrm>
              <a:off x="3555605" y="3264476"/>
              <a:ext cx="2061501" cy="1325328"/>
            </a:xfrm>
            <a:prstGeom prst="wedgeRoundRectCallout">
              <a:avLst>
                <a:gd name="adj1" fmla="val 57646"/>
                <a:gd name="adj2" fmla="val 13851"/>
                <a:gd name="adj3" fmla="val 16667"/>
              </a:avLst>
            </a:prstGeom>
            <a:solidFill>
              <a:srgbClr val="6FA110"/>
            </a:solidFill>
            <a:ln w="9525" cap="flat" cmpd="sng" algn="ctr">
              <a:noFill/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80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</a:rPr>
                <a:t>把你的算法和大家交流一下。</a:t>
              </a:r>
            </a:p>
          </p:txBody>
        </p:sp>
      </p:grpSp>
      <p:sp>
        <p:nvSpPr>
          <p:cNvPr id="13" name="矩形 12"/>
          <p:cNvSpPr>
            <a:spLocks noChangeArrowheads="1"/>
          </p:cNvSpPr>
          <p:nvPr/>
        </p:nvSpPr>
        <p:spPr bwMode="auto">
          <a:xfrm>
            <a:off x="6209943" y="2228411"/>
            <a:ext cx="5035353" cy="3323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zh-CN" altLang="en-US" sz="28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  <a:sym typeface="Times New Roman" panose="02020603050405020304" pitchFamily="18" charset="0"/>
              </a:rPr>
              <a:t>解：设乙队每天需要完成</a:t>
            </a:r>
            <a:r>
              <a:rPr lang="en-US" altLang="zh-CN" sz="2800" i="1" dirty="0">
                <a:solidFill>
                  <a:srgbClr val="FF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Times New Roman" panose="02020603050405020304" pitchFamily="18" charset="0"/>
              </a:rPr>
              <a:t>x</a:t>
            </a:r>
            <a:r>
              <a:rPr lang="zh-CN" altLang="en-US" sz="2800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  <a:sym typeface="Times New Roman" panose="02020603050405020304" pitchFamily="18" charset="0"/>
              </a:rPr>
              <a:t>米</a:t>
            </a:r>
            <a:r>
              <a:rPr lang="zh-CN" altLang="en-US" sz="28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  <a:sym typeface="Times New Roman" panose="02020603050405020304" pitchFamily="18" charset="0"/>
              </a:rPr>
              <a:t>。</a:t>
            </a:r>
          </a:p>
          <a:p>
            <a:pPr eaLnBrk="1" hangingPunct="1">
              <a:lnSpc>
                <a:spcPct val="150000"/>
              </a:lnSpc>
            </a:pPr>
            <a:r>
              <a:rPr lang="en-US" altLang="zh-CN" sz="28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Times New Roman" panose="02020603050405020304" pitchFamily="18" charset="0"/>
              </a:rPr>
              <a:t>         7×32+32</a:t>
            </a:r>
            <a:r>
              <a:rPr lang="en-US" altLang="zh-CN" sz="2800" i="1" dirty="0">
                <a:solidFill>
                  <a:srgbClr val="FF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Times New Roman" panose="02020603050405020304" pitchFamily="18" charset="0"/>
              </a:rPr>
              <a:t>x</a:t>
            </a:r>
            <a:r>
              <a:rPr lang="en-US" altLang="zh-CN" sz="28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Times New Roman" panose="02020603050405020304" pitchFamily="18" charset="0"/>
              </a:rPr>
              <a:t>=480</a:t>
            </a:r>
          </a:p>
          <a:p>
            <a:pPr eaLnBrk="1" hangingPunct="1">
              <a:lnSpc>
                <a:spcPct val="150000"/>
              </a:lnSpc>
            </a:pPr>
            <a:r>
              <a:rPr lang="en-US" altLang="zh-CN" sz="28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Times New Roman" panose="02020603050405020304" pitchFamily="18" charset="0"/>
              </a:rPr>
              <a:t>             224+32</a:t>
            </a:r>
            <a:r>
              <a:rPr lang="en-US" altLang="zh-CN" sz="2800" i="1" dirty="0">
                <a:solidFill>
                  <a:srgbClr val="FF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Times New Roman" panose="02020603050405020304" pitchFamily="18" charset="0"/>
              </a:rPr>
              <a:t>x</a:t>
            </a:r>
            <a:r>
              <a:rPr lang="en-US" altLang="zh-CN" sz="28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Times New Roman" panose="02020603050405020304" pitchFamily="18" charset="0"/>
              </a:rPr>
              <a:t>=480</a:t>
            </a:r>
          </a:p>
          <a:p>
            <a:pPr eaLnBrk="1" hangingPunct="1">
              <a:lnSpc>
                <a:spcPct val="150000"/>
              </a:lnSpc>
            </a:pPr>
            <a:r>
              <a:rPr lang="en-US" altLang="zh-CN" sz="28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Times New Roman" panose="02020603050405020304" pitchFamily="18" charset="0"/>
              </a:rPr>
              <a:t>                      32</a:t>
            </a:r>
            <a:r>
              <a:rPr lang="en-US" altLang="zh-CN" sz="2800" i="1" dirty="0">
                <a:solidFill>
                  <a:srgbClr val="FF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Times New Roman" panose="02020603050405020304" pitchFamily="18" charset="0"/>
              </a:rPr>
              <a:t>x</a:t>
            </a:r>
            <a:r>
              <a:rPr lang="en-US" altLang="zh-CN" sz="28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Times New Roman" panose="02020603050405020304" pitchFamily="18" charset="0"/>
              </a:rPr>
              <a:t>=256</a:t>
            </a:r>
          </a:p>
          <a:p>
            <a:pPr eaLnBrk="1" hangingPunct="1">
              <a:lnSpc>
                <a:spcPct val="150000"/>
              </a:lnSpc>
            </a:pPr>
            <a:r>
              <a:rPr lang="en-US" altLang="zh-CN" sz="28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Times New Roman" panose="02020603050405020304" pitchFamily="18" charset="0"/>
              </a:rPr>
              <a:t>                           </a:t>
            </a:r>
            <a:r>
              <a:rPr lang="en-US" altLang="zh-CN" sz="2800" i="1" dirty="0">
                <a:solidFill>
                  <a:srgbClr val="FF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Times New Roman" panose="02020603050405020304" pitchFamily="18" charset="0"/>
              </a:rPr>
              <a:t>x</a:t>
            </a:r>
            <a:r>
              <a:rPr lang="en-US" altLang="zh-CN" sz="28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Times New Roman" panose="02020603050405020304" pitchFamily="18" charset="0"/>
              </a:rPr>
              <a:t>=8</a:t>
            </a:r>
          </a:p>
        </p:txBody>
      </p:sp>
      <p:sp>
        <p:nvSpPr>
          <p:cNvPr id="14" name="TextBox 36"/>
          <p:cNvSpPr txBox="1">
            <a:spLocks noChangeArrowheads="1"/>
          </p:cNvSpPr>
          <p:nvPr/>
        </p:nvSpPr>
        <p:spPr bwMode="auto">
          <a:xfrm>
            <a:off x="6375853" y="5688552"/>
            <a:ext cx="4703532" cy="662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273050" indent="-2730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zh-CN" altLang="en-US" sz="28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Times New Roman" panose="02020603050405020304" pitchFamily="18" charset="0"/>
              </a:rPr>
              <a:t>答：乙队每天需要完成</a:t>
            </a:r>
            <a:r>
              <a:rPr lang="en-US" altLang="zh-CN" sz="28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Times New Roman" panose="02020603050405020304" pitchFamily="18" charset="0"/>
              </a:rPr>
              <a:t>8</a:t>
            </a:r>
            <a:r>
              <a:rPr lang="zh-CN" altLang="en-US" sz="28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Times New Roman" panose="02020603050405020304" pitchFamily="18" charset="0"/>
              </a:rPr>
              <a:t>米。</a:t>
            </a:r>
          </a:p>
        </p:txBody>
      </p:sp>
      <p:sp>
        <p:nvSpPr>
          <p:cNvPr id="15" name="任意多边形 14"/>
          <p:cNvSpPr/>
          <p:nvPr/>
        </p:nvSpPr>
        <p:spPr>
          <a:xfrm>
            <a:off x="87088" y="806362"/>
            <a:ext cx="538386" cy="593398"/>
          </a:xfrm>
          <a:custGeom>
            <a:avLst/>
            <a:gdLst>
              <a:gd name="connsiteX0" fmla="*/ 0 w 538386"/>
              <a:gd name="connsiteY0" fmla="*/ 0 h 593398"/>
              <a:gd name="connsiteX1" fmla="*/ 241687 w 538386"/>
              <a:gd name="connsiteY1" fmla="*/ 0 h 593398"/>
              <a:gd name="connsiteX2" fmla="*/ 538386 w 538386"/>
              <a:gd name="connsiteY2" fmla="*/ 296699 h 593398"/>
              <a:gd name="connsiteX3" fmla="*/ 241687 w 538386"/>
              <a:gd name="connsiteY3" fmla="*/ 593398 h 593398"/>
              <a:gd name="connsiteX4" fmla="*/ 0 w 538386"/>
              <a:gd name="connsiteY4" fmla="*/ 593398 h 5933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38386" h="593398">
                <a:moveTo>
                  <a:pt x="0" y="0"/>
                </a:moveTo>
                <a:lnTo>
                  <a:pt x="241687" y="0"/>
                </a:lnTo>
                <a:cubicBezTo>
                  <a:pt x="405549" y="0"/>
                  <a:pt x="538386" y="132837"/>
                  <a:pt x="538386" y="296699"/>
                </a:cubicBezTo>
                <a:cubicBezTo>
                  <a:pt x="538386" y="460561"/>
                  <a:pt x="405549" y="593398"/>
                  <a:pt x="241687" y="593398"/>
                </a:cubicBezTo>
                <a:lnTo>
                  <a:pt x="0" y="593398"/>
                </a:lnTo>
                <a:close/>
              </a:path>
            </a:pathLst>
          </a:custGeom>
          <a:solidFill>
            <a:srgbClr val="A1C4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8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6</a:t>
            </a:r>
            <a:endParaRPr lang="zh-CN" altLang="en-US" sz="28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2"/>
          <p:cNvPicPr>
            <a:picLocks noChangeAspect="1" noChangeArrowheads="1"/>
          </p:cNvPicPr>
          <p:nvPr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398743" y="1966340"/>
            <a:ext cx="7160373" cy="15087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TextBox 36"/>
          <p:cNvSpPr txBox="1">
            <a:spLocks noChangeArrowheads="1"/>
          </p:cNvSpPr>
          <p:nvPr/>
        </p:nvSpPr>
        <p:spPr bwMode="auto">
          <a:xfrm>
            <a:off x="825984" y="710391"/>
            <a:ext cx="10687729" cy="18221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273050" indent="-2730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indent="0" eaLnBrk="1" hangingPunct="1">
              <a:lnSpc>
                <a:spcPct val="150000"/>
              </a:lnSpc>
            </a:pPr>
            <a:r>
              <a:rPr lang="zh-CN" altLang="en-US" sz="2600" dirty="0" smtClean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Times New Roman" panose="02020603050405020304" pitchFamily="18" charset="0"/>
              </a:rPr>
              <a:t>甲</a:t>
            </a:r>
            <a:r>
              <a:rPr lang="zh-CN" altLang="en-US" sz="26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Times New Roman" panose="02020603050405020304" pitchFamily="18" charset="0"/>
              </a:rPr>
              <a:t>、乙两艘轮船沿同一航线同时从上海开往青岛。经过</a:t>
            </a:r>
            <a:r>
              <a:rPr lang="en-US" altLang="zh-CN" sz="26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Times New Roman" panose="02020603050405020304" pitchFamily="18" charset="0"/>
              </a:rPr>
              <a:t>18</a:t>
            </a:r>
            <a:r>
              <a:rPr lang="zh-CN" altLang="en-US" sz="26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Times New Roman" panose="02020603050405020304" pitchFamily="18" charset="0"/>
              </a:rPr>
              <a:t>小时后，甲船在乙船后面，距乙船</a:t>
            </a:r>
            <a:r>
              <a:rPr lang="en-US" altLang="zh-CN" sz="26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Times New Roman" panose="02020603050405020304" pitchFamily="18" charset="0"/>
              </a:rPr>
              <a:t>57.6</a:t>
            </a:r>
            <a:r>
              <a:rPr lang="zh-CN" altLang="en-US" sz="26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Times New Roman" panose="02020603050405020304" pitchFamily="18" charset="0"/>
              </a:rPr>
              <a:t>千米。甲船平均每小时行</a:t>
            </a:r>
            <a:r>
              <a:rPr lang="en-US" altLang="zh-CN" sz="26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Times New Roman" panose="02020603050405020304" pitchFamily="18" charset="0"/>
              </a:rPr>
              <a:t>32.5</a:t>
            </a:r>
            <a:r>
              <a:rPr lang="zh-CN" altLang="en-US" sz="26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Times New Roman" panose="02020603050405020304" pitchFamily="18" charset="0"/>
              </a:rPr>
              <a:t>千米，乙船平均每小时行多少千米？</a:t>
            </a:r>
          </a:p>
        </p:txBody>
      </p:sp>
      <p:sp>
        <p:nvSpPr>
          <p:cNvPr id="15" name="矩形 14"/>
          <p:cNvSpPr>
            <a:spLocks noChangeArrowheads="1"/>
          </p:cNvSpPr>
          <p:nvPr/>
        </p:nvSpPr>
        <p:spPr bwMode="auto">
          <a:xfrm>
            <a:off x="1963122" y="3340989"/>
            <a:ext cx="5394425" cy="3323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zh-CN" altLang="en-US" sz="28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Times New Roman" panose="02020603050405020304" pitchFamily="18" charset="0"/>
              </a:rPr>
              <a:t>解：设乙船平均每小时行</a:t>
            </a:r>
            <a:r>
              <a:rPr lang="en-US" altLang="zh-CN" sz="2800" i="1" dirty="0">
                <a:solidFill>
                  <a:srgbClr val="FF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Times New Roman" panose="02020603050405020304" pitchFamily="18" charset="0"/>
              </a:rPr>
              <a:t>x</a:t>
            </a:r>
            <a:r>
              <a:rPr lang="zh-CN" altLang="en-US" sz="28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Times New Roman" panose="02020603050405020304" pitchFamily="18" charset="0"/>
              </a:rPr>
              <a:t>千米。</a:t>
            </a:r>
            <a:endParaRPr lang="en-US" altLang="zh-CN" sz="2800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Times New Roman" panose="02020603050405020304" pitchFamily="18" charset="0"/>
            </a:endParaRPr>
          </a:p>
          <a:p>
            <a:pPr eaLnBrk="1" hangingPunct="1">
              <a:lnSpc>
                <a:spcPct val="150000"/>
              </a:lnSpc>
            </a:pPr>
            <a:r>
              <a:rPr lang="en-US" altLang="zh-CN" sz="2800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Times New Roman" panose="02020603050405020304" pitchFamily="18" charset="0"/>
              </a:rPr>
              <a:t>      18</a:t>
            </a:r>
            <a:r>
              <a:rPr lang="en-US" altLang="zh-CN" sz="2800" i="1" dirty="0">
                <a:solidFill>
                  <a:srgbClr val="FF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Times New Roman" panose="02020603050405020304" pitchFamily="18" charset="0"/>
              </a:rPr>
              <a:t>x</a:t>
            </a:r>
            <a:r>
              <a:rPr lang="zh-CN" altLang="en-US" sz="28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Times New Roman" panose="02020603050405020304" pitchFamily="18" charset="0"/>
              </a:rPr>
              <a:t>－</a:t>
            </a:r>
            <a:r>
              <a:rPr lang="en-US" altLang="zh-CN" sz="28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Times New Roman" panose="02020603050405020304" pitchFamily="18" charset="0"/>
              </a:rPr>
              <a:t>32.5×18</a:t>
            </a:r>
            <a:r>
              <a:rPr lang="zh-CN" altLang="en-US" sz="28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Times New Roman" panose="02020603050405020304" pitchFamily="18" charset="0"/>
              </a:rPr>
              <a:t>＝</a:t>
            </a:r>
            <a:r>
              <a:rPr lang="en-US" altLang="zh-CN" sz="2800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Times New Roman" panose="02020603050405020304" pitchFamily="18" charset="0"/>
              </a:rPr>
              <a:t>57.6</a:t>
            </a:r>
          </a:p>
          <a:p>
            <a:pPr eaLnBrk="1" hangingPunct="1">
              <a:lnSpc>
                <a:spcPct val="150000"/>
              </a:lnSpc>
            </a:pPr>
            <a:r>
              <a:rPr lang="en-US" altLang="zh-CN" sz="2800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Times New Roman" panose="02020603050405020304" pitchFamily="18" charset="0"/>
              </a:rPr>
              <a:t>             18</a:t>
            </a:r>
            <a:r>
              <a:rPr lang="en-US" altLang="zh-CN" sz="2800" i="1" dirty="0">
                <a:solidFill>
                  <a:srgbClr val="FF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Times New Roman" panose="02020603050405020304" pitchFamily="18" charset="0"/>
              </a:rPr>
              <a:t>x</a:t>
            </a:r>
            <a:r>
              <a:rPr lang="zh-CN" altLang="en-US" sz="2800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Times New Roman" panose="02020603050405020304" pitchFamily="18" charset="0"/>
              </a:rPr>
              <a:t>－</a:t>
            </a:r>
            <a:r>
              <a:rPr lang="en-US" altLang="zh-CN" sz="2800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Times New Roman" panose="02020603050405020304" pitchFamily="18" charset="0"/>
              </a:rPr>
              <a:t>585</a:t>
            </a:r>
            <a:r>
              <a:rPr lang="zh-CN" altLang="en-US" sz="2800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Times New Roman" panose="02020603050405020304" pitchFamily="18" charset="0"/>
              </a:rPr>
              <a:t>＝</a:t>
            </a:r>
            <a:r>
              <a:rPr lang="en-US" altLang="zh-CN" sz="2800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Times New Roman" panose="02020603050405020304" pitchFamily="18" charset="0"/>
              </a:rPr>
              <a:t>57.6</a:t>
            </a:r>
          </a:p>
          <a:p>
            <a:pPr eaLnBrk="1" hangingPunct="1">
              <a:lnSpc>
                <a:spcPct val="150000"/>
              </a:lnSpc>
            </a:pPr>
            <a:r>
              <a:rPr lang="en-US" altLang="zh-CN" sz="2800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Times New Roman" panose="02020603050405020304" pitchFamily="18" charset="0"/>
              </a:rPr>
              <a:t>                      18</a:t>
            </a:r>
            <a:r>
              <a:rPr lang="en-US" altLang="zh-CN" sz="2800" i="1" dirty="0">
                <a:solidFill>
                  <a:srgbClr val="FF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Times New Roman" panose="02020603050405020304" pitchFamily="18" charset="0"/>
              </a:rPr>
              <a:t>x</a:t>
            </a:r>
            <a:r>
              <a:rPr lang="zh-CN" altLang="en-US" sz="2800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Times New Roman" panose="02020603050405020304" pitchFamily="18" charset="0"/>
              </a:rPr>
              <a:t>＝</a:t>
            </a:r>
            <a:r>
              <a:rPr lang="en-US" altLang="zh-CN" sz="2800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Times New Roman" panose="02020603050405020304" pitchFamily="18" charset="0"/>
              </a:rPr>
              <a:t>642.6</a:t>
            </a:r>
            <a:endParaRPr lang="en-US" altLang="zh-CN" sz="2800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Times New Roman" panose="02020603050405020304" pitchFamily="18" charset="0"/>
            </a:endParaRPr>
          </a:p>
          <a:p>
            <a:pPr eaLnBrk="1" hangingPunct="1">
              <a:lnSpc>
                <a:spcPct val="150000"/>
              </a:lnSpc>
            </a:pPr>
            <a:r>
              <a:rPr lang="zh-CN" altLang="en-US" sz="28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Times New Roman" panose="02020603050405020304" pitchFamily="18" charset="0"/>
              </a:rPr>
              <a:t>　　　　  </a:t>
            </a:r>
            <a:r>
              <a:rPr lang="zh-CN" altLang="en-US" sz="2800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Times New Roman" panose="02020603050405020304" pitchFamily="18" charset="0"/>
              </a:rPr>
              <a:t>           </a:t>
            </a:r>
            <a:r>
              <a:rPr lang="en-US" altLang="zh-CN" sz="2800" i="1" dirty="0">
                <a:solidFill>
                  <a:srgbClr val="FF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Times New Roman" panose="02020603050405020304" pitchFamily="18" charset="0"/>
              </a:rPr>
              <a:t>x</a:t>
            </a:r>
            <a:r>
              <a:rPr lang="zh-CN" altLang="en-US" sz="28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Times New Roman" panose="02020603050405020304" pitchFamily="18" charset="0"/>
              </a:rPr>
              <a:t>＝</a:t>
            </a:r>
            <a:r>
              <a:rPr lang="en-US" altLang="zh-CN" sz="28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Times New Roman" panose="02020603050405020304" pitchFamily="18" charset="0"/>
              </a:rPr>
              <a:t>35.7</a:t>
            </a:r>
          </a:p>
        </p:txBody>
      </p:sp>
      <p:sp>
        <p:nvSpPr>
          <p:cNvPr id="16" name="TextBox 36"/>
          <p:cNvSpPr txBox="1">
            <a:spLocks noChangeArrowheads="1"/>
          </p:cNvSpPr>
          <p:nvPr/>
        </p:nvSpPr>
        <p:spPr bwMode="auto">
          <a:xfrm>
            <a:off x="6169848" y="5926312"/>
            <a:ext cx="5590837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273050" indent="-2730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indent="0" eaLnBrk="1" hangingPunct="1">
              <a:lnSpc>
                <a:spcPct val="150000"/>
              </a:lnSpc>
            </a:pPr>
            <a:r>
              <a:rPr lang="zh-CN" altLang="en-US" sz="28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Times New Roman" panose="02020603050405020304" pitchFamily="18" charset="0"/>
              </a:rPr>
              <a:t> 答：乙</a:t>
            </a:r>
            <a:r>
              <a:rPr lang="zh-CN" altLang="en-US" sz="2800" dirty="0" smtClean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Times New Roman" panose="02020603050405020304" pitchFamily="18" charset="0"/>
              </a:rPr>
              <a:t>船平均</a:t>
            </a:r>
            <a:r>
              <a:rPr lang="zh-CN" altLang="en-US" sz="28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Times New Roman" panose="02020603050405020304" pitchFamily="18" charset="0"/>
              </a:rPr>
              <a:t>每小时行</a:t>
            </a:r>
            <a:r>
              <a:rPr lang="en-US" altLang="zh-CN" sz="28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Times New Roman" panose="02020603050405020304" pitchFamily="18" charset="0"/>
              </a:rPr>
              <a:t>35.7</a:t>
            </a:r>
            <a:r>
              <a:rPr lang="zh-CN" altLang="en-US" sz="28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Times New Roman" panose="02020603050405020304" pitchFamily="18" charset="0"/>
              </a:rPr>
              <a:t>千米。</a:t>
            </a:r>
          </a:p>
        </p:txBody>
      </p:sp>
      <p:sp>
        <p:nvSpPr>
          <p:cNvPr id="7" name="任意多边形 6"/>
          <p:cNvSpPr/>
          <p:nvPr/>
        </p:nvSpPr>
        <p:spPr>
          <a:xfrm>
            <a:off x="87088" y="806362"/>
            <a:ext cx="538386" cy="593398"/>
          </a:xfrm>
          <a:custGeom>
            <a:avLst/>
            <a:gdLst>
              <a:gd name="connsiteX0" fmla="*/ 0 w 538386"/>
              <a:gd name="connsiteY0" fmla="*/ 0 h 593398"/>
              <a:gd name="connsiteX1" fmla="*/ 241687 w 538386"/>
              <a:gd name="connsiteY1" fmla="*/ 0 h 593398"/>
              <a:gd name="connsiteX2" fmla="*/ 538386 w 538386"/>
              <a:gd name="connsiteY2" fmla="*/ 296699 h 593398"/>
              <a:gd name="connsiteX3" fmla="*/ 241687 w 538386"/>
              <a:gd name="connsiteY3" fmla="*/ 593398 h 593398"/>
              <a:gd name="connsiteX4" fmla="*/ 0 w 538386"/>
              <a:gd name="connsiteY4" fmla="*/ 593398 h 5933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38386" h="593398">
                <a:moveTo>
                  <a:pt x="0" y="0"/>
                </a:moveTo>
                <a:lnTo>
                  <a:pt x="241687" y="0"/>
                </a:lnTo>
                <a:cubicBezTo>
                  <a:pt x="405549" y="0"/>
                  <a:pt x="538386" y="132837"/>
                  <a:pt x="538386" y="296699"/>
                </a:cubicBezTo>
                <a:cubicBezTo>
                  <a:pt x="538386" y="460561"/>
                  <a:pt x="405549" y="593398"/>
                  <a:pt x="241687" y="593398"/>
                </a:cubicBezTo>
                <a:lnTo>
                  <a:pt x="0" y="593398"/>
                </a:lnTo>
                <a:close/>
              </a:path>
            </a:pathLst>
          </a:custGeom>
          <a:solidFill>
            <a:srgbClr val="A1C4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8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7</a:t>
            </a:r>
            <a:endParaRPr lang="zh-CN" altLang="en-US" sz="28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36"/>
          <p:cNvSpPr txBox="1">
            <a:spLocks noChangeArrowheads="1"/>
          </p:cNvSpPr>
          <p:nvPr/>
        </p:nvSpPr>
        <p:spPr bwMode="auto">
          <a:xfrm>
            <a:off x="952685" y="703083"/>
            <a:ext cx="5670853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55600" indent="-355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indent="0" eaLnBrk="1" hangingPunct="1">
              <a:lnSpc>
                <a:spcPct val="150000"/>
              </a:lnSpc>
              <a:defRPr/>
            </a:pPr>
            <a:r>
              <a:rPr lang="zh-CN" altLang="en-US" sz="2800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  <a:sym typeface="Times New Roman" panose="02020603050405020304" pitchFamily="18" charset="0"/>
              </a:rPr>
              <a:t>请说说路程、速度、时间的关系。</a:t>
            </a:r>
            <a:r>
              <a:rPr lang="zh-CN" altLang="en-US" sz="28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  <a:sym typeface="Times New Roman" panose="02020603050405020304" pitchFamily="18" charset="0"/>
              </a:rPr>
              <a:t>　　　　　　　　　　　</a:t>
            </a:r>
            <a:endParaRPr lang="en-US" altLang="zh-CN" sz="280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  <a:sym typeface="Times New Roman" panose="02020603050405020304" pitchFamily="18" charset="0"/>
            </a:endParaRPr>
          </a:p>
        </p:txBody>
      </p:sp>
      <p:sp>
        <p:nvSpPr>
          <p:cNvPr id="11" name="矩形 10"/>
          <p:cNvSpPr>
            <a:spLocks noChangeArrowheads="1"/>
          </p:cNvSpPr>
          <p:nvPr/>
        </p:nvSpPr>
        <p:spPr bwMode="auto">
          <a:xfrm>
            <a:off x="4129639" y="1372685"/>
            <a:ext cx="4323536" cy="2031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zh-CN" altLang="en-US" sz="2800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Times New Roman" panose="02020603050405020304" pitchFamily="18" charset="0"/>
              </a:rPr>
              <a:t>路程</a:t>
            </a:r>
            <a:r>
              <a:rPr lang="en-US" altLang="zh-CN" sz="2800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Times New Roman" panose="02020603050405020304" pitchFamily="18" charset="0"/>
              </a:rPr>
              <a:t>=</a:t>
            </a:r>
            <a:r>
              <a:rPr lang="zh-CN" altLang="en-US" sz="2800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Times New Roman" panose="02020603050405020304" pitchFamily="18" charset="0"/>
              </a:rPr>
              <a:t>速度</a:t>
            </a:r>
            <a:r>
              <a:rPr lang="en-US" altLang="zh-CN" sz="2800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Times New Roman" panose="02020603050405020304" pitchFamily="18" charset="0"/>
              </a:rPr>
              <a:t>×</a:t>
            </a:r>
            <a:r>
              <a:rPr lang="zh-CN" altLang="en-US" sz="2800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Times New Roman" panose="02020603050405020304" pitchFamily="18" charset="0"/>
              </a:rPr>
              <a:t>时间</a:t>
            </a:r>
            <a:endParaRPr lang="en-US" altLang="zh-CN" sz="2800" dirty="0" smtClean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Times New Roman" panose="02020603050405020304" pitchFamily="18" charset="0"/>
            </a:endParaRPr>
          </a:p>
          <a:p>
            <a:pPr eaLnBrk="1" hangingPunct="1">
              <a:lnSpc>
                <a:spcPct val="150000"/>
              </a:lnSpc>
            </a:pPr>
            <a:r>
              <a:rPr lang="zh-CN" altLang="en-US" sz="2800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Times New Roman" panose="02020603050405020304" pitchFamily="18" charset="0"/>
              </a:rPr>
              <a:t>速度</a:t>
            </a:r>
            <a:r>
              <a:rPr lang="en-US" altLang="zh-CN" sz="2800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Times New Roman" panose="02020603050405020304" pitchFamily="18" charset="0"/>
              </a:rPr>
              <a:t>=</a:t>
            </a:r>
            <a:r>
              <a:rPr lang="zh-CN" altLang="en-US" sz="2800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Times New Roman" panose="02020603050405020304" pitchFamily="18" charset="0"/>
              </a:rPr>
              <a:t>路程</a:t>
            </a:r>
            <a:r>
              <a:rPr lang="en-US" altLang="zh-CN" sz="2800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Times New Roman" panose="02020603050405020304" pitchFamily="18" charset="0"/>
              </a:rPr>
              <a:t>÷</a:t>
            </a:r>
            <a:r>
              <a:rPr lang="zh-CN" altLang="en-US" sz="2800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Times New Roman" panose="02020603050405020304" pitchFamily="18" charset="0"/>
              </a:rPr>
              <a:t>时间</a:t>
            </a:r>
            <a:endParaRPr lang="zh-CN" altLang="en-US" sz="2800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Times New Roman" panose="02020603050405020304" pitchFamily="18" charset="0"/>
            </a:endParaRPr>
          </a:p>
          <a:p>
            <a:pPr eaLnBrk="1" hangingPunct="1">
              <a:lnSpc>
                <a:spcPct val="150000"/>
              </a:lnSpc>
            </a:pPr>
            <a:r>
              <a:rPr lang="zh-CN" altLang="en-US" sz="2800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Times New Roman" panose="02020603050405020304" pitchFamily="18" charset="0"/>
              </a:rPr>
              <a:t>时间</a:t>
            </a:r>
            <a:r>
              <a:rPr lang="en-US" altLang="zh-CN" sz="2800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Times New Roman" panose="02020603050405020304" pitchFamily="18" charset="0"/>
              </a:rPr>
              <a:t>=</a:t>
            </a:r>
            <a:r>
              <a:rPr lang="zh-CN" altLang="en-US" sz="28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Times New Roman" panose="02020603050405020304" pitchFamily="18" charset="0"/>
              </a:rPr>
              <a:t>路程</a:t>
            </a:r>
            <a:r>
              <a:rPr lang="en-US" altLang="zh-CN" sz="2800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Times New Roman" panose="02020603050405020304" pitchFamily="18" charset="0"/>
              </a:rPr>
              <a:t>÷</a:t>
            </a:r>
            <a:r>
              <a:rPr lang="zh-CN" altLang="en-US" sz="28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Times New Roman" panose="02020603050405020304" pitchFamily="18" charset="0"/>
              </a:rPr>
              <a:t>速度</a:t>
            </a:r>
            <a:endParaRPr lang="en-US" altLang="zh-CN" sz="2800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Times New Roman" panose="02020603050405020304" pitchFamily="18" charset="0"/>
            </a:endParaRPr>
          </a:p>
        </p:txBody>
      </p:sp>
      <p:sp>
        <p:nvSpPr>
          <p:cNvPr id="5" name="TextBox 36"/>
          <p:cNvSpPr txBox="1">
            <a:spLocks noChangeArrowheads="1"/>
          </p:cNvSpPr>
          <p:nvPr/>
        </p:nvSpPr>
        <p:spPr bwMode="auto">
          <a:xfrm>
            <a:off x="1039375" y="3404010"/>
            <a:ext cx="4728379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55600" indent="-355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indent="0" eaLnBrk="1" hangingPunct="1">
              <a:lnSpc>
                <a:spcPct val="150000"/>
              </a:lnSpc>
              <a:defRPr/>
            </a:pPr>
            <a:r>
              <a:rPr lang="zh-CN" altLang="en-US" sz="2800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  <a:sym typeface="Times New Roman" panose="02020603050405020304" pitchFamily="18" charset="0"/>
              </a:rPr>
              <a:t>那么相遇时间与什么有关？</a:t>
            </a:r>
            <a:r>
              <a:rPr lang="zh-CN" altLang="en-US" sz="28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  <a:sym typeface="Times New Roman" panose="02020603050405020304" pitchFamily="18" charset="0"/>
              </a:rPr>
              <a:t>　　　　　　　　　　</a:t>
            </a:r>
            <a:endParaRPr lang="en-US" altLang="zh-CN" sz="280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  <a:sym typeface="Times New Roman" panose="02020603050405020304" pitchFamily="18" charset="0"/>
            </a:endParaRPr>
          </a:p>
        </p:txBody>
      </p:sp>
      <p:sp>
        <p:nvSpPr>
          <p:cNvPr id="6" name="矩形 5"/>
          <p:cNvSpPr>
            <a:spLocks noChangeArrowheads="1"/>
          </p:cNvSpPr>
          <p:nvPr/>
        </p:nvSpPr>
        <p:spPr bwMode="auto">
          <a:xfrm>
            <a:off x="3462449" y="4142674"/>
            <a:ext cx="4591305" cy="2031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zh-CN" altLang="en-US" sz="2800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Times New Roman" panose="02020603050405020304" pitchFamily="18" charset="0"/>
              </a:rPr>
              <a:t>总路程</a:t>
            </a:r>
            <a:r>
              <a:rPr lang="en-US" altLang="zh-CN" sz="2800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Times New Roman" panose="02020603050405020304" pitchFamily="18" charset="0"/>
              </a:rPr>
              <a:t>=</a:t>
            </a:r>
            <a:r>
              <a:rPr lang="zh-CN" altLang="en-US" sz="2800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Times New Roman" panose="02020603050405020304" pitchFamily="18" charset="0"/>
              </a:rPr>
              <a:t>速度和</a:t>
            </a:r>
            <a:r>
              <a:rPr lang="en-US" altLang="zh-CN" sz="28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Times New Roman" panose="02020603050405020304" pitchFamily="18" charset="0"/>
              </a:rPr>
              <a:t>×</a:t>
            </a:r>
            <a:r>
              <a:rPr lang="zh-CN" altLang="en-US" sz="2800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Times New Roman" panose="02020603050405020304" pitchFamily="18" charset="0"/>
              </a:rPr>
              <a:t>相遇时间</a:t>
            </a:r>
            <a:endParaRPr lang="en-US" altLang="zh-CN" sz="2800" dirty="0" smtClean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Times New Roman" panose="02020603050405020304" pitchFamily="18" charset="0"/>
            </a:endParaRPr>
          </a:p>
          <a:p>
            <a:pPr eaLnBrk="1" hangingPunct="1">
              <a:lnSpc>
                <a:spcPct val="150000"/>
              </a:lnSpc>
            </a:pPr>
            <a:r>
              <a:rPr lang="zh-CN" altLang="en-US" sz="2800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Times New Roman" panose="02020603050405020304" pitchFamily="18" charset="0"/>
              </a:rPr>
              <a:t>速度和</a:t>
            </a:r>
            <a:r>
              <a:rPr lang="en-US" altLang="zh-CN" sz="2800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Times New Roman" panose="02020603050405020304" pitchFamily="18" charset="0"/>
              </a:rPr>
              <a:t>=</a:t>
            </a:r>
            <a:r>
              <a:rPr lang="zh-CN" altLang="en-US" sz="2800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Times New Roman" panose="02020603050405020304" pitchFamily="18" charset="0"/>
              </a:rPr>
              <a:t>总路程</a:t>
            </a:r>
            <a:r>
              <a:rPr lang="en-US" altLang="zh-CN" sz="2800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Times New Roman" panose="02020603050405020304" pitchFamily="18" charset="0"/>
              </a:rPr>
              <a:t>÷</a:t>
            </a:r>
            <a:r>
              <a:rPr lang="zh-CN" altLang="en-US" sz="2800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Times New Roman" panose="02020603050405020304" pitchFamily="18" charset="0"/>
              </a:rPr>
              <a:t>相遇时间</a:t>
            </a:r>
            <a:endParaRPr lang="zh-CN" altLang="en-US" sz="2800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Times New Roman" panose="02020603050405020304" pitchFamily="18" charset="0"/>
            </a:endParaRPr>
          </a:p>
          <a:p>
            <a:pPr eaLnBrk="1" hangingPunct="1">
              <a:lnSpc>
                <a:spcPct val="150000"/>
              </a:lnSpc>
            </a:pPr>
            <a:r>
              <a:rPr lang="zh-CN" altLang="en-US" sz="2800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Times New Roman" panose="02020603050405020304" pitchFamily="18" charset="0"/>
              </a:rPr>
              <a:t>相遇时间</a:t>
            </a:r>
            <a:r>
              <a:rPr lang="en-US" altLang="zh-CN" sz="2800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Times New Roman" panose="02020603050405020304" pitchFamily="18" charset="0"/>
              </a:rPr>
              <a:t>=</a:t>
            </a:r>
            <a:r>
              <a:rPr lang="zh-CN" altLang="en-US" sz="2800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Times New Roman" panose="02020603050405020304" pitchFamily="18" charset="0"/>
              </a:rPr>
              <a:t>总路程</a:t>
            </a:r>
            <a:r>
              <a:rPr lang="en-US" altLang="zh-CN" sz="2800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Times New Roman" panose="02020603050405020304" pitchFamily="18" charset="0"/>
              </a:rPr>
              <a:t>÷</a:t>
            </a:r>
            <a:r>
              <a:rPr lang="zh-CN" altLang="en-US" sz="2800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Times New Roman" panose="02020603050405020304" pitchFamily="18" charset="0"/>
              </a:rPr>
              <a:t>速度和</a:t>
            </a:r>
            <a:endParaRPr lang="en-US" altLang="zh-CN" sz="2800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5" grpId="0"/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圆角矩形标注 16"/>
          <p:cNvSpPr/>
          <p:nvPr/>
        </p:nvSpPr>
        <p:spPr>
          <a:xfrm>
            <a:off x="2662467" y="4925117"/>
            <a:ext cx="4549372" cy="840036"/>
          </a:xfrm>
          <a:prstGeom prst="wedgeRoundRectCallout">
            <a:avLst>
              <a:gd name="adj1" fmla="val -57578"/>
              <a:gd name="adj2" fmla="val 31237"/>
              <a:gd name="adj3" fmla="val 16667"/>
            </a:avLst>
          </a:prstGeom>
          <a:solidFill>
            <a:srgbClr val="E0EE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lnSpc>
                <a:spcPct val="150000"/>
              </a:lnSpc>
            </a:pPr>
            <a:r>
              <a:rPr lang="zh-CN" altLang="en-US" sz="28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先找等量关系，再列方程。</a:t>
            </a:r>
          </a:p>
        </p:txBody>
      </p:sp>
      <p:sp>
        <p:nvSpPr>
          <p:cNvPr id="10" name="TextBox 29"/>
          <p:cNvSpPr txBox="1">
            <a:spLocks noChangeArrowheads="1"/>
          </p:cNvSpPr>
          <p:nvPr/>
        </p:nvSpPr>
        <p:spPr bwMode="auto">
          <a:xfrm>
            <a:off x="955332" y="655140"/>
            <a:ext cx="10584549" cy="1384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zh-CN" altLang="en-US" sz="28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  <a:sym typeface="Times New Roman" panose="02020603050405020304" pitchFamily="18" charset="0"/>
              </a:rPr>
              <a:t>甲、乙两列火车分别从北京和上海同时开出，相向而行，经过</a:t>
            </a:r>
            <a:r>
              <a:rPr lang="en-US" altLang="zh-CN" sz="28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  <a:sym typeface="Times New Roman" panose="02020603050405020304" pitchFamily="18" charset="0"/>
              </a:rPr>
              <a:t>7</a:t>
            </a:r>
            <a:r>
              <a:rPr lang="zh-CN" altLang="en-US" sz="28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  <a:sym typeface="Times New Roman" panose="02020603050405020304" pitchFamily="18" charset="0"/>
              </a:rPr>
              <a:t>小时相遇。甲车平均每小时行多少千米？</a:t>
            </a:r>
          </a:p>
        </p:txBody>
      </p:sp>
      <p:grpSp>
        <p:nvGrpSpPr>
          <p:cNvPr id="4" name="组合 3"/>
          <p:cNvGrpSpPr/>
          <p:nvPr/>
        </p:nvGrpSpPr>
        <p:grpSpPr>
          <a:xfrm>
            <a:off x="3001478" y="2040136"/>
            <a:ext cx="5717497" cy="2393710"/>
            <a:chOff x="3001478" y="2040136"/>
            <a:chExt cx="5717497" cy="2393710"/>
          </a:xfrm>
        </p:grpSpPr>
        <p:grpSp>
          <p:nvGrpSpPr>
            <p:cNvPr id="6" name="组合 5"/>
            <p:cNvGrpSpPr/>
            <p:nvPr/>
          </p:nvGrpSpPr>
          <p:grpSpPr>
            <a:xfrm>
              <a:off x="3001478" y="2524356"/>
              <a:ext cx="5717497" cy="1909490"/>
              <a:chOff x="3022669" y="1980974"/>
              <a:chExt cx="5717497" cy="1909490"/>
            </a:xfrm>
          </p:grpSpPr>
          <p:sp>
            <p:nvSpPr>
              <p:cNvPr id="7" name="矩形 6"/>
              <p:cNvSpPr/>
              <p:nvPr/>
            </p:nvSpPr>
            <p:spPr>
              <a:xfrm>
                <a:off x="5424703" y="3490354"/>
                <a:ext cx="1300356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altLang="zh-CN" sz="2000" dirty="0" smtClean="0">
                    <a:solidFill>
                      <a:prstClr val="black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1463</a:t>
                </a:r>
                <a:r>
                  <a:rPr lang="zh-CN" altLang="en-US" sz="2000" dirty="0" smtClean="0">
                    <a:solidFill>
                      <a:prstClr val="black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千米</a:t>
                </a:r>
                <a:endParaRPr lang="zh-CN" altLang="en-US" sz="2000" dirty="0"/>
              </a:p>
            </p:txBody>
          </p:sp>
          <p:grpSp>
            <p:nvGrpSpPr>
              <p:cNvPr id="8" name="组合 7"/>
              <p:cNvGrpSpPr/>
              <p:nvPr/>
            </p:nvGrpSpPr>
            <p:grpSpPr>
              <a:xfrm>
                <a:off x="3022669" y="1980974"/>
                <a:ext cx="5717497" cy="1426691"/>
                <a:chOff x="3022669" y="1980974"/>
                <a:chExt cx="5717497" cy="1426691"/>
              </a:xfrm>
            </p:grpSpPr>
            <p:grpSp>
              <p:nvGrpSpPr>
                <p:cNvPr id="9" name="组合 8"/>
                <p:cNvGrpSpPr/>
                <p:nvPr/>
              </p:nvGrpSpPr>
              <p:grpSpPr>
                <a:xfrm>
                  <a:off x="3809427" y="2987710"/>
                  <a:ext cx="4215064" cy="156410"/>
                  <a:chOff x="1481463" y="2695074"/>
                  <a:chExt cx="4215064" cy="156410"/>
                </a:xfrm>
              </p:grpSpPr>
              <p:cxnSp>
                <p:nvCxnSpPr>
                  <p:cNvPr id="24" name="直接连接符 23"/>
                  <p:cNvCxnSpPr/>
                  <p:nvPr/>
                </p:nvCxnSpPr>
                <p:spPr>
                  <a:xfrm>
                    <a:off x="1481463" y="2851484"/>
                    <a:ext cx="4215064" cy="0"/>
                  </a:xfrm>
                  <a:prstGeom prst="line">
                    <a:avLst/>
                  </a:prstGeom>
                  <a:ln w="19050"/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5" name="直接连接符 24"/>
                  <p:cNvCxnSpPr/>
                  <p:nvPr/>
                </p:nvCxnSpPr>
                <p:spPr>
                  <a:xfrm flipV="1">
                    <a:off x="1481463" y="2695074"/>
                    <a:ext cx="0" cy="156410"/>
                  </a:xfrm>
                  <a:prstGeom prst="line">
                    <a:avLst/>
                  </a:prstGeom>
                  <a:ln w="19050"/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6" name="直接连接符 25"/>
                  <p:cNvCxnSpPr/>
                  <p:nvPr/>
                </p:nvCxnSpPr>
                <p:spPr>
                  <a:xfrm flipV="1">
                    <a:off x="5696527" y="2695074"/>
                    <a:ext cx="0" cy="156410"/>
                  </a:xfrm>
                  <a:prstGeom prst="line">
                    <a:avLst/>
                  </a:prstGeom>
                  <a:ln w="19050"/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pic>
              <p:nvPicPr>
                <p:cNvPr id="11" name="图片 10"/>
                <p:cNvPicPr>
                  <a:picLocks noChangeAspect="1"/>
                </p:cNvPicPr>
                <p:nvPr/>
              </p:nvPicPr>
              <p:blipFill>
                <a:blip r:embed="rId2" cstate="email"/>
                <a:stretch>
                  <a:fillRect/>
                </a:stretch>
              </p:blipFill>
              <p:spPr>
                <a:xfrm flipH="1">
                  <a:off x="3273350" y="2073961"/>
                  <a:ext cx="1045464" cy="497301"/>
                </a:xfrm>
                <a:prstGeom prst="rect">
                  <a:avLst/>
                </a:prstGeom>
              </p:spPr>
            </p:pic>
            <p:pic>
              <p:nvPicPr>
                <p:cNvPr id="14" name="图片 13"/>
                <p:cNvPicPr>
                  <a:picLocks noChangeAspect="1"/>
                </p:cNvPicPr>
                <p:nvPr/>
              </p:nvPicPr>
              <p:blipFill>
                <a:blip r:embed="rId3" cstate="email"/>
                <a:stretch>
                  <a:fillRect/>
                </a:stretch>
              </p:blipFill>
              <p:spPr>
                <a:xfrm>
                  <a:off x="7360703" y="1980974"/>
                  <a:ext cx="1058386" cy="609180"/>
                </a:xfrm>
                <a:prstGeom prst="rect">
                  <a:avLst/>
                </a:prstGeom>
              </p:spPr>
            </p:pic>
            <p:sp>
              <p:nvSpPr>
                <p:cNvPr id="15" name="矩形 14"/>
                <p:cNvSpPr/>
                <p:nvPr/>
              </p:nvSpPr>
              <p:spPr>
                <a:xfrm>
                  <a:off x="6146490" y="2349731"/>
                  <a:ext cx="1364476" cy="400110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r>
                    <a:rPr lang="en-US" altLang="zh-CN" sz="2000" dirty="0" smtClean="0">
                      <a:solidFill>
                        <a:prstClr val="black"/>
                      </a:solidFill>
                      <a:latin typeface="微软雅黑" panose="020B0503020204020204" pitchFamily="34" charset="-122"/>
                      <a:ea typeface="微软雅黑" panose="020B0503020204020204" pitchFamily="34" charset="-122"/>
                    </a:rPr>
                    <a:t>87</a:t>
                  </a:r>
                  <a:r>
                    <a:rPr lang="zh-CN" altLang="en-US" sz="2000" dirty="0" smtClean="0">
                      <a:solidFill>
                        <a:prstClr val="black"/>
                      </a:solidFill>
                      <a:latin typeface="微软雅黑" panose="020B0503020204020204" pitchFamily="34" charset="-122"/>
                      <a:ea typeface="微软雅黑" panose="020B0503020204020204" pitchFamily="34" charset="-122"/>
                    </a:rPr>
                    <a:t>千米</a:t>
                  </a:r>
                  <a:r>
                    <a:rPr lang="en-US" altLang="zh-CN" sz="2000" dirty="0" smtClean="0">
                      <a:solidFill>
                        <a:prstClr val="black"/>
                      </a:solidFill>
                      <a:latin typeface="微软雅黑" panose="020B0503020204020204" pitchFamily="34" charset="-122"/>
                      <a:ea typeface="微软雅黑" panose="020B0503020204020204" pitchFamily="34" charset="-122"/>
                    </a:rPr>
                    <a:t>/</a:t>
                  </a:r>
                  <a:r>
                    <a:rPr lang="zh-CN" altLang="en-US" sz="2000" dirty="0" smtClean="0">
                      <a:solidFill>
                        <a:prstClr val="black"/>
                      </a:solidFill>
                      <a:latin typeface="微软雅黑" panose="020B0503020204020204" pitchFamily="34" charset="-122"/>
                      <a:ea typeface="微软雅黑" panose="020B0503020204020204" pitchFamily="34" charset="-122"/>
                    </a:rPr>
                    <a:t>时</a:t>
                  </a:r>
                  <a:endParaRPr lang="zh-CN" altLang="en-US" sz="2000" dirty="0"/>
                </a:p>
              </p:txBody>
            </p:sp>
            <p:sp>
              <p:nvSpPr>
                <p:cNvPr id="16" name="矩形 15"/>
                <p:cNvSpPr/>
                <p:nvPr/>
              </p:nvSpPr>
              <p:spPr>
                <a:xfrm>
                  <a:off x="4213435" y="2309101"/>
                  <a:ext cx="1319592" cy="400110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r>
                    <a:rPr lang="zh-CN" altLang="en-US" sz="2000" dirty="0" smtClean="0">
                      <a:solidFill>
                        <a:prstClr val="black"/>
                      </a:solidFill>
                      <a:latin typeface="微软雅黑" panose="020B0503020204020204" pitchFamily="34" charset="-122"/>
                      <a:ea typeface="微软雅黑" panose="020B0503020204020204" pitchFamily="34" charset="-122"/>
                    </a:rPr>
                    <a:t>？千米</a:t>
                  </a:r>
                  <a:r>
                    <a:rPr lang="en-US" altLang="zh-CN" sz="2000" dirty="0" smtClean="0">
                      <a:solidFill>
                        <a:prstClr val="black"/>
                      </a:solidFill>
                      <a:latin typeface="微软雅黑" panose="020B0503020204020204" pitchFamily="34" charset="-122"/>
                      <a:ea typeface="微软雅黑" panose="020B0503020204020204" pitchFamily="34" charset="-122"/>
                    </a:rPr>
                    <a:t>/</a:t>
                  </a:r>
                  <a:r>
                    <a:rPr lang="zh-CN" altLang="en-US" sz="2000" dirty="0" smtClean="0">
                      <a:solidFill>
                        <a:prstClr val="black"/>
                      </a:solidFill>
                      <a:latin typeface="微软雅黑" panose="020B0503020204020204" pitchFamily="34" charset="-122"/>
                      <a:ea typeface="微软雅黑" panose="020B0503020204020204" pitchFamily="34" charset="-122"/>
                    </a:rPr>
                    <a:t>时</a:t>
                  </a:r>
                  <a:endParaRPr lang="zh-CN" altLang="en-US" sz="2000" dirty="0"/>
                </a:p>
              </p:txBody>
            </p:sp>
            <p:grpSp>
              <p:nvGrpSpPr>
                <p:cNvPr id="18" name="组合 17"/>
                <p:cNvGrpSpPr/>
                <p:nvPr/>
              </p:nvGrpSpPr>
              <p:grpSpPr>
                <a:xfrm>
                  <a:off x="4407154" y="2231346"/>
                  <a:ext cx="2881173" cy="11370"/>
                  <a:chOff x="4407154" y="2231346"/>
                  <a:chExt cx="2881173" cy="11370"/>
                </a:xfrm>
              </p:grpSpPr>
              <p:cxnSp>
                <p:nvCxnSpPr>
                  <p:cNvPr id="22" name="直接箭头连接符 21"/>
                  <p:cNvCxnSpPr/>
                  <p:nvPr/>
                </p:nvCxnSpPr>
                <p:spPr>
                  <a:xfrm>
                    <a:off x="4407154" y="2231346"/>
                    <a:ext cx="709305" cy="7892"/>
                  </a:xfrm>
                  <a:prstGeom prst="straightConnector1">
                    <a:avLst/>
                  </a:prstGeom>
                  <a:ln w="19050">
                    <a:solidFill>
                      <a:srgbClr val="FF0000"/>
                    </a:solidFill>
                    <a:tailEnd type="triangle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3" name="直接箭头连接符 22"/>
                  <p:cNvCxnSpPr/>
                  <p:nvPr/>
                </p:nvCxnSpPr>
                <p:spPr>
                  <a:xfrm flipH="1" flipV="1">
                    <a:off x="6747240" y="2239627"/>
                    <a:ext cx="541087" cy="3089"/>
                  </a:xfrm>
                  <a:prstGeom prst="straightConnector1">
                    <a:avLst/>
                  </a:prstGeom>
                  <a:ln w="19050">
                    <a:solidFill>
                      <a:srgbClr val="FF0000"/>
                    </a:solidFill>
                    <a:tailEnd type="triangle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sp>
              <p:nvSpPr>
                <p:cNvPr id="19" name="左大括号 18"/>
                <p:cNvSpPr/>
                <p:nvPr/>
              </p:nvSpPr>
              <p:spPr>
                <a:xfrm rot="16200000">
                  <a:off x="5838960" y="1237336"/>
                  <a:ext cx="125595" cy="4215064"/>
                </a:xfrm>
                <a:prstGeom prst="leftBrace">
                  <a:avLst>
                    <a:gd name="adj1" fmla="val 61174"/>
                    <a:gd name="adj2" fmla="val 50000"/>
                  </a:avLst>
                </a:prstGeom>
                <a:ln w="19050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20" name="矩形 19"/>
                <p:cNvSpPr/>
                <p:nvPr/>
              </p:nvSpPr>
              <p:spPr>
                <a:xfrm>
                  <a:off x="8042539" y="2903900"/>
                  <a:ext cx="697627" cy="400110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r>
                    <a:rPr lang="zh-CN" altLang="en-US" sz="2000" dirty="0">
                      <a:solidFill>
                        <a:prstClr val="black"/>
                      </a:solidFill>
                      <a:latin typeface="微软雅黑" panose="020B0503020204020204" pitchFamily="34" charset="-122"/>
                      <a:ea typeface="微软雅黑" panose="020B0503020204020204" pitchFamily="34" charset="-122"/>
                    </a:rPr>
                    <a:t>上海</a:t>
                  </a:r>
                </a:p>
              </p:txBody>
            </p:sp>
            <p:sp>
              <p:nvSpPr>
                <p:cNvPr id="21" name="矩形 20"/>
                <p:cNvSpPr/>
                <p:nvPr/>
              </p:nvSpPr>
              <p:spPr>
                <a:xfrm>
                  <a:off x="3022669" y="2914590"/>
                  <a:ext cx="697627" cy="400110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r>
                    <a:rPr lang="zh-CN" altLang="en-US" sz="2000" dirty="0">
                      <a:solidFill>
                        <a:prstClr val="black"/>
                      </a:solidFill>
                      <a:latin typeface="微软雅黑" panose="020B0503020204020204" pitchFamily="34" charset="-122"/>
                      <a:ea typeface="微软雅黑" panose="020B0503020204020204" pitchFamily="34" charset="-122"/>
                    </a:rPr>
                    <a:t>北京</a:t>
                  </a:r>
                  <a:endParaRPr lang="zh-CN" altLang="en-US" dirty="0"/>
                </a:p>
              </p:txBody>
            </p:sp>
          </p:grpSp>
        </p:grpSp>
        <p:sp>
          <p:nvSpPr>
            <p:cNvPr id="2" name="矩形 1"/>
            <p:cNvSpPr/>
            <p:nvPr/>
          </p:nvSpPr>
          <p:spPr>
            <a:xfrm>
              <a:off x="3675927" y="2146642"/>
              <a:ext cx="492443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sz="2400" dirty="0">
                  <a:solidFill>
                    <a:prstClr val="black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Times New Roman" panose="02020603050405020304" pitchFamily="18" charset="0"/>
                  <a:sym typeface="Times New Roman" panose="02020603050405020304" pitchFamily="18" charset="0"/>
                </a:rPr>
                <a:t>甲</a:t>
              </a:r>
              <a:endParaRPr lang="zh-CN" altLang="en-US" sz="2400" dirty="0"/>
            </a:p>
          </p:txBody>
        </p:sp>
        <p:sp>
          <p:nvSpPr>
            <p:cNvPr id="3" name="矩形 2"/>
            <p:cNvSpPr/>
            <p:nvPr/>
          </p:nvSpPr>
          <p:spPr>
            <a:xfrm>
              <a:off x="7459561" y="2040136"/>
              <a:ext cx="528538" cy="46789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zh-CN" altLang="en-US" sz="2400" dirty="0">
                  <a:solidFill>
                    <a:prstClr val="black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Times New Roman" panose="02020603050405020304" pitchFamily="18" charset="0"/>
                  <a:sym typeface="Times New Roman" panose="02020603050405020304" pitchFamily="18" charset="0"/>
                </a:rPr>
                <a:t>乙</a:t>
              </a:r>
              <a:endParaRPr lang="zh-CN" altLang="en-US" sz="2400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圆角矩形标注 20"/>
          <p:cNvSpPr/>
          <p:nvPr/>
        </p:nvSpPr>
        <p:spPr>
          <a:xfrm>
            <a:off x="2535301" y="799070"/>
            <a:ext cx="3495137" cy="840036"/>
          </a:xfrm>
          <a:prstGeom prst="wedgeRoundRectCallout">
            <a:avLst>
              <a:gd name="adj1" fmla="val -61052"/>
              <a:gd name="adj2" fmla="val -14502"/>
              <a:gd name="adj3" fmla="val 16667"/>
            </a:avLst>
          </a:prstGeom>
          <a:solidFill>
            <a:srgbClr val="21918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lnSpc>
                <a:spcPct val="150000"/>
              </a:lnSpc>
            </a:pPr>
            <a:r>
              <a:rPr lang="zh-CN" altLang="en-US" sz="28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我找的等量关系是：</a:t>
            </a:r>
          </a:p>
        </p:txBody>
      </p:sp>
      <p:sp>
        <p:nvSpPr>
          <p:cNvPr id="6" name="TextBox 29"/>
          <p:cNvSpPr txBox="1">
            <a:spLocks noChangeArrowheads="1"/>
          </p:cNvSpPr>
          <p:nvPr/>
        </p:nvSpPr>
        <p:spPr bwMode="auto">
          <a:xfrm>
            <a:off x="2199600" y="1938374"/>
            <a:ext cx="8693405" cy="662554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sym typeface="Times New Roman" panose="02020603050405020304" pitchFamily="18" charset="0"/>
              </a:rPr>
              <a:t>甲车</a:t>
            </a:r>
            <a:r>
              <a:rPr kumimoji="0" lang="en-US" altLang="zh-CN" sz="280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sym typeface="Times New Roman" panose="02020603050405020304" pitchFamily="18" charset="0"/>
              </a:rPr>
              <a:t>7</a:t>
            </a:r>
            <a:r>
              <a:rPr kumimoji="0" lang="zh-CN" altLang="en-US" sz="280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sym typeface="Times New Roman" panose="02020603050405020304" pitchFamily="18" charset="0"/>
              </a:rPr>
              <a:t>小时行的路程＋乙车</a:t>
            </a:r>
            <a:r>
              <a:rPr kumimoji="0" lang="en-US" altLang="zh-CN" sz="280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sym typeface="Times New Roman" panose="02020603050405020304" pitchFamily="18" charset="0"/>
              </a:rPr>
              <a:t>7</a:t>
            </a:r>
            <a:r>
              <a:rPr kumimoji="0" lang="zh-CN" altLang="en-US" sz="280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sym typeface="Times New Roman" panose="02020603050405020304" pitchFamily="18" charset="0"/>
              </a:rPr>
              <a:t>小时行的路程＝</a:t>
            </a:r>
            <a:r>
              <a:rPr kumimoji="0" lang="en-US" altLang="zh-CN" sz="280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sym typeface="Times New Roman" panose="02020603050405020304" pitchFamily="18" charset="0"/>
              </a:rPr>
              <a:t>1463</a:t>
            </a:r>
            <a:r>
              <a:rPr kumimoji="0" lang="zh-CN" altLang="en-US" sz="280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sym typeface="Times New Roman" panose="02020603050405020304" pitchFamily="18" charset="0"/>
              </a:rPr>
              <a:t>千米</a:t>
            </a:r>
          </a:p>
        </p:txBody>
      </p:sp>
      <p:sp>
        <p:nvSpPr>
          <p:cNvPr id="7" name="TextBox 29"/>
          <p:cNvSpPr txBox="1">
            <a:spLocks noChangeArrowheads="1"/>
          </p:cNvSpPr>
          <p:nvPr/>
        </p:nvSpPr>
        <p:spPr bwMode="auto">
          <a:xfrm>
            <a:off x="2792088" y="2621022"/>
            <a:ext cx="5394425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zh-CN" altLang="en-US" sz="28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Times New Roman" panose="02020603050405020304" pitchFamily="18" charset="0"/>
              </a:rPr>
              <a:t>解：设甲车平均每小时行</a:t>
            </a:r>
            <a:r>
              <a:rPr lang="en-US" altLang="zh-CN" sz="2800" i="1" dirty="0">
                <a:solidFill>
                  <a:prstClr val="black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Times New Roman" panose="02020603050405020304" pitchFamily="18" charset="0"/>
              </a:rPr>
              <a:t>x</a:t>
            </a:r>
            <a:r>
              <a:rPr lang="zh-CN" altLang="en-US" sz="28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Times New Roman" panose="02020603050405020304" pitchFamily="18" charset="0"/>
              </a:rPr>
              <a:t>千米。</a:t>
            </a:r>
          </a:p>
        </p:txBody>
      </p:sp>
      <p:sp>
        <p:nvSpPr>
          <p:cNvPr id="8" name="TextBox 29"/>
          <p:cNvSpPr txBox="1">
            <a:spLocks noChangeArrowheads="1"/>
          </p:cNvSpPr>
          <p:nvPr/>
        </p:nvSpPr>
        <p:spPr bwMode="auto">
          <a:xfrm>
            <a:off x="4282869" y="3354041"/>
            <a:ext cx="5275488" cy="26776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en-US" altLang="zh-CN" sz="28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  <a:sym typeface="Times New Roman" panose="02020603050405020304" pitchFamily="18" charset="0"/>
              </a:rPr>
              <a:t>7 </a:t>
            </a:r>
            <a:r>
              <a:rPr lang="en-US" altLang="zh-CN" sz="2800" i="1" dirty="0">
                <a:solidFill>
                  <a:prstClr val="black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Times New Roman" panose="02020603050405020304" pitchFamily="18" charset="0"/>
              </a:rPr>
              <a:t>x </a:t>
            </a:r>
            <a:r>
              <a:rPr lang="zh-CN" altLang="en-US" sz="28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  <a:sym typeface="Times New Roman" panose="02020603050405020304" pitchFamily="18" charset="0"/>
              </a:rPr>
              <a:t>＋</a:t>
            </a:r>
            <a:r>
              <a:rPr lang="en-US" altLang="zh-CN" sz="28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  <a:sym typeface="Times New Roman" panose="02020603050405020304" pitchFamily="18" charset="0"/>
              </a:rPr>
              <a:t>87×7</a:t>
            </a:r>
            <a:r>
              <a:rPr lang="zh-CN" altLang="en-US" sz="28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  <a:sym typeface="Times New Roman" panose="02020603050405020304" pitchFamily="18" charset="0"/>
              </a:rPr>
              <a:t>＝</a:t>
            </a:r>
            <a:r>
              <a:rPr lang="en-US" altLang="zh-CN" sz="28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  <a:sym typeface="Times New Roman" panose="02020603050405020304" pitchFamily="18" charset="0"/>
              </a:rPr>
              <a:t>1463</a:t>
            </a:r>
          </a:p>
          <a:p>
            <a:pPr eaLnBrk="1" hangingPunct="1">
              <a:lnSpc>
                <a:spcPct val="150000"/>
              </a:lnSpc>
            </a:pPr>
            <a:r>
              <a:rPr lang="en-US" altLang="zh-CN" sz="28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Times New Roman" panose="02020603050405020304" pitchFamily="18" charset="0"/>
              </a:rPr>
              <a:t>  7</a:t>
            </a:r>
            <a:r>
              <a:rPr lang="en-US" altLang="zh-CN" sz="28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lang="en-US" altLang="zh-CN" sz="2800" i="1" dirty="0">
                <a:solidFill>
                  <a:prstClr val="black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Times New Roman" panose="02020603050405020304" pitchFamily="18" charset="0"/>
              </a:rPr>
              <a:t>x</a:t>
            </a:r>
            <a:r>
              <a:rPr lang="en-US" altLang="zh-CN" sz="28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lang="zh-CN" altLang="en-US" sz="28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Times New Roman" panose="02020603050405020304" pitchFamily="18" charset="0"/>
              </a:rPr>
              <a:t>＋</a:t>
            </a:r>
            <a:r>
              <a:rPr lang="en-US" altLang="zh-CN" sz="28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Times New Roman" panose="02020603050405020304" pitchFamily="18" charset="0"/>
              </a:rPr>
              <a:t>609</a:t>
            </a:r>
            <a:r>
              <a:rPr lang="zh-CN" altLang="en-US" sz="28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Times New Roman" panose="02020603050405020304" pitchFamily="18" charset="0"/>
              </a:rPr>
              <a:t>＝</a:t>
            </a:r>
            <a:r>
              <a:rPr lang="en-US" altLang="zh-CN" sz="28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Times New Roman" panose="02020603050405020304" pitchFamily="18" charset="0"/>
              </a:rPr>
              <a:t>1463</a:t>
            </a:r>
            <a:endParaRPr lang="en-US" altLang="zh-CN" sz="2800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Times New Roman" panose="02020603050405020304" pitchFamily="18" charset="0"/>
            </a:endParaRPr>
          </a:p>
          <a:p>
            <a:pPr eaLnBrk="1" hangingPunct="1">
              <a:lnSpc>
                <a:spcPct val="150000"/>
              </a:lnSpc>
            </a:pPr>
            <a:r>
              <a:rPr lang="en-US" altLang="zh-CN" sz="28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Times New Roman" panose="02020603050405020304" pitchFamily="18" charset="0"/>
              </a:rPr>
              <a:t>       </a:t>
            </a:r>
            <a:r>
              <a:rPr lang="en-US" altLang="zh-CN" sz="2800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Times New Roman" panose="02020603050405020304" pitchFamily="18" charset="0"/>
              </a:rPr>
              <a:t>      </a:t>
            </a:r>
            <a:r>
              <a:rPr lang="en-US" altLang="zh-CN" sz="28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Times New Roman" panose="02020603050405020304" pitchFamily="18" charset="0"/>
              </a:rPr>
              <a:t>7</a:t>
            </a:r>
            <a:r>
              <a:rPr lang="en-US" altLang="zh-CN" sz="2800" i="1" dirty="0">
                <a:solidFill>
                  <a:prstClr val="black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Times New Roman" panose="02020603050405020304" pitchFamily="18" charset="0"/>
              </a:rPr>
              <a:t>x</a:t>
            </a:r>
            <a:r>
              <a:rPr lang="zh-CN" altLang="en-US" sz="28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Times New Roman" panose="02020603050405020304" pitchFamily="18" charset="0"/>
              </a:rPr>
              <a:t>＝</a:t>
            </a:r>
            <a:r>
              <a:rPr lang="en-US" altLang="zh-CN" sz="28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Times New Roman" panose="02020603050405020304" pitchFamily="18" charset="0"/>
              </a:rPr>
              <a:t>854</a:t>
            </a:r>
          </a:p>
          <a:p>
            <a:pPr eaLnBrk="1" hangingPunct="1">
              <a:lnSpc>
                <a:spcPct val="150000"/>
              </a:lnSpc>
            </a:pPr>
            <a:r>
              <a:rPr lang="en-US" altLang="zh-CN" sz="28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  <a:sym typeface="Times New Roman" panose="02020603050405020304" pitchFamily="18" charset="0"/>
              </a:rPr>
              <a:t>              </a:t>
            </a:r>
            <a:r>
              <a:rPr lang="en-US" altLang="zh-CN" sz="2800" i="1" dirty="0">
                <a:solidFill>
                  <a:srgbClr val="FF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Times New Roman" panose="02020603050405020304" pitchFamily="18" charset="0"/>
              </a:rPr>
              <a:t>x</a:t>
            </a:r>
            <a:r>
              <a:rPr lang="en-US" altLang="zh-CN" sz="2800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lang="zh-CN" altLang="en-US" sz="28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Times New Roman" panose="02020603050405020304" pitchFamily="18" charset="0"/>
              </a:rPr>
              <a:t>＝</a:t>
            </a:r>
            <a:r>
              <a:rPr lang="en-US" altLang="zh-CN" sz="28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Times New Roman" panose="02020603050405020304" pitchFamily="18" charset="0"/>
              </a:rPr>
              <a:t>122</a:t>
            </a:r>
          </a:p>
        </p:txBody>
      </p:sp>
      <p:sp>
        <p:nvSpPr>
          <p:cNvPr id="2" name="矩形 1"/>
          <p:cNvSpPr/>
          <p:nvPr/>
        </p:nvSpPr>
        <p:spPr>
          <a:xfrm>
            <a:off x="3805006" y="6031697"/>
            <a:ext cx="548259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800" dirty="0" smtClean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  <a:sym typeface="Times New Roman" panose="02020603050405020304" pitchFamily="18" charset="0"/>
              </a:rPr>
              <a:t>答：甲</a:t>
            </a:r>
            <a:r>
              <a:rPr lang="zh-CN" altLang="en-US" sz="28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  <a:sym typeface="Times New Roman" panose="02020603050405020304" pitchFamily="18" charset="0"/>
              </a:rPr>
              <a:t>车平均每小</a:t>
            </a:r>
            <a:r>
              <a:rPr lang="zh-CN" altLang="en-US" sz="2800" dirty="0" smtClean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  <a:sym typeface="Times New Roman" panose="02020603050405020304" pitchFamily="18" charset="0"/>
              </a:rPr>
              <a:t>时行</a:t>
            </a:r>
            <a:r>
              <a:rPr lang="en-US" altLang="zh-CN" sz="2800" dirty="0" smtClean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  <a:sym typeface="Times New Roman" panose="02020603050405020304" pitchFamily="18" charset="0"/>
              </a:rPr>
              <a:t>122</a:t>
            </a:r>
            <a:r>
              <a:rPr lang="zh-CN" altLang="en-US" sz="2800" dirty="0" smtClean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  <a:sym typeface="Times New Roman" panose="02020603050405020304" pitchFamily="18" charset="0"/>
              </a:rPr>
              <a:t>千米</a:t>
            </a:r>
            <a:r>
              <a:rPr lang="zh-CN" altLang="en-US" sz="28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  <a:sym typeface="Times New Roman" panose="02020603050405020304" pitchFamily="18" charset="0"/>
              </a:rPr>
              <a:t>。</a:t>
            </a:r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6" grpId="0"/>
      <p:bldP spid="7" grpId="0"/>
      <p:bldP spid="8" grpId="0"/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圆角矩形标注 2"/>
          <p:cNvSpPr/>
          <p:nvPr/>
        </p:nvSpPr>
        <p:spPr>
          <a:xfrm>
            <a:off x="3445352" y="885652"/>
            <a:ext cx="2911771" cy="796176"/>
          </a:xfrm>
          <a:prstGeom prst="wedgeRoundRectCallout">
            <a:avLst>
              <a:gd name="adj1" fmla="val -57578"/>
              <a:gd name="adj2" fmla="val 31237"/>
              <a:gd name="adj3" fmla="val 16667"/>
            </a:avLst>
          </a:prstGeom>
          <a:solidFill>
            <a:srgbClr val="85CCC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lnSpc>
                <a:spcPct val="150000"/>
              </a:lnSpc>
            </a:pPr>
            <a:r>
              <a:rPr lang="zh-CN" altLang="en-US" sz="28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可以怎样检验？</a:t>
            </a:r>
          </a:p>
        </p:txBody>
      </p:sp>
      <p:sp>
        <p:nvSpPr>
          <p:cNvPr id="4" name="矩形 3"/>
          <p:cNvSpPr>
            <a:spLocks noChangeArrowheads="1"/>
          </p:cNvSpPr>
          <p:nvPr/>
        </p:nvSpPr>
        <p:spPr bwMode="auto">
          <a:xfrm>
            <a:off x="1823529" y="4855082"/>
            <a:ext cx="8316912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zh-CN" sz="28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检验</a:t>
            </a:r>
            <a:r>
              <a:rPr lang="zh-CN" altLang="en-US" sz="28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：</a:t>
            </a:r>
            <a:r>
              <a:rPr lang="en-US" altLang="zh-CN" sz="28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7</a:t>
            </a:r>
            <a:r>
              <a:rPr lang="en-US" altLang="zh-CN" sz="2800" i="1" dirty="0" smtClean="0">
                <a:solidFill>
                  <a:prstClr val="black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x</a:t>
            </a:r>
            <a:r>
              <a:rPr lang="en-US" altLang="zh-CN" sz="28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+87×7=7×122+609=1463</a:t>
            </a:r>
            <a:r>
              <a:rPr lang="zh-CN" altLang="en-US" sz="28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，</a:t>
            </a:r>
            <a:r>
              <a:rPr lang="zh-CN" altLang="zh-CN" sz="28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解答正确。</a:t>
            </a:r>
          </a:p>
        </p:txBody>
      </p:sp>
      <p:sp>
        <p:nvSpPr>
          <p:cNvPr id="5" name="TextBox 29"/>
          <p:cNvSpPr txBox="1">
            <a:spLocks noChangeArrowheads="1"/>
          </p:cNvSpPr>
          <p:nvPr/>
        </p:nvSpPr>
        <p:spPr bwMode="auto">
          <a:xfrm>
            <a:off x="4004021" y="2114293"/>
            <a:ext cx="5275488" cy="26776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en-US" altLang="zh-CN" sz="28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  <a:sym typeface="Times New Roman" panose="02020603050405020304" pitchFamily="18" charset="0"/>
              </a:rPr>
              <a:t>7 </a:t>
            </a:r>
            <a:r>
              <a:rPr lang="en-US" altLang="zh-CN" sz="2800" i="1" dirty="0">
                <a:solidFill>
                  <a:prstClr val="black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Times New Roman" panose="02020603050405020304" pitchFamily="18" charset="0"/>
              </a:rPr>
              <a:t>x</a:t>
            </a:r>
            <a:r>
              <a:rPr lang="en-US" altLang="zh-CN" sz="28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lang="zh-CN" altLang="en-US" sz="28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  <a:sym typeface="Times New Roman" panose="02020603050405020304" pitchFamily="18" charset="0"/>
              </a:rPr>
              <a:t>＋</a:t>
            </a:r>
            <a:r>
              <a:rPr lang="en-US" altLang="zh-CN" sz="28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  <a:sym typeface="Times New Roman" panose="02020603050405020304" pitchFamily="18" charset="0"/>
              </a:rPr>
              <a:t>87×7</a:t>
            </a:r>
            <a:r>
              <a:rPr lang="zh-CN" altLang="en-US" sz="28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  <a:sym typeface="Times New Roman" panose="02020603050405020304" pitchFamily="18" charset="0"/>
              </a:rPr>
              <a:t>＝</a:t>
            </a:r>
            <a:r>
              <a:rPr lang="en-US" altLang="zh-CN" sz="28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  <a:sym typeface="Times New Roman" panose="02020603050405020304" pitchFamily="18" charset="0"/>
              </a:rPr>
              <a:t>1463</a:t>
            </a:r>
          </a:p>
          <a:p>
            <a:pPr eaLnBrk="1" hangingPunct="1">
              <a:lnSpc>
                <a:spcPct val="150000"/>
              </a:lnSpc>
            </a:pPr>
            <a:r>
              <a:rPr lang="en-US" altLang="zh-CN" sz="28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Times New Roman" panose="02020603050405020304" pitchFamily="18" charset="0"/>
              </a:rPr>
              <a:t>  7</a:t>
            </a:r>
            <a:r>
              <a:rPr lang="en-US" altLang="zh-CN" sz="28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lang="en-US" altLang="zh-CN" sz="2800" i="1" dirty="0">
                <a:solidFill>
                  <a:prstClr val="black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Times New Roman" panose="02020603050405020304" pitchFamily="18" charset="0"/>
              </a:rPr>
              <a:t>x</a:t>
            </a:r>
            <a:r>
              <a:rPr lang="en-US" altLang="zh-CN" sz="28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lang="zh-CN" altLang="en-US" sz="28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Times New Roman" panose="02020603050405020304" pitchFamily="18" charset="0"/>
              </a:rPr>
              <a:t>＋</a:t>
            </a:r>
            <a:r>
              <a:rPr lang="en-US" altLang="zh-CN" sz="28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Times New Roman" panose="02020603050405020304" pitchFamily="18" charset="0"/>
              </a:rPr>
              <a:t>609</a:t>
            </a:r>
            <a:r>
              <a:rPr lang="zh-CN" altLang="en-US" sz="28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Times New Roman" panose="02020603050405020304" pitchFamily="18" charset="0"/>
              </a:rPr>
              <a:t>＝</a:t>
            </a:r>
            <a:r>
              <a:rPr lang="en-US" altLang="zh-CN" sz="28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Times New Roman" panose="02020603050405020304" pitchFamily="18" charset="0"/>
              </a:rPr>
              <a:t>1463</a:t>
            </a:r>
            <a:endParaRPr lang="en-US" altLang="zh-CN" sz="2800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Times New Roman" panose="02020603050405020304" pitchFamily="18" charset="0"/>
            </a:endParaRPr>
          </a:p>
          <a:p>
            <a:pPr eaLnBrk="1" hangingPunct="1">
              <a:lnSpc>
                <a:spcPct val="150000"/>
              </a:lnSpc>
            </a:pPr>
            <a:r>
              <a:rPr lang="en-US" altLang="zh-CN" sz="28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Times New Roman" panose="02020603050405020304" pitchFamily="18" charset="0"/>
              </a:rPr>
              <a:t>       </a:t>
            </a:r>
            <a:r>
              <a:rPr lang="en-US" altLang="zh-CN" sz="2800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Times New Roman" panose="02020603050405020304" pitchFamily="18" charset="0"/>
              </a:rPr>
              <a:t>      </a:t>
            </a:r>
            <a:r>
              <a:rPr lang="en-US" altLang="zh-CN" sz="28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Times New Roman" panose="02020603050405020304" pitchFamily="18" charset="0"/>
              </a:rPr>
              <a:t>7</a:t>
            </a:r>
            <a:r>
              <a:rPr lang="en-US" altLang="zh-CN" sz="2800" i="1" dirty="0">
                <a:solidFill>
                  <a:prstClr val="black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Times New Roman" panose="02020603050405020304" pitchFamily="18" charset="0"/>
              </a:rPr>
              <a:t>x</a:t>
            </a:r>
            <a:r>
              <a:rPr lang="zh-CN" altLang="en-US" sz="28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Times New Roman" panose="02020603050405020304" pitchFamily="18" charset="0"/>
              </a:rPr>
              <a:t>＝</a:t>
            </a:r>
            <a:r>
              <a:rPr lang="en-US" altLang="zh-CN" sz="28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Times New Roman" panose="02020603050405020304" pitchFamily="18" charset="0"/>
              </a:rPr>
              <a:t>854</a:t>
            </a:r>
          </a:p>
          <a:p>
            <a:pPr eaLnBrk="1" hangingPunct="1">
              <a:lnSpc>
                <a:spcPct val="150000"/>
              </a:lnSpc>
            </a:pPr>
            <a:r>
              <a:rPr lang="en-US" altLang="zh-CN" sz="28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  <a:sym typeface="Times New Roman" panose="02020603050405020304" pitchFamily="18" charset="0"/>
              </a:rPr>
              <a:t>             </a:t>
            </a:r>
            <a:r>
              <a:rPr lang="en-US" altLang="zh-CN" sz="2800" i="1" dirty="0">
                <a:solidFill>
                  <a:prstClr val="black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lang="en-US" altLang="zh-CN" sz="2800" i="1" dirty="0">
                <a:solidFill>
                  <a:srgbClr val="FF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Times New Roman" panose="02020603050405020304" pitchFamily="18" charset="0"/>
              </a:rPr>
              <a:t>x </a:t>
            </a:r>
            <a:r>
              <a:rPr lang="zh-CN" altLang="en-US" sz="28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Times New Roman" panose="02020603050405020304" pitchFamily="18" charset="0"/>
              </a:rPr>
              <a:t>＝</a:t>
            </a:r>
            <a:r>
              <a:rPr lang="en-US" altLang="zh-CN" sz="28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Times New Roman" panose="02020603050405020304" pitchFamily="18" charset="0"/>
              </a:rPr>
              <a:t>122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圆角矩形标注 20"/>
          <p:cNvSpPr/>
          <p:nvPr/>
        </p:nvSpPr>
        <p:spPr>
          <a:xfrm>
            <a:off x="2199602" y="682281"/>
            <a:ext cx="3495137" cy="840036"/>
          </a:xfrm>
          <a:prstGeom prst="wedgeRoundRectCallout">
            <a:avLst>
              <a:gd name="adj1" fmla="val -57028"/>
              <a:gd name="adj2" fmla="val -14502"/>
              <a:gd name="adj3" fmla="val 16667"/>
            </a:avLst>
          </a:prstGeom>
          <a:solidFill>
            <a:srgbClr val="E0EE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lnSpc>
                <a:spcPct val="150000"/>
              </a:lnSpc>
            </a:pPr>
            <a:r>
              <a:rPr lang="zh-CN" altLang="en-US" sz="28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我找的等量关系是：</a:t>
            </a:r>
          </a:p>
        </p:txBody>
      </p:sp>
      <p:sp>
        <p:nvSpPr>
          <p:cNvPr id="6" name="TextBox 29"/>
          <p:cNvSpPr txBox="1">
            <a:spLocks noChangeArrowheads="1"/>
          </p:cNvSpPr>
          <p:nvPr/>
        </p:nvSpPr>
        <p:spPr bwMode="auto">
          <a:xfrm>
            <a:off x="2199602" y="1702609"/>
            <a:ext cx="8145178" cy="662554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lvl="0" eaLnBrk="1" hangingPunct="1">
              <a:lnSpc>
                <a:spcPct val="150000"/>
              </a:lnSpc>
              <a:defRPr/>
            </a:pPr>
            <a:r>
              <a:rPr lang="zh-CN" altLang="en-US" sz="2800" kern="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Times New Roman" panose="02020603050405020304" pitchFamily="18" charset="0"/>
              </a:rPr>
              <a:t>甲车</a:t>
            </a:r>
            <a:r>
              <a:rPr lang="en-US" altLang="zh-CN" sz="2800" kern="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Times New Roman" panose="02020603050405020304" pitchFamily="18" charset="0"/>
              </a:rPr>
              <a:t>7</a:t>
            </a:r>
            <a:r>
              <a:rPr lang="zh-CN" altLang="en-US" sz="2800" kern="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Times New Roman" panose="02020603050405020304" pitchFamily="18" charset="0"/>
              </a:rPr>
              <a:t>小时行的路程＝总路程－乙车</a:t>
            </a:r>
            <a:r>
              <a:rPr lang="en-US" altLang="zh-CN" sz="2800" kern="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Times New Roman" panose="02020603050405020304" pitchFamily="18" charset="0"/>
              </a:rPr>
              <a:t>7</a:t>
            </a:r>
            <a:r>
              <a:rPr lang="zh-CN" altLang="en-US" sz="2800" kern="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Times New Roman" panose="02020603050405020304" pitchFamily="18" charset="0"/>
              </a:rPr>
              <a:t>小时行的路程</a:t>
            </a:r>
          </a:p>
        </p:txBody>
      </p:sp>
      <p:sp>
        <p:nvSpPr>
          <p:cNvPr id="7" name="TextBox 29"/>
          <p:cNvSpPr txBox="1">
            <a:spLocks noChangeArrowheads="1"/>
          </p:cNvSpPr>
          <p:nvPr/>
        </p:nvSpPr>
        <p:spPr bwMode="auto">
          <a:xfrm>
            <a:off x="2997526" y="2558836"/>
            <a:ext cx="5394425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zh-CN" altLang="en-US" sz="28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Times New Roman" panose="02020603050405020304" pitchFamily="18" charset="0"/>
              </a:rPr>
              <a:t>解：设甲车平均每小时行</a:t>
            </a:r>
            <a:r>
              <a:rPr lang="en-US" altLang="zh-CN" sz="2800" i="1" dirty="0">
                <a:solidFill>
                  <a:prstClr val="black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Times New Roman" panose="02020603050405020304" pitchFamily="18" charset="0"/>
              </a:rPr>
              <a:t>x</a:t>
            </a:r>
            <a:r>
              <a:rPr lang="zh-CN" altLang="en-US" sz="28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Times New Roman" panose="02020603050405020304" pitchFamily="18" charset="0"/>
              </a:rPr>
              <a:t>千米。</a:t>
            </a:r>
          </a:p>
        </p:txBody>
      </p:sp>
      <p:sp>
        <p:nvSpPr>
          <p:cNvPr id="8" name="TextBox 29"/>
          <p:cNvSpPr txBox="1">
            <a:spLocks noChangeArrowheads="1"/>
          </p:cNvSpPr>
          <p:nvPr/>
        </p:nvSpPr>
        <p:spPr bwMode="auto">
          <a:xfrm>
            <a:off x="4364935" y="3297500"/>
            <a:ext cx="5275488" cy="26776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en-US" altLang="zh-CN" sz="28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  <a:sym typeface="Times New Roman" panose="02020603050405020304" pitchFamily="18" charset="0"/>
              </a:rPr>
              <a:t>7 </a:t>
            </a:r>
            <a:r>
              <a:rPr lang="en-US" altLang="zh-CN" sz="2800" i="1" dirty="0">
                <a:solidFill>
                  <a:prstClr val="black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Times New Roman" panose="02020603050405020304" pitchFamily="18" charset="0"/>
              </a:rPr>
              <a:t>x </a:t>
            </a:r>
            <a:r>
              <a:rPr lang="zh-CN" altLang="en-US" sz="28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  <a:sym typeface="Times New Roman" panose="02020603050405020304" pitchFamily="18" charset="0"/>
              </a:rPr>
              <a:t>＝</a:t>
            </a:r>
            <a:r>
              <a:rPr lang="en-US" altLang="zh-CN" sz="28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  <a:sym typeface="Times New Roman" panose="02020603050405020304" pitchFamily="18" charset="0"/>
              </a:rPr>
              <a:t>1463</a:t>
            </a:r>
            <a:r>
              <a:rPr lang="zh-CN" altLang="en-US" sz="28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  <a:sym typeface="Times New Roman" panose="02020603050405020304" pitchFamily="18" charset="0"/>
              </a:rPr>
              <a:t>－</a:t>
            </a:r>
            <a:r>
              <a:rPr lang="en-US" altLang="zh-CN" sz="28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  <a:sym typeface="Times New Roman" panose="02020603050405020304" pitchFamily="18" charset="0"/>
              </a:rPr>
              <a:t>87×7</a:t>
            </a:r>
          </a:p>
          <a:p>
            <a:pPr eaLnBrk="1" hangingPunct="1">
              <a:lnSpc>
                <a:spcPct val="150000"/>
              </a:lnSpc>
            </a:pPr>
            <a:r>
              <a:rPr lang="en-US" altLang="zh-CN" sz="28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  <a:sym typeface="Times New Roman" panose="02020603050405020304" pitchFamily="18" charset="0"/>
              </a:rPr>
              <a:t>7 </a:t>
            </a:r>
            <a:r>
              <a:rPr lang="en-US" altLang="zh-CN" sz="2800" i="1" dirty="0">
                <a:solidFill>
                  <a:prstClr val="black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Times New Roman" panose="02020603050405020304" pitchFamily="18" charset="0"/>
              </a:rPr>
              <a:t>x </a:t>
            </a:r>
            <a:r>
              <a:rPr lang="zh-CN" altLang="en-US" sz="28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  <a:sym typeface="Times New Roman" panose="02020603050405020304" pitchFamily="18" charset="0"/>
              </a:rPr>
              <a:t>＝</a:t>
            </a:r>
            <a:r>
              <a:rPr lang="en-US" altLang="zh-CN" sz="28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  <a:sym typeface="Times New Roman" panose="02020603050405020304" pitchFamily="18" charset="0"/>
              </a:rPr>
              <a:t>1463</a:t>
            </a:r>
            <a:r>
              <a:rPr lang="zh-CN" altLang="en-US" sz="28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  <a:sym typeface="Times New Roman" panose="02020603050405020304" pitchFamily="18" charset="0"/>
              </a:rPr>
              <a:t>－</a:t>
            </a:r>
            <a:r>
              <a:rPr lang="en-US" altLang="zh-CN" sz="28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  <a:sym typeface="Times New Roman" panose="02020603050405020304" pitchFamily="18" charset="0"/>
              </a:rPr>
              <a:t>609</a:t>
            </a:r>
          </a:p>
          <a:p>
            <a:pPr eaLnBrk="1" hangingPunct="1">
              <a:lnSpc>
                <a:spcPct val="150000"/>
              </a:lnSpc>
            </a:pPr>
            <a:r>
              <a:rPr lang="en-US" altLang="zh-CN" sz="28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  <a:sym typeface="Times New Roman" panose="02020603050405020304" pitchFamily="18" charset="0"/>
              </a:rPr>
              <a:t>7</a:t>
            </a:r>
            <a:r>
              <a:rPr lang="en-US" altLang="zh-CN" sz="2800" i="1" dirty="0">
                <a:solidFill>
                  <a:prstClr val="black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Times New Roman" panose="02020603050405020304" pitchFamily="18" charset="0"/>
              </a:rPr>
              <a:t> x </a:t>
            </a:r>
            <a:r>
              <a:rPr lang="zh-CN" altLang="en-US" sz="28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  <a:sym typeface="Times New Roman" panose="02020603050405020304" pitchFamily="18" charset="0"/>
              </a:rPr>
              <a:t>＝</a:t>
            </a:r>
            <a:r>
              <a:rPr lang="en-US" altLang="zh-CN" sz="28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  <a:sym typeface="Times New Roman" panose="02020603050405020304" pitchFamily="18" charset="0"/>
              </a:rPr>
              <a:t>854</a:t>
            </a:r>
          </a:p>
          <a:p>
            <a:pPr eaLnBrk="1" hangingPunct="1">
              <a:lnSpc>
                <a:spcPct val="150000"/>
              </a:lnSpc>
            </a:pPr>
            <a:r>
              <a:rPr lang="en-US" altLang="zh-CN" sz="28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  <a:sym typeface="Times New Roman" panose="02020603050405020304" pitchFamily="18" charset="0"/>
              </a:rPr>
              <a:t>    </a:t>
            </a:r>
            <a:r>
              <a:rPr lang="en-US" altLang="zh-CN" sz="2800" i="1" dirty="0">
                <a:solidFill>
                  <a:srgbClr val="FF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Times New Roman" panose="02020603050405020304" pitchFamily="18" charset="0"/>
              </a:rPr>
              <a:t>x</a:t>
            </a:r>
            <a:r>
              <a:rPr lang="zh-CN" altLang="en-US" sz="28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  <a:sym typeface="Times New Roman" panose="02020603050405020304" pitchFamily="18" charset="0"/>
              </a:rPr>
              <a:t>＝</a:t>
            </a:r>
            <a:r>
              <a:rPr lang="en-US" altLang="zh-CN" sz="28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  <a:sym typeface="Times New Roman" panose="02020603050405020304" pitchFamily="18" charset="0"/>
              </a:rPr>
              <a:t>122</a:t>
            </a:r>
          </a:p>
        </p:txBody>
      </p:sp>
      <p:sp>
        <p:nvSpPr>
          <p:cNvPr id="2" name="矩形 1"/>
          <p:cNvSpPr/>
          <p:nvPr/>
        </p:nvSpPr>
        <p:spPr>
          <a:xfrm>
            <a:off x="3530895" y="6088384"/>
            <a:ext cx="548259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800" dirty="0" smtClean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  <a:sym typeface="Times New Roman" panose="02020603050405020304" pitchFamily="18" charset="0"/>
              </a:rPr>
              <a:t>答：甲</a:t>
            </a:r>
            <a:r>
              <a:rPr lang="zh-CN" altLang="en-US" sz="28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  <a:sym typeface="Times New Roman" panose="02020603050405020304" pitchFamily="18" charset="0"/>
              </a:rPr>
              <a:t>车平均每小</a:t>
            </a:r>
            <a:r>
              <a:rPr lang="zh-CN" altLang="en-US" sz="2800" dirty="0" smtClean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  <a:sym typeface="Times New Roman" panose="02020603050405020304" pitchFamily="18" charset="0"/>
              </a:rPr>
              <a:t>时行</a:t>
            </a:r>
            <a:r>
              <a:rPr lang="en-US" altLang="zh-CN" sz="2800" dirty="0" smtClean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  <a:sym typeface="Times New Roman" panose="02020603050405020304" pitchFamily="18" charset="0"/>
              </a:rPr>
              <a:t>122</a:t>
            </a:r>
            <a:r>
              <a:rPr lang="zh-CN" altLang="en-US" sz="2800" dirty="0" smtClean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  <a:sym typeface="Times New Roman" panose="02020603050405020304" pitchFamily="18" charset="0"/>
              </a:rPr>
              <a:t>千米</a:t>
            </a:r>
            <a:r>
              <a:rPr lang="zh-CN" altLang="en-US" sz="28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  <a:sym typeface="Times New Roman" panose="02020603050405020304" pitchFamily="18" charset="0"/>
              </a:rPr>
              <a:t>。</a:t>
            </a:r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6" grpId="0"/>
      <p:bldP spid="7" grpId="0"/>
      <p:bldP spid="8" grpId="0"/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圆角矩形标注 20"/>
          <p:cNvSpPr/>
          <p:nvPr/>
        </p:nvSpPr>
        <p:spPr>
          <a:xfrm>
            <a:off x="2535301" y="832206"/>
            <a:ext cx="3495137" cy="840036"/>
          </a:xfrm>
          <a:prstGeom prst="wedgeRoundRectCallout">
            <a:avLst>
              <a:gd name="adj1" fmla="val -58369"/>
              <a:gd name="adj2" fmla="val -4733"/>
              <a:gd name="adj3" fmla="val 16667"/>
            </a:avLst>
          </a:prstGeom>
          <a:solidFill>
            <a:srgbClr val="EA986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lnSpc>
                <a:spcPct val="150000"/>
              </a:lnSpc>
            </a:pPr>
            <a:r>
              <a:rPr lang="zh-CN" altLang="en-US" sz="28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我找的等量关系是：</a:t>
            </a:r>
          </a:p>
        </p:txBody>
      </p:sp>
      <p:sp>
        <p:nvSpPr>
          <p:cNvPr id="6" name="TextBox 29"/>
          <p:cNvSpPr txBox="1">
            <a:spLocks noChangeArrowheads="1"/>
          </p:cNvSpPr>
          <p:nvPr/>
        </p:nvSpPr>
        <p:spPr bwMode="auto">
          <a:xfrm>
            <a:off x="2886445" y="1811476"/>
            <a:ext cx="5383205" cy="662554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lvl="0" eaLnBrk="1" hangingPunct="1">
              <a:lnSpc>
                <a:spcPct val="150000"/>
              </a:lnSpc>
              <a:defRPr/>
            </a:pPr>
            <a:r>
              <a:rPr lang="en-US" altLang="zh-CN" sz="2800" kern="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Times New Roman" panose="02020603050405020304" pitchFamily="18" charset="0"/>
              </a:rPr>
              <a:t>(</a:t>
            </a:r>
            <a:r>
              <a:rPr lang="zh-CN" altLang="en-US" sz="2800" kern="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Times New Roman" panose="02020603050405020304" pitchFamily="18" charset="0"/>
              </a:rPr>
              <a:t>甲车速度</a:t>
            </a:r>
            <a:r>
              <a:rPr lang="en-US" altLang="zh-CN" sz="2800" kern="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Times New Roman" panose="02020603050405020304" pitchFamily="18" charset="0"/>
              </a:rPr>
              <a:t>+</a:t>
            </a:r>
            <a:r>
              <a:rPr lang="zh-CN" altLang="en-US" sz="2800" kern="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Times New Roman" panose="02020603050405020304" pitchFamily="18" charset="0"/>
              </a:rPr>
              <a:t>乙车速度</a:t>
            </a:r>
            <a:r>
              <a:rPr lang="en-US" altLang="zh-CN" sz="2800" kern="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Times New Roman" panose="02020603050405020304" pitchFamily="18" charset="0"/>
              </a:rPr>
              <a:t>)×7=</a:t>
            </a:r>
            <a:r>
              <a:rPr lang="zh-CN" altLang="en-US" sz="2800" kern="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Times New Roman" panose="02020603050405020304" pitchFamily="18" charset="0"/>
              </a:rPr>
              <a:t>总路程</a:t>
            </a:r>
          </a:p>
        </p:txBody>
      </p:sp>
      <p:sp>
        <p:nvSpPr>
          <p:cNvPr id="7" name="TextBox 29"/>
          <p:cNvSpPr txBox="1">
            <a:spLocks noChangeArrowheads="1"/>
          </p:cNvSpPr>
          <p:nvPr/>
        </p:nvSpPr>
        <p:spPr bwMode="auto">
          <a:xfrm>
            <a:off x="2620674" y="2572137"/>
            <a:ext cx="5394425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zh-CN" altLang="en-US" sz="28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Times New Roman" panose="02020603050405020304" pitchFamily="18" charset="0"/>
              </a:rPr>
              <a:t>解：设甲车平均每小时行</a:t>
            </a:r>
            <a:r>
              <a:rPr lang="en-US" altLang="zh-CN" sz="2800" i="1" dirty="0">
                <a:solidFill>
                  <a:prstClr val="black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Times New Roman" panose="02020603050405020304" pitchFamily="18" charset="0"/>
              </a:rPr>
              <a:t>x</a:t>
            </a:r>
            <a:r>
              <a:rPr lang="zh-CN" altLang="en-US" sz="28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Times New Roman" panose="02020603050405020304" pitchFamily="18" charset="0"/>
              </a:rPr>
              <a:t>千米。</a:t>
            </a:r>
          </a:p>
        </p:txBody>
      </p:sp>
      <p:sp>
        <p:nvSpPr>
          <p:cNvPr id="8" name="TextBox 29"/>
          <p:cNvSpPr txBox="1">
            <a:spLocks noChangeArrowheads="1"/>
          </p:cNvSpPr>
          <p:nvPr/>
        </p:nvSpPr>
        <p:spPr bwMode="auto">
          <a:xfrm>
            <a:off x="3990624" y="3310801"/>
            <a:ext cx="5275488" cy="2031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zh-CN" altLang="en-US" sz="2800" dirty="0" smtClean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  <a:sym typeface="Times New Roman" panose="02020603050405020304" pitchFamily="18" charset="0"/>
              </a:rPr>
              <a:t>（</a:t>
            </a:r>
            <a:r>
              <a:rPr lang="en-US" altLang="zh-CN" sz="2800" dirty="0" smtClean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  <a:sym typeface="Times New Roman" panose="02020603050405020304" pitchFamily="18" charset="0"/>
              </a:rPr>
              <a:t>87 + </a:t>
            </a:r>
            <a:r>
              <a:rPr lang="en-US" altLang="zh-CN" sz="2800" i="1" dirty="0" smtClean="0">
                <a:solidFill>
                  <a:prstClr val="black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Times New Roman" panose="02020603050405020304" pitchFamily="18" charset="0"/>
              </a:rPr>
              <a:t>x</a:t>
            </a:r>
            <a:r>
              <a:rPr lang="zh-CN" altLang="en-US" sz="2800" dirty="0" smtClean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  <a:sym typeface="Times New Roman" panose="02020603050405020304" pitchFamily="18" charset="0"/>
              </a:rPr>
              <a:t>）</a:t>
            </a:r>
            <a:r>
              <a:rPr lang="en-US" altLang="zh-CN" sz="2800" dirty="0" smtClean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  <a:sym typeface="Times New Roman" panose="02020603050405020304" pitchFamily="18" charset="0"/>
              </a:rPr>
              <a:t>×7 </a:t>
            </a:r>
            <a:r>
              <a:rPr lang="zh-CN" altLang="en-US" sz="28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  <a:sym typeface="Times New Roman" panose="02020603050405020304" pitchFamily="18" charset="0"/>
              </a:rPr>
              <a:t>＝</a:t>
            </a:r>
            <a:r>
              <a:rPr lang="en-US" altLang="zh-CN" sz="2800" dirty="0" smtClean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  <a:sym typeface="Times New Roman" panose="02020603050405020304" pitchFamily="18" charset="0"/>
              </a:rPr>
              <a:t>1463</a:t>
            </a:r>
          </a:p>
          <a:p>
            <a:pPr eaLnBrk="1" hangingPunct="1">
              <a:lnSpc>
                <a:spcPct val="150000"/>
              </a:lnSpc>
            </a:pPr>
            <a:r>
              <a:rPr lang="en-US" altLang="zh-CN" sz="2800" dirty="0" smtClean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  <a:sym typeface="Times New Roman" panose="02020603050405020304" pitchFamily="18" charset="0"/>
              </a:rPr>
              <a:t>           87+</a:t>
            </a:r>
            <a:r>
              <a:rPr lang="en-US" altLang="zh-CN" sz="2800" i="1" dirty="0">
                <a:solidFill>
                  <a:prstClr val="black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Times New Roman" panose="02020603050405020304" pitchFamily="18" charset="0"/>
              </a:rPr>
              <a:t> x </a:t>
            </a:r>
            <a:r>
              <a:rPr lang="zh-CN" altLang="en-US" sz="2800" dirty="0" smtClean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  <a:sym typeface="Times New Roman" panose="02020603050405020304" pitchFamily="18" charset="0"/>
              </a:rPr>
              <a:t>＝</a:t>
            </a:r>
            <a:r>
              <a:rPr lang="en-US" altLang="zh-CN" sz="2800" dirty="0" smtClean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  <a:sym typeface="Times New Roman" panose="02020603050405020304" pitchFamily="18" charset="0"/>
              </a:rPr>
              <a:t>209</a:t>
            </a:r>
          </a:p>
          <a:p>
            <a:pPr eaLnBrk="1" hangingPunct="1">
              <a:lnSpc>
                <a:spcPct val="150000"/>
              </a:lnSpc>
            </a:pPr>
            <a:r>
              <a:rPr lang="en-US" altLang="zh-CN" sz="2800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  <a:sym typeface="Times New Roman" panose="02020603050405020304" pitchFamily="18" charset="0"/>
              </a:rPr>
              <a:t>                   </a:t>
            </a:r>
            <a:r>
              <a:rPr lang="en-US" altLang="zh-CN" sz="2800" i="1" dirty="0">
                <a:solidFill>
                  <a:srgbClr val="FF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Times New Roman" panose="02020603050405020304" pitchFamily="18" charset="0"/>
              </a:rPr>
              <a:t>x</a:t>
            </a:r>
            <a:r>
              <a:rPr lang="zh-CN" altLang="en-US" sz="28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  <a:sym typeface="Times New Roman" panose="02020603050405020304" pitchFamily="18" charset="0"/>
              </a:rPr>
              <a:t>＝</a:t>
            </a:r>
            <a:r>
              <a:rPr lang="en-US" altLang="zh-CN" sz="28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  <a:sym typeface="Times New Roman" panose="02020603050405020304" pitchFamily="18" charset="0"/>
              </a:rPr>
              <a:t>122</a:t>
            </a:r>
          </a:p>
        </p:txBody>
      </p:sp>
      <p:sp>
        <p:nvSpPr>
          <p:cNvPr id="2" name="矩形 1"/>
          <p:cNvSpPr/>
          <p:nvPr/>
        </p:nvSpPr>
        <p:spPr>
          <a:xfrm>
            <a:off x="3289142" y="5557570"/>
            <a:ext cx="548259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800" dirty="0" smtClean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  <a:sym typeface="Times New Roman" panose="02020603050405020304" pitchFamily="18" charset="0"/>
              </a:rPr>
              <a:t>答：甲</a:t>
            </a:r>
            <a:r>
              <a:rPr lang="zh-CN" altLang="en-US" sz="28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  <a:sym typeface="Times New Roman" panose="02020603050405020304" pitchFamily="18" charset="0"/>
              </a:rPr>
              <a:t>车平均每小</a:t>
            </a:r>
            <a:r>
              <a:rPr lang="zh-CN" altLang="en-US" sz="2800" dirty="0" smtClean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  <a:sym typeface="Times New Roman" panose="02020603050405020304" pitchFamily="18" charset="0"/>
              </a:rPr>
              <a:t>时行</a:t>
            </a:r>
            <a:r>
              <a:rPr lang="en-US" altLang="zh-CN" sz="2800" dirty="0" smtClean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  <a:sym typeface="Times New Roman" panose="02020603050405020304" pitchFamily="18" charset="0"/>
              </a:rPr>
              <a:t>122</a:t>
            </a:r>
            <a:r>
              <a:rPr lang="zh-CN" altLang="en-US" sz="2800" dirty="0" smtClean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  <a:sym typeface="Times New Roman" panose="02020603050405020304" pitchFamily="18" charset="0"/>
              </a:rPr>
              <a:t>千米</a:t>
            </a:r>
            <a:r>
              <a:rPr lang="zh-CN" altLang="en-US" sz="28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  <a:sym typeface="Times New Roman" panose="02020603050405020304" pitchFamily="18" charset="0"/>
              </a:rPr>
              <a:t>。</a:t>
            </a:r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6" grpId="0"/>
      <p:bldP spid="7" grpId="0"/>
      <p:bldP spid="8" grpId="0"/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圆角矩形标注 20"/>
          <p:cNvSpPr/>
          <p:nvPr/>
        </p:nvSpPr>
        <p:spPr>
          <a:xfrm>
            <a:off x="3227672" y="817647"/>
            <a:ext cx="3495137" cy="840036"/>
          </a:xfrm>
          <a:prstGeom prst="wedgeRoundRectCallout">
            <a:avLst>
              <a:gd name="adj1" fmla="val -55015"/>
              <a:gd name="adj2" fmla="val -7524"/>
              <a:gd name="adj3" fmla="val 16667"/>
            </a:avLst>
          </a:prstGeom>
          <a:solidFill>
            <a:srgbClr val="EA986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lnSpc>
                <a:spcPct val="150000"/>
              </a:lnSpc>
            </a:pPr>
            <a:r>
              <a:rPr lang="zh-CN" altLang="en-US" sz="28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我找的等量关系是：</a:t>
            </a:r>
          </a:p>
        </p:txBody>
      </p:sp>
      <p:sp>
        <p:nvSpPr>
          <p:cNvPr id="6" name="TextBox 29"/>
          <p:cNvSpPr txBox="1">
            <a:spLocks noChangeArrowheads="1"/>
          </p:cNvSpPr>
          <p:nvPr/>
        </p:nvSpPr>
        <p:spPr bwMode="auto">
          <a:xfrm>
            <a:off x="3227672" y="1954731"/>
            <a:ext cx="5142755" cy="662554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lvl="0" eaLnBrk="1" hangingPunct="1">
              <a:lnSpc>
                <a:spcPct val="150000"/>
              </a:lnSpc>
              <a:defRPr/>
            </a:pPr>
            <a:r>
              <a:rPr lang="zh-CN" altLang="en-US" sz="2800" kern="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Times New Roman" panose="02020603050405020304" pitchFamily="18" charset="0"/>
              </a:rPr>
              <a:t>甲车速度</a:t>
            </a:r>
            <a:r>
              <a:rPr lang="en-US" altLang="zh-CN" sz="2800" kern="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Times New Roman" panose="02020603050405020304" pitchFamily="18" charset="0"/>
              </a:rPr>
              <a:t>+</a:t>
            </a:r>
            <a:r>
              <a:rPr lang="zh-CN" altLang="en-US" sz="2800" kern="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Times New Roman" panose="02020603050405020304" pitchFamily="18" charset="0"/>
              </a:rPr>
              <a:t>乙车速度</a:t>
            </a:r>
            <a:r>
              <a:rPr lang="en-US" altLang="zh-CN" sz="2800" kern="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Times New Roman" panose="02020603050405020304" pitchFamily="18" charset="0"/>
              </a:rPr>
              <a:t>=</a:t>
            </a:r>
            <a:r>
              <a:rPr lang="zh-CN" altLang="en-US" sz="2800" kern="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Times New Roman" panose="02020603050405020304" pitchFamily="18" charset="0"/>
              </a:rPr>
              <a:t>总路程</a:t>
            </a:r>
            <a:r>
              <a:rPr lang="en-US" altLang="zh-CN" sz="2800" kern="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Times New Roman" panose="02020603050405020304" pitchFamily="18" charset="0"/>
              </a:rPr>
              <a:t>÷7</a:t>
            </a:r>
          </a:p>
        </p:txBody>
      </p:sp>
      <p:sp>
        <p:nvSpPr>
          <p:cNvPr id="7" name="TextBox 29"/>
          <p:cNvSpPr txBox="1">
            <a:spLocks noChangeArrowheads="1"/>
          </p:cNvSpPr>
          <p:nvPr/>
        </p:nvSpPr>
        <p:spPr bwMode="auto">
          <a:xfrm>
            <a:off x="3366519" y="2799519"/>
            <a:ext cx="5394425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zh-CN" altLang="en-US" sz="28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Times New Roman" panose="02020603050405020304" pitchFamily="18" charset="0"/>
              </a:rPr>
              <a:t>解：设甲车平均每小时行</a:t>
            </a:r>
            <a:r>
              <a:rPr lang="en-US" altLang="zh-CN" sz="2800" i="1" dirty="0">
                <a:solidFill>
                  <a:prstClr val="black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Times New Roman" panose="02020603050405020304" pitchFamily="18" charset="0"/>
              </a:rPr>
              <a:t>x</a:t>
            </a:r>
            <a:r>
              <a:rPr lang="zh-CN" altLang="en-US" sz="28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Times New Roman" panose="02020603050405020304" pitchFamily="18" charset="0"/>
              </a:rPr>
              <a:t>千米。</a:t>
            </a:r>
          </a:p>
        </p:txBody>
      </p:sp>
      <p:sp>
        <p:nvSpPr>
          <p:cNvPr id="8" name="TextBox 29"/>
          <p:cNvSpPr txBox="1">
            <a:spLocks noChangeArrowheads="1"/>
          </p:cNvSpPr>
          <p:nvPr/>
        </p:nvSpPr>
        <p:spPr bwMode="auto">
          <a:xfrm>
            <a:off x="4375999" y="3551290"/>
            <a:ext cx="5275488" cy="2031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en-US" altLang="zh-CN" sz="2800" dirty="0" smtClean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  <a:sym typeface="Times New Roman" panose="02020603050405020304" pitchFamily="18" charset="0"/>
              </a:rPr>
              <a:t>87 + </a:t>
            </a:r>
            <a:r>
              <a:rPr lang="en-US" altLang="zh-CN" sz="2800" i="1" dirty="0" smtClean="0">
                <a:solidFill>
                  <a:prstClr val="black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Times New Roman" panose="02020603050405020304" pitchFamily="18" charset="0"/>
              </a:rPr>
              <a:t>x </a:t>
            </a:r>
            <a:r>
              <a:rPr lang="zh-CN" altLang="en-US" sz="28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  <a:sym typeface="Times New Roman" panose="02020603050405020304" pitchFamily="18" charset="0"/>
              </a:rPr>
              <a:t>＝</a:t>
            </a:r>
            <a:r>
              <a:rPr lang="en-US" altLang="zh-CN" sz="28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  <a:sym typeface="Times New Roman" panose="02020603050405020304" pitchFamily="18" charset="0"/>
              </a:rPr>
              <a:t>1463÷7</a:t>
            </a:r>
            <a:endParaRPr lang="en-US" altLang="zh-CN" sz="2800" dirty="0" smtClean="0">
              <a:solidFill>
                <a:prstClr val="black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  <a:sym typeface="Times New Roman" panose="02020603050405020304" pitchFamily="18" charset="0"/>
            </a:endParaRPr>
          </a:p>
          <a:p>
            <a:pPr eaLnBrk="1" hangingPunct="1">
              <a:lnSpc>
                <a:spcPct val="150000"/>
              </a:lnSpc>
            </a:pPr>
            <a:r>
              <a:rPr lang="en-US" altLang="zh-CN" sz="2800" dirty="0" smtClean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  <a:sym typeface="Times New Roman" panose="02020603050405020304" pitchFamily="18" charset="0"/>
              </a:rPr>
              <a:t>87+ </a:t>
            </a:r>
            <a:r>
              <a:rPr lang="en-US" altLang="zh-CN" sz="2800" i="1" dirty="0">
                <a:solidFill>
                  <a:prstClr val="black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Times New Roman" panose="02020603050405020304" pitchFamily="18" charset="0"/>
              </a:rPr>
              <a:t>x </a:t>
            </a:r>
            <a:r>
              <a:rPr lang="zh-CN" altLang="en-US" sz="2800" dirty="0" smtClean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  <a:sym typeface="Times New Roman" panose="02020603050405020304" pitchFamily="18" charset="0"/>
              </a:rPr>
              <a:t>＝</a:t>
            </a:r>
            <a:r>
              <a:rPr lang="en-US" altLang="zh-CN" sz="2800" dirty="0" smtClean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  <a:sym typeface="Times New Roman" panose="02020603050405020304" pitchFamily="18" charset="0"/>
              </a:rPr>
              <a:t>209</a:t>
            </a:r>
          </a:p>
          <a:p>
            <a:pPr eaLnBrk="1" hangingPunct="1">
              <a:lnSpc>
                <a:spcPct val="150000"/>
              </a:lnSpc>
            </a:pPr>
            <a:r>
              <a:rPr lang="en-US" altLang="zh-CN" sz="2800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  <a:sym typeface="Times New Roman" panose="02020603050405020304" pitchFamily="18" charset="0"/>
              </a:rPr>
              <a:t>         </a:t>
            </a:r>
            <a:r>
              <a:rPr lang="en-US" altLang="zh-CN" sz="2800" i="1" dirty="0">
                <a:solidFill>
                  <a:srgbClr val="FF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Times New Roman" panose="02020603050405020304" pitchFamily="18" charset="0"/>
              </a:rPr>
              <a:t>x</a:t>
            </a:r>
            <a:r>
              <a:rPr lang="zh-CN" altLang="en-US" sz="28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  <a:sym typeface="Times New Roman" panose="02020603050405020304" pitchFamily="18" charset="0"/>
              </a:rPr>
              <a:t>＝</a:t>
            </a:r>
            <a:r>
              <a:rPr lang="en-US" altLang="zh-CN" sz="28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  <a:sym typeface="Times New Roman" panose="02020603050405020304" pitchFamily="18" charset="0"/>
              </a:rPr>
              <a:t>122</a:t>
            </a:r>
          </a:p>
        </p:txBody>
      </p:sp>
      <p:sp>
        <p:nvSpPr>
          <p:cNvPr id="2" name="矩形 1"/>
          <p:cNvSpPr/>
          <p:nvPr/>
        </p:nvSpPr>
        <p:spPr>
          <a:xfrm>
            <a:off x="3543000" y="5764849"/>
            <a:ext cx="548259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800" dirty="0" smtClean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  <a:sym typeface="Times New Roman" panose="02020603050405020304" pitchFamily="18" charset="0"/>
              </a:rPr>
              <a:t>答：甲</a:t>
            </a:r>
            <a:r>
              <a:rPr lang="zh-CN" altLang="en-US" sz="28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  <a:sym typeface="Times New Roman" panose="02020603050405020304" pitchFamily="18" charset="0"/>
              </a:rPr>
              <a:t>车平均每小</a:t>
            </a:r>
            <a:r>
              <a:rPr lang="zh-CN" altLang="en-US" sz="2800" dirty="0" smtClean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  <a:sym typeface="Times New Roman" panose="02020603050405020304" pitchFamily="18" charset="0"/>
              </a:rPr>
              <a:t>时行</a:t>
            </a:r>
            <a:r>
              <a:rPr lang="en-US" altLang="zh-CN" sz="2800" dirty="0" smtClean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  <a:sym typeface="Times New Roman" panose="02020603050405020304" pitchFamily="18" charset="0"/>
              </a:rPr>
              <a:t>122</a:t>
            </a:r>
            <a:r>
              <a:rPr lang="zh-CN" altLang="en-US" sz="2800" dirty="0" smtClean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  <a:sym typeface="Times New Roman" panose="02020603050405020304" pitchFamily="18" charset="0"/>
              </a:rPr>
              <a:t>千米</a:t>
            </a:r>
            <a:r>
              <a:rPr lang="zh-CN" altLang="en-US" sz="28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  <a:sym typeface="Times New Roman" panose="02020603050405020304" pitchFamily="18" charset="0"/>
              </a:rPr>
              <a:t>。</a:t>
            </a:r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6" grpId="0"/>
      <p:bldP spid="7" grpId="0"/>
      <p:bldP spid="8" grpId="0"/>
      <p:bldP spid="2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THUMBS_INDEX" val="1、4、7、12、13、14、15、16、17、18、20、24、25、28、33、36、40、43、44"/>
  <p:tag name="KSO_WM_TEMPLATE_SUBCATEGORY" val="19"/>
  <p:tag name="KSO_WM_TAG_VERSION" val="1.0"/>
  <p:tag name="KSO_WM_BEAUTIFY_FLAG" val="#wm#"/>
  <p:tag name="KSO_WM_TEMPLATE_CATEGORY" val="custom"/>
  <p:tag name="KSO_WM_TEMPLATE_INDEX" val="20205081"/>
  <p:tag name="KSO_WM_TEMPLATE_MASTER_TYPE" val="0"/>
  <p:tag name="KSO_WM_TEMPLATE_COLOR_TYPE" val="1"/>
  <p:tag name="KSO_WM_UNIT_SHOW_EDIT_AREA_INDICATION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08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08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heme/theme1.xml><?xml version="1.0" encoding="utf-8"?>
<a:theme xmlns:a="http://schemas.openxmlformats.org/drawingml/2006/main" name="WWW.2PPT.COM">
  <a:themeElements>
    <a:clrScheme name="新版空白演示配色">
      <a:dk1>
        <a:srgbClr val="000000"/>
      </a:dk1>
      <a:lt1>
        <a:srgbClr val="FFFFFF"/>
      </a:lt1>
      <a:dk2>
        <a:srgbClr val="0F1423"/>
      </a:dk2>
      <a:lt2>
        <a:srgbClr val="FFFFFF"/>
      </a:lt2>
      <a:accent1>
        <a:srgbClr val="6096E6"/>
      </a:accent1>
      <a:accent2>
        <a:srgbClr val="58B6E5"/>
      </a:accent2>
      <a:accent3>
        <a:srgbClr val="56CA95"/>
      </a:accent3>
      <a:accent4>
        <a:srgbClr val="FFBA55"/>
      </a:accent4>
      <a:accent5>
        <a:srgbClr val="F18870"/>
      </a:accent5>
      <a:accent6>
        <a:srgbClr val="EC5F74"/>
      </a:accent6>
      <a:hlink>
        <a:srgbClr val="0563C1"/>
      </a:hlink>
      <a:folHlink>
        <a:srgbClr val="954D72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1445</Words>
  <Application>Microsoft Office PowerPoint</Application>
  <PresentationFormat>宽屏</PresentationFormat>
  <Paragraphs>151</Paragraphs>
  <Slides>21</Slides>
  <Notes>0</Notes>
  <HiddenSlides>0</HiddenSlides>
  <MMClips>0</MMClips>
  <ScaleCrop>false</ScaleCrop>
  <HeadingPairs>
    <vt:vector size="8" baseType="variant">
      <vt:variant>
        <vt:lpstr>已用的字体</vt:lpstr>
      </vt:variant>
      <vt:variant>
        <vt:i4>9</vt:i4>
      </vt:variant>
      <vt:variant>
        <vt:lpstr>主题</vt:lpstr>
      </vt:variant>
      <vt:variant>
        <vt:i4>1</vt:i4>
      </vt:variant>
      <vt:variant>
        <vt:lpstr>嵌入 OLE 服务器</vt:lpstr>
      </vt:variant>
      <vt:variant>
        <vt:i4>1</vt:i4>
      </vt:variant>
      <vt:variant>
        <vt:lpstr>幻灯片标题</vt:lpstr>
      </vt:variant>
      <vt:variant>
        <vt:i4>21</vt:i4>
      </vt:variant>
    </vt:vector>
  </HeadingPairs>
  <TitlesOfParts>
    <vt:vector size="32" baseType="lpstr">
      <vt:lpstr>华文楷体</vt:lpstr>
      <vt:lpstr>Calibri</vt:lpstr>
      <vt:lpstr>楷体</vt:lpstr>
      <vt:lpstr>微软雅黑</vt:lpstr>
      <vt:lpstr>宋体</vt:lpstr>
      <vt:lpstr>Wingdings</vt:lpstr>
      <vt:lpstr>Arial</vt:lpstr>
      <vt:lpstr>Times New Roman</vt:lpstr>
      <vt:lpstr>Cambria Math</vt:lpstr>
      <vt:lpstr>WWW.2PPT.COM</vt:lpstr>
      <vt:lpstr>公式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www.ppt818.com</dc:title>
  <dc:subject>www.ppt818.com</dc:subject>
  <dc:creator>www.ppt818.com</dc:creator>
  <dc:description>www.ppt818.com-提供资源下载</dc:description>
  <cp:lastModifiedBy>Windows 用户</cp:lastModifiedBy>
  <cp:revision>2</cp:revision>
  <dcterms:created xsi:type="dcterms:W3CDTF">2017-08-03T09:01:00Z</dcterms:created>
  <dcterms:modified xsi:type="dcterms:W3CDTF">2023-01-16T15:11:21Z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2052-11.1.0.11194</vt:lpwstr>
  </property>
  <property fmtid="{D5CDD505-2E9C-101B-9397-08002B2CF9AE}" pid="3" name="ICV">
    <vt:lpwstr>260B0F65493E436A97FEE2A464DA46B2</vt:lpwstr>
  </property>
  <property fmtid="{A09F084E-AD41-489F-8076-AA5BE3082BCA}" pid="100">
    <vt:ui4>5</vt:ui4>
  </property>
  <property fmtid="{64440492-4C8B-11D1-8B70-080036B11A03}" pid="11">
    <vt:lpwstr>www.2ppt.com-爱PPT提供资源下载</vt:lpwstr>
  </property>
</Properties>
</file>