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07" r:id="rId3"/>
    <p:sldId id="419" r:id="rId4"/>
    <p:sldId id="412" r:id="rId5"/>
    <p:sldId id="420" r:id="rId6"/>
    <p:sldId id="421" r:id="rId7"/>
    <p:sldId id="426" r:id="rId8"/>
    <p:sldId id="427" r:id="rId9"/>
    <p:sldId id="422" r:id="rId10"/>
    <p:sldId id="399" r:id="rId11"/>
    <p:sldId id="423" r:id="rId12"/>
    <p:sldId id="365" r:id="rId13"/>
    <p:sldId id="403" r:id="rId14"/>
    <p:sldId id="424" r:id="rId15"/>
    <p:sldId id="425" r:id="rId16"/>
    <p:sldId id="416" r:id="rId17"/>
    <p:sldId id="362" r:id="rId18"/>
    <p:sldId id="359" r:id="rId19"/>
    <p:sldId id="360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32E56F-21C1-4AEA-A93C-02F19A2C13B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BEDE729-AE8C-4B33-8680-D40DB3F26CB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B9F1170-6FFD-4C78-9452-5B110DE6FDC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F77E33A-C242-42F1-A8A6-83D8FF935BC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8CF3D8F-A427-4F04-9E6A-D07A46C00D5B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7E33A-C242-42F1-A8A6-83D8FF935BC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3D52472-87FC-4125-B80B-A7AFB0D8F872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61C7BB2-2042-41E6-86B0-5D5CFE96632E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5EEBAA8-1CA5-4A9C-8B3E-F19CE9EE6913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C4A6E1A-C6CC-415A-A0B2-F3862ED79CC0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48605E-F338-4509-9B43-FF33D2DF071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FB1A111-A1AC-41C7-9169-E840D71E8FD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439F-0F43-4AE1-94E7-F3525F94EEF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43C6-21D4-4ED2-B6D0-154044DD3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4_128k.mp3" TargetMode="External"/><Relationship Id="rId3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2_128k.mp3" TargetMode="External"/><Relationship Id="rId7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4_128k.mp3" TargetMode="External"/><Relationship Id="rId12" Type="http://schemas.openxmlformats.org/officeDocument/2006/relationships/image" Target="../media/image7.pn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1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1_128k.mp3" TargetMode="External"/><Relationship Id="rId6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3_128k.mp3" TargetMode="External"/><Relationship Id="rId11" Type="http://schemas.openxmlformats.org/officeDocument/2006/relationships/image" Target="../media/image9.png"/><Relationship Id="rId5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3_128k.mp3" TargetMode="External"/><Relationship Id="rId10" Type="http://schemas.openxmlformats.org/officeDocument/2006/relationships/image" Target="../media/image17.jpeg"/><Relationship Id="rId4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&#21477;2_128k.mp3" TargetMode="Externa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Lesson19__Just__read__and__write&#35838;&#25991;&#21160;&#30011;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Lesson19__Let&#8217;s__chant&#35838;&#25991;&#21160;&#30011;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Lesson15__Let&#8217;s__sing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fine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fine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nice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19%20&#25945;&#23398;&#35838;&#20214;\nice_128k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Lesson19Justtal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67544" y="2708920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/>
            <a:r>
              <a:rPr lang="en-US" altLang="zh-CN" sz="54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How’s the weather today?</a:t>
            </a:r>
            <a:endParaRPr lang="zh-CN" altLang="en-US" sz="54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192688" cy="64807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2">
                    <a:lumMod val="5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人教精通版四年级上册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0434" y="530651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63" y="1080616"/>
            <a:ext cx="4371975" cy="4972050"/>
          </a:xfrm>
          <a:prstGeom prst="rect">
            <a:avLst/>
          </a:prstGeom>
        </p:spPr>
      </p:pic>
      <p:pic>
        <p:nvPicPr>
          <p:cNvPr id="27651" name="图片 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39738" y="827088"/>
            <a:ext cx="3052762" cy="1665287"/>
            <a:chOff x="439204" y="971285"/>
            <a:chExt cx="3052676" cy="1665627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4" y="1212634"/>
              <a:ext cx="3052676" cy="1424278"/>
            </a:xfrm>
            <a:prstGeom prst="wedgeRoundRectCallout">
              <a:avLst>
                <a:gd name="adj1" fmla="val 58846"/>
                <a:gd name="adj2" fmla="val 3399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Hi, Peter! It’s fine today. Let’s play football.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771078" y="971285"/>
              <a:ext cx="352415" cy="3429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81025" y="2938463"/>
            <a:ext cx="4206875" cy="1200150"/>
            <a:chOff x="251520" y="2958282"/>
            <a:chExt cx="4206285" cy="1200958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0" y="3191801"/>
              <a:ext cx="4206285" cy="967439"/>
            </a:xfrm>
            <a:prstGeom prst="wedgeRoundRectCallout">
              <a:avLst>
                <a:gd name="adj1" fmla="val -1858"/>
                <a:gd name="adj2" fmla="val 8753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Kate, it’s nice today. Let’s play with my kite.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2253077" y="2958282"/>
              <a:ext cx="352376" cy="344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 bwMode="auto">
          <a:xfrm>
            <a:off x="6084168" y="3421472"/>
            <a:ext cx="2458266" cy="824745"/>
            <a:chOff x="568216" y="810366"/>
            <a:chExt cx="2457019" cy="823056"/>
          </a:xfrm>
          <a:solidFill>
            <a:schemeClr val="bg1"/>
          </a:solidFill>
        </p:grpSpPr>
        <p:sp>
          <p:nvSpPr>
            <p:cNvPr id="22" name="圆角矩形标注 21"/>
            <p:cNvSpPr/>
            <p:nvPr/>
          </p:nvSpPr>
          <p:spPr>
            <a:xfrm>
              <a:off x="568216" y="1032328"/>
              <a:ext cx="2457019" cy="601094"/>
            </a:xfrm>
            <a:prstGeom prst="wedgeRoundRectCallout">
              <a:avLst>
                <a:gd name="adj1" fmla="val -44969"/>
                <a:gd name="adj2" fmla="val 83690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OK. Let’s go!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627312" y="810366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6234113" y="1406525"/>
            <a:ext cx="1362075" cy="801688"/>
            <a:chOff x="4132227" y="760293"/>
            <a:chExt cx="1362960" cy="802274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4132227" y="985883"/>
              <a:ext cx="1362960" cy="576684"/>
            </a:xfrm>
            <a:prstGeom prst="wedgeRoundRectCallout">
              <a:avLst>
                <a:gd name="adj1" fmla="val -47548"/>
                <a:gd name="adj2" fmla="val 7914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Great!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4669151" y="760293"/>
              <a:ext cx="352654" cy="3431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4700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16732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4337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37195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674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75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76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2869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4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28691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0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1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28689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868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685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125538"/>
            <a:ext cx="1711325" cy="1944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7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9718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9719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97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954088" y="1158875"/>
            <a:ext cx="734695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四人一组试着来表演，其他同学来评价。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92497" y="1185717"/>
            <a:ext cx="6336704" cy="4957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174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9" name="标题 1"/>
          <p:cNvSpPr>
            <a:spLocks noGrp="1"/>
          </p:cNvSpPr>
          <p:nvPr>
            <p:ph type="title"/>
          </p:nvPr>
        </p:nvSpPr>
        <p:spPr bwMode="auto">
          <a:xfrm>
            <a:off x="3141663" y="231775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5575" y="5062538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5"/>
          <p:cNvGrpSpPr/>
          <p:nvPr/>
        </p:nvGrpSpPr>
        <p:grpSpPr bwMode="auto">
          <a:xfrm>
            <a:off x="250825" y="1268413"/>
            <a:ext cx="8659813" cy="2995612"/>
            <a:chOff x="251520" y="2115806"/>
            <a:chExt cx="8659066" cy="2399070"/>
          </a:xfrm>
        </p:grpSpPr>
        <p:pic>
          <p:nvPicPr>
            <p:cNvPr id="32791" name="图片 2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94302" y="2138611"/>
              <a:ext cx="2137183" cy="23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图片 2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2911" y="2131681"/>
              <a:ext cx="2137182" cy="237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图片 2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2115806"/>
              <a:ext cx="2137182" cy="23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图片 2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73403" y="2132855"/>
              <a:ext cx="2137183" cy="23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678113" y="2836863"/>
            <a:ext cx="1584325" cy="1152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zh-CN" alt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95875" y="2914650"/>
            <a:ext cx="1123950" cy="1057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281863" y="2913063"/>
            <a:ext cx="1150937" cy="1095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03263" y="2913063"/>
            <a:ext cx="1123950" cy="1058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92150" y="2913063"/>
            <a:ext cx="1123950" cy="1058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95875" y="2913063"/>
            <a:ext cx="1123950" cy="1058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82625" y="2901950"/>
            <a:ext cx="1123950" cy="10588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95325" y="2909888"/>
            <a:ext cx="1122363" cy="1058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5087938" y="2901950"/>
            <a:ext cx="1123950" cy="10588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79450" y="2903538"/>
            <a:ext cx="1123950" cy="1058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076825" y="2917825"/>
            <a:ext cx="1123950" cy="1057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76275" y="2903538"/>
            <a:ext cx="1123950" cy="1058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094288" y="2917825"/>
            <a:ext cx="1123950" cy="1057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8000" b="1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86" name="标题 1"/>
          <p:cNvSpPr>
            <a:spLocks noGrp="1"/>
          </p:cNvSpPr>
          <p:nvPr>
            <p:ph type="title"/>
          </p:nvPr>
        </p:nvSpPr>
        <p:spPr bwMode="auto">
          <a:xfrm>
            <a:off x="3035300" y="260350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Spell and read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4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0488" y="5024438"/>
            <a:ext cx="1223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组合 46"/>
          <p:cNvGrpSpPr/>
          <p:nvPr/>
        </p:nvGrpSpPr>
        <p:grpSpPr bwMode="auto">
          <a:xfrm>
            <a:off x="2890838" y="4786313"/>
            <a:ext cx="5040312" cy="1081087"/>
            <a:chOff x="2484438" y="4725144"/>
            <a:chExt cx="5039890" cy="1080120"/>
          </a:xfrm>
        </p:grpSpPr>
        <p:sp>
          <p:nvSpPr>
            <p:cNvPr id="46" name="云形标注 45"/>
            <p:cNvSpPr/>
            <p:nvPr/>
          </p:nvSpPr>
          <p:spPr>
            <a:xfrm>
              <a:off x="2484438" y="4725144"/>
              <a:ext cx="5039890" cy="1080120"/>
            </a:xfrm>
            <a:prstGeom prst="cloudCallout">
              <a:avLst>
                <a:gd name="adj1" fmla="val 46431"/>
                <a:gd name="adj2" fmla="val 61468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90" name="矩形 41"/>
            <p:cNvSpPr>
              <a:spLocks noChangeArrowheads="1"/>
            </p:cNvSpPr>
            <p:nvPr/>
          </p:nvSpPr>
          <p:spPr bwMode="auto">
            <a:xfrm>
              <a:off x="3267830" y="4992025"/>
              <a:ext cx="34644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Can you read them?</a:t>
              </a:r>
              <a:endParaRPr lang="zh-CN" alt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4" grpId="0" animBg="1"/>
      <p:bldP spid="23" grpId="0" animBg="1"/>
      <p:bldP spid="12" grpId="0" animBg="1"/>
      <p:bldP spid="38" grpId="0" animBg="1"/>
      <p:bldP spid="22" grpId="0" animBg="1"/>
      <p:bldP spid="37" grpId="0" animBg="1"/>
      <p:bldP spid="10" grpId="0" animBg="1"/>
      <p:bldP spid="25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4" y="1665288"/>
            <a:ext cx="6502400" cy="4648200"/>
          </a:xfrm>
          <a:prstGeom prst="rect">
            <a:avLst/>
          </a:prstGeom>
        </p:spPr>
      </p:pic>
      <p:pic>
        <p:nvPicPr>
          <p:cNvPr id="3379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04782" y="2132856"/>
            <a:ext cx="2635290" cy="2006960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99592" y="2130703"/>
            <a:ext cx="2626117" cy="1984716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3799" name="标题 1"/>
          <p:cNvSpPr>
            <a:spLocks noGrp="1"/>
          </p:cNvSpPr>
          <p:nvPr>
            <p:ph type="title"/>
          </p:nvPr>
        </p:nvSpPr>
        <p:spPr bwMode="auto">
          <a:xfrm>
            <a:off x="2843213" y="227013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3800" name="图片 2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3730625"/>
            <a:ext cx="5318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410690" y="3717032"/>
            <a:ext cx="2610652" cy="1999258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176338" y="908050"/>
            <a:ext cx="73421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___ today. Let’s _______.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052736"/>
            <a:ext cx="6634770" cy="4797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chant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5846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9563" y="2757488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8913" y="1711325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6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2019300" y="1779588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本课学习的描述天气状况的单词有</a:t>
            </a:r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5940425" y="4200525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nice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872" name="Text Box 2"/>
          <p:cNvSpPr txBox="1">
            <a:spLocks noChangeArrowheads="1"/>
          </p:cNvSpPr>
          <p:nvPr/>
        </p:nvSpPr>
        <p:spPr bwMode="auto">
          <a:xfrm>
            <a:off x="5921375" y="3114675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fine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795963" y="4316413"/>
            <a:ext cx="12811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795963" y="3059113"/>
            <a:ext cx="1296987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75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46288" y="2671763"/>
            <a:ext cx="33178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8621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96975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917" name="矩形 8"/>
          <p:cNvSpPr>
            <a:spLocks noChangeArrowheads="1"/>
          </p:cNvSpPr>
          <p:nvPr/>
        </p:nvSpPr>
        <p:spPr bwMode="auto">
          <a:xfrm>
            <a:off x="1906588" y="1860550"/>
            <a:ext cx="595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如何表达天气状况良好，并邀请某人做某事呢？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90725" y="3384550"/>
            <a:ext cx="5588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fine/nice today.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38350" y="4267200"/>
            <a:ext cx="170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…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4"/>
          <p:cNvSpPr>
            <a:spLocks noGrp="1"/>
          </p:cNvSpPr>
          <p:nvPr>
            <p:ph type="title"/>
          </p:nvPr>
        </p:nvSpPr>
        <p:spPr bwMode="auto">
          <a:xfrm>
            <a:off x="1619250" y="980876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96925" y="2060376"/>
            <a:ext cx="77914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4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搜集在晴朗的天气里小朋友可以开展的户外活动有哪些，并将英文表达记录在本子上或做成图文并茂的英语手抄报。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20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8131969" y="2276872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217738" y="414907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563813" y="414907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4796258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4984" y="479625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7721" y="4796258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11188" y="1820664"/>
            <a:ext cx="7921625" cy="3768576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166813" y="112713"/>
            <a:ext cx="1446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0" name="标题 1"/>
          <p:cNvSpPr>
            <a:spLocks noGrp="1"/>
          </p:cNvSpPr>
          <p:nvPr>
            <p:ph type="title"/>
          </p:nvPr>
        </p:nvSpPr>
        <p:spPr bwMode="auto">
          <a:xfrm>
            <a:off x="269875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68578" y="991119"/>
            <a:ext cx="6829362" cy="494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4797425"/>
            <a:ext cx="9636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 bwMode="auto">
          <a:xfrm>
            <a:off x="3563938" y="1125538"/>
            <a:ext cx="4464050" cy="2232025"/>
            <a:chOff x="3635896" y="2060848"/>
            <a:chExt cx="3960440" cy="2029316"/>
          </a:xfrm>
        </p:grpSpPr>
        <p:sp>
          <p:nvSpPr>
            <p:cNvPr id="10" name="椭圆形标注 9"/>
            <p:cNvSpPr/>
            <p:nvPr/>
          </p:nvSpPr>
          <p:spPr>
            <a:xfrm>
              <a:off x="3635896" y="2060848"/>
              <a:ext cx="3960440" cy="2029316"/>
            </a:xfrm>
            <a:prstGeom prst="wedgeEllipseCallout">
              <a:avLst>
                <a:gd name="adj1" fmla="val -62758"/>
                <a:gd name="adj2" fmla="val 2579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92" name="矩形 8"/>
            <p:cNvSpPr>
              <a:spLocks noChangeArrowheads="1"/>
            </p:cNvSpPr>
            <p:nvPr/>
          </p:nvSpPr>
          <p:spPr bwMode="auto">
            <a:xfrm>
              <a:off x="4102826" y="2740379"/>
              <a:ext cx="30476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How are you?</a:t>
              </a:r>
              <a:endParaRPr lang="zh-CN" altLang="en-US" sz="2800" dirty="0"/>
            </a:p>
          </p:txBody>
        </p:sp>
      </p:grpSp>
      <p:pic>
        <p:nvPicPr>
          <p:cNvPr id="2048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5"/>
          <p:cNvSpPr txBox="1">
            <a:spLocks noChangeArrowheads="1"/>
          </p:cNvSpPr>
          <p:nvPr/>
        </p:nvSpPr>
        <p:spPr bwMode="auto">
          <a:xfrm>
            <a:off x="1249363" y="112713"/>
            <a:ext cx="1214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31875" y="1441450"/>
            <a:ext cx="259238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4427538" y="4284663"/>
            <a:ext cx="2195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I’m fine.</a:t>
            </a:r>
            <a:endParaRPr lang="zh-CN" altLang="en-US" sz="2800" dirty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41938" y="4283075"/>
            <a:ext cx="113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fine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5" name="fin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0006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5463" y="4103688"/>
            <a:ext cx="170338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5680075" y="4897438"/>
            <a:ext cx="142875" cy="15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1728788" y="933450"/>
            <a:ext cx="5767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How’s the weather today?</a:t>
            </a:r>
            <a:endParaRPr lang="zh-CN" altLang="en-US" sz="2400" dirty="0"/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1049338" y="5041900"/>
            <a:ext cx="355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fine today. </a:t>
            </a:r>
            <a:endParaRPr lang="zh-CN" altLang="en-US" sz="24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27538" y="5041900"/>
            <a:ext cx="3797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/ It’s nice today.</a:t>
            </a:r>
            <a:endParaRPr lang="zh-CN" altLang="en-US" sz="2400" dirty="0">
              <a:solidFill>
                <a:srgbClr val="3D3F41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02300" y="5041900"/>
            <a:ext cx="1046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nice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5" name="nic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56546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6057900" y="5572125"/>
            <a:ext cx="142875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1581150"/>
            <a:ext cx="43338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3" grpId="0"/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30883"/>
            <a:ext cx="5753100" cy="5610225"/>
          </a:xfrm>
          <a:prstGeom prst="rect">
            <a:avLst/>
          </a:prstGeom>
        </p:spPr>
      </p:pic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995738" y="1484313"/>
            <a:ext cx="4537075" cy="1630362"/>
            <a:chOff x="395536" y="2132856"/>
            <a:chExt cx="4536504" cy="1630239"/>
          </a:xfrm>
        </p:grpSpPr>
        <p:sp>
          <p:nvSpPr>
            <p:cNvPr id="2" name="椭圆形标注 1"/>
            <p:cNvSpPr/>
            <p:nvPr/>
          </p:nvSpPr>
          <p:spPr>
            <a:xfrm>
              <a:off x="395536" y="2132856"/>
              <a:ext cx="4536504" cy="1630239"/>
            </a:xfrm>
            <a:prstGeom prst="wedgeEllipseCallout">
              <a:avLst>
                <a:gd name="adj1" fmla="val -13811"/>
                <a:gd name="adj2" fmla="val 70226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608234" y="2420171"/>
              <a:ext cx="4179361" cy="107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fine today. Let’s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play with my kite</a:t>
              </a: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.</a:t>
              </a:r>
              <a:endParaRPr lang="zh-CN" altLang="en-US" sz="2000" dirty="0" smtClean="0"/>
            </a:p>
          </p:txBody>
        </p:sp>
      </p:grpSp>
      <p:sp>
        <p:nvSpPr>
          <p:cNvPr id="15" name="椭圆形标注 14"/>
          <p:cNvSpPr/>
          <p:nvPr/>
        </p:nvSpPr>
        <p:spPr>
          <a:xfrm>
            <a:off x="684213" y="2697163"/>
            <a:ext cx="2474912" cy="947737"/>
          </a:xfrm>
          <a:prstGeom prst="wedgeEllipseCallout">
            <a:avLst>
              <a:gd name="adj1" fmla="val 44198"/>
              <a:gd name="adj2" fmla="val 65889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Great!</a:t>
            </a:r>
            <a:endParaRPr lang="zh-CN" altLang="en-US" sz="2000" dirty="0">
              <a:solidFill>
                <a:srgbClr val="3D3F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0" y="1066205"/>
            <a:ext cx="7175157" cy="5305168"/>
          </a:xfrm>
          <a:prstGeom prst="rect">
            <a:avLst/>
          </a:prstGeom>
        </p:spPr>
      </p:pic>
      <p:pic>
        <p:nvPicPr>
          <p:cNvPr id="2355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63525" y="890588"/>
            <a:ext cx="4219575" cy="1463675"/>
            <a:chOff x="395536" y="2132856"/>
            <a:chExt cx="4220196" cy="1630239"/>
          </a:xfrm>
        </p:grpSpPr>
        <p:sp>
          <p:nvSpPr>
            <p:cNvPr id="13" name="椭圆形标注 12"/>
            <p:cNvSpPr/>
            <p:nvPr/>
          </p:nvSpPr>
          <p:spPr>
            <a:xfrm>
              <a:off x="395536" y="2132856"/>
              <a:ext cx="4220196" cy="1630239"/>
            </a:xfrm>
            <a:prstGeom prst="wedgeEllipseCallout">
              <a:avLst>
                <a:gd name="adj1" fmla="val 20842"/>
                <a:gd name="adj2" fmla="val 66806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616231" y="2302599"/>
              <a:ext cx="3762929" cy="1076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nice today. Let’s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play football</a:t>
              </a: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.</a:t>
              </a:r>
              <a:endParaRPr lang="zh-CN" altLang="en-US" sz="2000" dirty="0" smtClean="0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602288" y="1287463"/>
            <a:ext cx="3240087" cy="1204912"/>
            <a:chOff x="5508104" y="1292054"/>
            <a:chExt cx="3240360" cy="1205593"/>
          </a:xfrm>
        </p:grpSpPr>
        <p:sp>
          <p:nvSpPr>
            <p:cNvPr id="15" name="椭圆形标注 14"/>
            <p:cNvSpPr/>
            <p:nvPr/>
          </p:nvSpPr>
          <p:spPr>
            <a:xfrm>
              <a:off x="5508104" y="1292054"/>
              <a:ext cx="3240360" cy="1205593"/>
            </a:xfrm>
            <a:prstGeom prst="wedgeEllipseCallout">
              <a:avLst>
                <a:gd name="adj1" fmla="val -38690"/>
                <a:gd name="adj2" fmla="val 58989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3D3F41"/>
                </a:solidFill>
              </a:endParaRPr>
            </a:p>
          </p:txBody>
        </p:sp>
        <p:sp>
          <p:nvSpPr>
            <p:cNvPr id="23560" name="矩形 4"/>
            <p:cNvSpPr>
              <a:spLocks noChangeArrowheads="1"/>
            </p:cNvSpPr>
            <p:nvPr/>
          </p:nvSpPr>
          <p:spPr bwMode="auto">
            <a:xfrm>
              <a:off x="5881786" y="1590245"/>
              <a:ext cx="25619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OK. Let’s go!</a:t>
              </a:r>
              <a:endParaRPr lang="zh-CN" altLang="en-US" sz="2000" dirty="0">
                <a:solidFill>
                  <a:srgbClr val="3D3F4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92696"/>
            <a:ext cx="583264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613275" y="1709738"/>
            <a:ext cx="4219575" cy="1463675"/>
            <a:chOff x="395536" y="2132856"/>
            <a:chExt cx="4220196" cy="1630239"/>
          </a:xfrm>
        </p:grpSpPr>
        <p:sp>
          <p:nvSpPr>
            <p:cNvPr id="8" name="椭圆形标注 7"/>
            <p:cNvSpPr/>
            <p:nvPr/>
          </p:nvSpPr>
          <p:spPr>
            <a:xfrm>
              <a:off x="395536" y="2132856"/>
              <a:ext cx="4220196" cy="1630239"/>
            </a:xfrm>
            <a:prstGeom prst="wedgeEllipseCallout">
              <a:avLst>
                <a:gd name="adj1" fmla="val -14306"/>
                <a:gd name="adj2" fmla="val 69853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16231" y="2302599"/>
              <a:ext cx="3762929" cy="1200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nice today. Let’s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play balloons</a:t>
              </a: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.</a:t>
              </a:r>
              <a:endParaRPr lang="zh-CN" altLang="en-US" sz="2000" dirty="0" smtClean="0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60350" y="1968500"/>
            <a:ext cx="3240088" cy="1204913"/>
            <a:chOff x="5508104" y="1292054"/>
            <a:chExt cx="3240360" cy="1205593"/>
          </a:xfrm>
        </p:grpSpPr>
        <p:sp>
          <p:nvSpPr>
            <p:cNvPr id="11" name="椭圆形标注 10"/>
            <p:cNvSpPr/>
            <p:nvPr/>
          </p:nvSpPr>
          <p:spPr>
            <a:xfrm>
              <a:off x="5508104" y="1292054"/>
              <a:ext cx="3240360" cy="1205593"/>
            </a:xfrm>
            <a:prstGeom prst="wedgeEllipseCallout">
              <a:avLst>
                <a:gd name="adj1" fmla="val 22227"/>
                <a:gd name="adj2" fmla="val 68244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3D3F41"/>
                </a:solidFill>
              </a:endParaRPr>
            </a:p>
          </p:txBody>
        </p:sp>
        <p:sp>
          <p:nvSpPr>
            <p:cNvPr id="24584" name="矩形 4"/>
            <p:cNvSpPr>
              <a:spLocks noChangeArrowheads="1"/>
            </p:cNvSpPr>
            <p:nvPr/>
          </p:nvSpPr>
          <p:spPr bwMode="auto">
            <a:xfrm>
              <a:off x="6088484" y="1590245"/>
              <a:ext cx="2148526" cy="58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Good idea!</a:t>
              </a:r>
              <a:endParaRPr lang="zh-CN" altLang="en-US" sz="2000">
                <a:solidFill>
                  <a:srgbClr val="3D3F4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6976" y="2873000"/>
            <a:ext cx="2494965" cy="2430346"/>
          </a:xfrm>
          <a:prstGeom prst="round2DiagRect">
            <a:avLst/>
          </a:prstGeom>
          <a:ln>
            <a:noFill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83795" y="3728697"/>
            <a:ext cx="2834225" cy="2076567"/>
          </a:xfrm>
          <a:prstGeom prst="round2DiagRect">
            <a:avLst/>
          </a:prstGeom>
          <a:ln>
            <a:noFill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8184" y="2891062"/>
            <a:ext cx="2448272" cy="2448272"/>
          </a:xfrm>
          <a:prstGeom prst="round2DiagRect">
            <a:avLst/>
          </a:prstGeom>
          <a:ln>
            <a:noFill/>
          </a:ln>
          <a:effectLst/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3475038" y="1989138"/>
            <a:ext cx="196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….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36600" y="1377950"/>
            <a:ext cx="793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当我们建议或邀请某人做某事时，可以说：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9" name="标题 1"/>
          <p:cNvSpPr>
            <a:spLocks noGrp="1"/>
          </p:cNvSpPr>
          <p:nvPr>
            <p:ph type="title"/>
          </p:nvPr>
        </p:nvSpPr>
        <p:spPr bwMode="auto">
          <a:xfrm>
            <a:off x="3209989" y="476250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1434728"/>
            <a:ext cx="4371975" cy="4972050"/>
          </a:xfrm>
          <a:prstGeom prst="rect">
            <a:avLst/>
          </a:prstGeom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9" name="矩形 7"/>
          <p:cNvSpPr>
            <a:spLocks noChangeArrowheads="1"/>
          </p:cNvSpPr>
          <p:nvPr/>
        </p:nvSpPr>
        <p:spPr bwMode="auto">
          <a:xfrm>
            <a:off x="1031875" y="86995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Guess! What are they talking about?</a:t>
            </a:r>
            <a:endParaRPr lang="zh-CN" altLang="en-US" sz="2000"/>
          </a:p>
        </p:txBody>
      </p:sp>
      <p:pic>
        <p:nvPicPr>
          <p:cNvPr id="2663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84650" y="3395663"/>
            <a:ext cx="6270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标题 1"/>
          <p:cNvSpPr>
            <a:spLocks noGrp="1"/>
          </p:cNvSpPr>
          <p:nvPr>
            <p:ph type="title"/>
          </p:nvPr>
        </p:nvSpPr>
        <p:spPr bwMode="auto">
          <a:xfrm>
            <a:off x="3203575" y="187325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guess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376</Words>
  <Application>Microsoft Office PowerPoint</Application>
  <PresentationFormat>全屏显示(4:3)</PresentationFormat>
  <Paragraphs>101</Paragraphs>
  <Slides>19</Slides>
  <Notes>6</Notes>
  <HiddenSlides>0</HiddenSlides>
  <MMClips>6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How’s the weather today?</vt:lpstr>
      <vt:lpstr>Let’s 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 and say</vt:lpstr>
      <vt:lpstr>Look and guess</vt:lpstr>
      <vt:lpstr>PowerPoint 演示文稿</vt:lpstr>
      <vt:lpstr>PowerPoint 演示文稿</vt:lpstr>
      <vt:lpstr>PowerPoint 演示文稿</vt:lpstr>
      <vt:lpstr>Just read and write</vt:lpstr>
      <vt:lpstr>Spell and read</vt:lpstr>
      <vt:lpstr>Look and say</vt:lpstr>
      <vt:lpstr>Let’s chant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192A7BD13873438EBA5F6BA7913D767D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