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307" r:id="rId2"/>
    <p:sldId id="259" r:id="rId3"/>
    <p:sldId id="305" r:id="rId4"/>
    <p:sldId id="304" r:id="rId5"/>
    <p:sldId id="303" r:id="rId6"/>
    <p:sldId id="300" r:id="rId7"/>
    <p:sldId id="263" r:id="rId8"/>
    <p:sldId id="286" r:id="rId9"/>
    <p:sldId id="287" r:id="rId10"/>
    <p:sldId id="295" r:id="rId11"/>
    <p:sldId id="294" r:id="rId12"/>
  </p:sldIdLst>
  <p:sldSz cx="9144000" cy="6858000" type="screen4x3"/>
  <p:notesSz cx="6858000" cy="9144000"/>
  <p:defaultTextStyle>
    <a:defPPr>
      <a:defRPr lang="zh-CN"/>
    </a:defPPr>
    <a:lvl1pPr algn="l" rtl="0" eaLnBrk="0" fontAlgn="base"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DE0000"/>
    <a:srgbClr val="A9C1DF"/>
    <a:srgbClr val="FDCBEF"/>
    <a:srgbClr val="BCF6FC"/>
    <a:srgbClr val="AEF1F8"/>
    <a:srgbClr val="FDCFF1"/>
    <a:srgbClr val="FCBC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48E37-EFBD-4A6F-A739-9E295537AE30}"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DFEB8C-DFE4-43B5-8FA7-F7797B632B0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DFEB8C-DFE4-43B5-8FA7-F7797B632B0B}"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46239C8B-C5FA-467A-9322-361ED1FD1BB6}" type="datetimeFigureOut">
              <a:rPr lang="zh-CN" altLang="en-US"/>
              <a:t>2023-01-16</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C7808F1-326B-4244-B5CA-1BCF84EBAB0E}"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39D3240-D2AA-4CF6-BC07-6A20F534EE0F}" type="datetimeFigureOut">
              <a:rPr lang="zh-CN" altLang="en-US"/>
              <a:t>2023-01-16</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D79ABB5-0413-429E-9DEB-3CABB69237F6}"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7FE4DFD-11CB-45CA-982A-62F9C0C01F07}" type="datetimeFigureOut">
              <a:rPr lang="zh-CN" altLang="en-US"/>
              <a:t>2023-01-16</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383759F-494C-491B-878C-DC726E584B3E}"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D442FDA2-A5D4-41A2-BF2C-EA9B0313F412}" type="datetimeFigureOut">
              <a:rPr lang="zh-CN" altLang="en-US"/>
              <a:t>2023-01-16</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A91028C-F298-4584-A2D7-B54ADB16BD0F}"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7A159A81-8746-4FF8-A122-D6305A43AEE2}" type="datetimeFigureOut">
              <a:rPr lang="zh-CN" altLang="en-US"/>
              <a:t>2023-01-16</a:t>
            </a:fld>
            <a:endParaRPr 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68D002EA-EED0-41AC-AFA2-A9CB8628C86B}"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C08B718-E049-445D-9246-D578BC970877}" type="datetimeFigureOut">
              <a:rPr lang="zh-CN" altLang="en-US"/>
              <a:t>2023-01-16</a:t>
            </a:fld>
            <a:endParaRPr 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77CCAAD8-3873-4342-9D53-7843B7D7B679}"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44B752D-5202-4C8B-95FC-2A9B91F1E42A}" type="datetimeFigureOut">
              <a:rPr lang="zh-CN" altLang="en-US"/>
              <a:t>2023-01-16</a:t>
            </a:fld>
            <a:endParaRPr 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1B85268B-48D9-43DC-9040-49AA093CA243}"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3BB15B9-C52E-486B-A56A-9E0AAF2251C7}" type="datetimeFigureOut">
              <a:rPr lang="zh-CN" altLang="en-US"/>
              <a:t>2023-01-16</a:t>
            </a:fld>
            <a:endParaRPr 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E454F00D-2FF4-4067-BE0B-BF37524FF06B}"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E610B9F-3B52-447A-86D6-6BDB9AF7F0F6}" type="datetimeFigureOut">
              <a:rPr lang="zh-CN" altLang="en-US"/>
              <a:t>2023-01-16</a:t>
            </a:fld>
            <a:endParaRPr 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EFF01235-6EF3-4E63-AB77-87D407BF0F5A}"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F2F4A71D-2B85-44A8-80A0-AA8DD128CF8F}" type="datetimeFigureOut">
              <a:rPr lang="zh-CN" altLang="en-US"/>
              <a:t>2023-01-16</a:t>
            </a:fld>
            <a:endParaRPr 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1EF1929F-FA14-43F1-BF30-8D0B6BD1DAA6}"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31" name="图片 8" descr="数学ppt3.jpg"/>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spcBef>
                <a:spcPct val="0"/>
              </a:spcBef>
              <a:defRPr sz="1200">
                <a:solidFill>
                  <a:srgbClr val="898989"/>
                </a:solidFill>
              </a:defRPr>
            </a:lvl1pPr>
          </a:lstStyle>
          <a:p>
            <a:fld id="{BE8CDF91-62F3-4CCE-87FA-CD09F102155C}" type="datetimeFigureOut">
              <a:rPr lang="zh-CN" altLang="en-US"/>
              <a:t>2023-01-16</a:t>
            </a:fld>
            <a:endParaRPr lang="en-US"/>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spcBef>
                <a:spcPct val="0"/>
              </a:spcBef>
              <a:defRPr sz="1200">
                <a:solidFill>
                  <a:srgbClr val="898989"/>
                </a:solidFill>
              </a:defRPr>
            </a:lvl1pPr>
          </a:lstStyle>
          <a:p>
            <a:endParaRPr lang="zh-CN" altLang="en-US"/>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spcBef>
                <a:spcPct val="0"/>
              </a:spcBef>
              <a:defRPr sz="1200">
                <a:solidFill>
                  <a:srgbClr val="898989"/>
                </a:solidFill>
              </a:defRPr>
            </a:lvl1pPr>
          </a:lstStyle>
          <a:p>
            <a:fld id="{64476F6B-FFC7-4D31-803C-450FC00775A2}" type="slidenum">
              <a:rPr lang="zh-CN" alt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0.png"/><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stretch>
            <a:fillRect/>
          </a:stretch>
        </p:blipFill>
        <p:spPr>
          <a:xfrm>
            <a:off x="0" y="0"/>
            <a:ext cx="9144000" cy="6858000"/>
          </a:xfrm>
          <a:prstGeom prst="rect">
            <a:avLst/>
          </a:prstGeom>
        </p:spPr>
      </p:pic>
      <p:sp>
        <p:nvSpPr>
          <p:cNvPr id="2" name="TextBox 1"/>
          <p:cNvSpPr txBox="1"/>
          <p:nvPr/>
        </p:nvSpPr>
        <p:spPr>
          <a:xfrm>
            <a:off x="3061693" y="3289091"/>
            <a:ext cx="2954655" cy="646331"/>
          </a:xfrm>
          <a:prstGeom prst="rect">
            <a:avLst/>
          </a:prstGeom>
          <a:noFill/>
        </p:spPr>
        <p:txBody>
          <a:bodyPr wrap="none" rtlCol="0">
            <a:spAutoFit/>
          </a:bodyPr>
          <a:lstStyle/>
          <a:p>
            <a:pPr algn="ctr"/>
            <a:r>
              <a:rPr lang="zh-CN" altLang="en-US" sz="3600" dirty="0" smtClean="0"/>
              <a:t>反比例的意义</a:t>
            </a:r>
            <a:endParaRPr lang="zh-CN" altLang="en-US" sz="3600" dirty="0"/>
          </a:p>
        </p:txBody>
      </p:sp>
      <p:sp>
        <p:nvSpPr>
          <p:cNvPr id="3" name="矩形 2"/>
          <p:cNvSpPr/>
          <p:nvPr/>
        </p:nvSpPr>
        <p:spPr>
          <a:xfrm>
            <a:off x="2742998" y="5013176"/>
            <a:ext cx="3812262" cy="566309"/>
          </a:xfrm>
          <a:prstGeom prst="rect">
            <a:avLst/>
          </a:prstGeom>
        </p:spPr>
        <p:txBody>
          <a:bodyPr wrap="none">
            <a:spAutoFit/>
          </a:bodyPr>
          <a:lstStyle/>
          <a:p>
            <a:pPr marL="342900" indent="-342900" algn="ctr" fontAlgn="base">
              <a:lnSpc>
                <a:spcPct val="110000"/>
              </a:lnSpc>
              <a:spcBef>
                <a:spcPct val="0"/>
              </a:spcBef>
              <a:spcAft>
                <a:spcPct val="0"/>
              </a:spcAft>
              <a:buFont typeface="Arial" panose="020B0604020202020204" pitchFamily="34" charset="0"/>
              <a:buNone/>
            </a:pPr>
            <a:r>
              <a:rPr lang="en-US" altLang="zh-CN" sz="2800" b="1" kern="0" smtClean="0">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
        <p:nvSpPr>
          <p:cNvPr id="4" name="矩形 3"/>
          <p:cNvSpPr/>
          <p:nvPr/>
        </p:nvSpPr>
        <p:spPr>
          <a:xfrm>
            <a:off x="1376933" y="1412776"/>
            <a:ext cx="6340198" cy="1015663"/>
          </a:xfrm>
          <a:prstGeom prst="rect">
            <a:avLst/>
          </a:prstGeom>
        </p:spPr>
        <p:txBody>
          <a:bodyPr wrap="none">
            <a:spAutoFit/>
          </a:bodyPr>
          <a:lstStyle/>
          <a:p>
            <a:pPr algn="ctr"/>
            <a:r>
              <a:rPr lang="zh-CN" altLang="en-US" sz="6000" dirty="0">
                <a:latin typeface="华康海报体W12(P)" pitchFamily="82" charset="-122"/>
                <a:ea typeface="华康海报体W12(P)" pitchFamily="82" charset="-122"/>
              </a:rPr>
              <a:t>啤酒生产中的数学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三、自主练习        </a:t>
            </a:r>
          </a:p>
        </p:txBody>
      </p:sp>
      <p:sp>
        <p:nvSpPr>
          <p:cNvPr id="12291" name="Text Box 5"/>
          <p:cNvSpPr txBox="1">
            <a:spLocks noChangeArrowheads="1"/>
          </p:cNvSpPr>
          <p:nvPr/>
        </p:nvSpPr>
        <p:spPr bwMode="auto">
          <a:xfrm>
            <a:off x="395288" y="1268413"/>
            <a:ext cx="874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en-US" b="1" dirty="0">
                <a:latin typeface="楷体_GB2312" pitchFamily="1" charset="-122"/>
                <a:ea typeface="楷体_GB2312" pitchFamily="1" charset="-122"/>
              </a:rPr>
              <a:t>4.</a:t>
            </a:r>
            <a:r>
              <a:rPr lang="zh-CN" altLang="en-US" b="1" dirty="0">
                <a:latin typeface="楷体_GB2312" pitchFamily="1" charset="-122"/>
                <a:ea typeface="楷体_GB2312" pitchFamily="1" charset="-122"/>
              </a:rPr>
              <a:t>判断下列各题中的两种量是不是成反比例，说说你的理由。</a:t>
            </a:r>
          </a:p>
        </p:txBody>
      </p:sp>
      <p:pic>
        <p:nvPicPr>
          <p:cNvPr id="12292"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5"/>
          <p:cNvSpPr>
            <a:spLocks noChangeArrowheads="1"/>
          </p:cNvSpPr>
          <p:nvPr/>
        </p:nvSpPr>
        <p:spPr bwMode="auto">
          <a:xfrm>
            <a:off x="493713" y="1916113"/>
            <a:ext cx="655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b="1" dirty="0">
                <a:latin typeface="楷体_GB2312" pitchFamily="1" charset="-122"/>
                <a:ea typeface="楷体_GB2312" pitchFamily="1" charset="-122"/>
              </a:rPr>
              <a:t>（</a:t>
            </a:r>
            <a:r>
              <a:rPr lang="en-US" b="1" dirty="0">
                <a:latin typeface="楷体_GB2312" pitchFamily="1" charset="-122"/>
                <a:ea typeface="楷体_GB2312" pitchFamily="1" charset="-122"/>
              </a:rPr>
              <a:t>1</a:t>
            </a:r>
            <a:r>
              <a:rPr lang="zh-CN" altLang="en-US" b="1" dirty="0">
                <a:latin typeface="楷体_GB2312" pitchFamily="1" charset="-122"/>
                <a:ea typeface="楷体_GB2312" pitchFamily="1" charset="-122"/>
              </a:rPr>
              <a:t>）煤的总量一定，每天的烧煤量与烧的天数</a:t>
            </a:r>
          </a:p>
        </p:txBody>
      </p:sp>
      <p:sp>
        <p:nvSpPr>
          <p:cNvPr id="12294" name="Rectangle 6"/>
          <p:cNvSpPr>
            <a:spLocks noChangeArrowheads="1"/>
          </p:cNvSpPr>
          <p:nvPr/>
        </p:nvSpPr>
        <p:spPr bwMode="auto">
          <a:xfrm>
            <a:off x="250825" y="5583238"/>
            <a:ext cx="79216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indent="304800" algn="ctr"/>
            <a:r>
              <a:rPr lang="zh-CN" altLang="en-US" b="1" dirty="0">
                <a:latin typeface="楷体_GB2312" pitchFamily="1" charset="-122"/>
                <a:ea typeface="楷体_GB2312" pitchFamily="1" charset="-122"/>
              </a:rPr>
              <a:t>（</a:t>
            </a:r>
            <a:r>
              <a:rPr lang="en-US" b="1" dirty="0">
                <a:latin typeface="楷体_GB2312" pitchFamily="1" charset="-122"/>
                <a:ea typeface="楷体_GB2312" pitchFamily="1" charset="-122"/>
              </a:rPr>
              <a:t>4</a:t>
            </a:r>
            <a:r>
              <a:rPr lang="zh-CN" altLang="en-US" b="1" dirty="0">
                <a:latin typeface="楷体_GB2312" pitchFamily="1" charset="-122"/>
                <a:ea typeface="楷体_GB2312" pitchFamily="1" charset="-122"/>
              </a:rPr>
              <a:t>）飞机从北京飞往上海，飞行的速度与需要的时间</a:t>
            </a:r>
          </a:p>
        </p:txBody>
      </p:sp>
      <p:sp>
        <p:nvSpPr>
          <p:cNvPr id="12295" name="Rectangle 7"/>
          <p:cNvSpPr>
            <a:spLocks noChangeArrowheads="1"/>
          </p:cNvSpPr>
          <p:nvPr/>
        </p:nvSpPr>
        <p:spPr bwMode="auto">
          <a:xfrm>
            <a:off x="1119188" y="2522538"/>
            <a:ext cx="652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sz="2000" b="1" dirty="0">
                <a:solidFill>
                  <a:srgbClr val="DE0000"/>
                </a:solidFill>
                <a:latin typeface="楷体_GB2312" pitchFamily="1" charset="-122"/>
                <a:ea typeface="楷体_GB2312" pitchFamily="1" charset="-122"/>
              </a:rPr>
              <a:t>成反比例  每天的烧煤量</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烧的天数</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煤的总量（一定）</a:t>
            </a:r>
          </a:p>
        </p:txBody>
      </p:sp>
      <p:sp>
        <p:nvSpPr>
          <p:cNvPr id="12296" name="Rectangle 8"/>
          <p:cNvSpPr>
            <a:spLocks noChangeArrowheads="1"/>
          </p:cNvSpPr>
          <p:nvPr/>
        </p:nvSpPr>
        <p:spPr bwMode="auto">
          <a:xfrm>
            <a:off x="490538" y="3135313"/>
            <a:ext cx="533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b="1" dirty="0">
                <a:latin typeface="楷体_GB2312" pitchFamily="1" charset="-122"/>
                <a:ea typeface="楷体_GB2312" pitchFamily="1" charset="-122"/>
              </a:rPr>
              <a:t>（</a:t>
            </a:r>
            <a:r>
              <a:rPr lang="en-US" b="1" dirty="0">
                <a:latin typeface="楷体_GB2312" pitchFamily="1" charset="-122"/>
                <a:ea typeface="楷体_GB2312" pitchFamily="1" charset="-122"/>
              </a:rPr>
              <a:t>2</a:t>
            </a:r>
            <a:r>
              <a:rPr lang="zh-CN" altLang="en-US" b="1" dirty="0">
                <a:latin typeface="楷体_GB2312" pitchFamily="1" charset="-122"/>
                <a:ea typeface="楷体_GB2312" pitchFamily="1" charset="-122"/>
              </a:rPr>
              <a:t>）长方形的面积一定，它的长和宽</a:t>
            </a:r>
          </a:p>
        </p:txBody>
      </p:sp>
      <p:sp>
        <p:nvSpPr>
          <p:cNvPr id="12297" name="Rectangle 9"/>
          <p:cNvSpPr>
            <a:spLocks noChangeArrowheads="1"/>
          </p:cNvSpPr>
          <p:nvPr/>
        </p:nvSpPr>
        <p:spPr bwMode="auto">
          <a:xfrm>
            <a:off x="1139825" y="3741738"/>
            <a:ext cx="5003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sz="2000" b="1" dirty="0">
                <a:solidFill>
                  <a:srgbClr val="DE0000"/>
                </a:solidFill>
                <a:latin typeface="楷体_GB2312" pitchFamily="1" charset="-122"/>
                <a:ea typeface="楷体_GB2312" pitchFamily="1" charset="-122"/>
              </a:rPr>
              <a:t>成反比例  长</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宽</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长方形的面积（一定）</a:t>
            </a:r>
          </a:p>
        </p:txBody>
      </p:sp>
      <p:sp>
        <p:nvSpPr>
          <p:cNvPr id="12298" name="Rectangle 10"/>
          <p:cNvSpPr>
            <a:spLocks noChangeArrowheads="1"/>
          </p:cNvSpPr>
          <p:nvPr/>
        </p:nvSpPr>
        <p:spPr bwMode="auto">
          <a:xfrm>
            <a:off x="496888" y="4292600"/>
            <a:ext cx="7315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b="1" dirty="0">
                <a:latin typeface="楷体_GB2312" pitchFamily="1" charset="-122"/>
                <a:ea typeface="楷体_GB2312" pitchFamily="1" charset="-122"/>
              </a:rPr>
              <a:t>（</a:t>
            </a:r>
            <a:r>
              <a:rPr lang="en-US" b="1" dirty="0">
                <a:latin typeface="楷体_GB2312" pitchFamily="1" charset="-122"/>
                <a:ea typeface="楷体_GB2312" pitchFamily="1" charset="-122"/>
              </a:rPr>
              <a:t>3</a:t>
            </a:r>
            <a:r>
              <a:rPr lang="zh-CN" altLang="en-US" b="1" dirty="0">
                <a:latin typeface="楷体_GB2312" pitchFamily="1" charset="-122"/>
                <a:ea typeface="楷体_GB2312" pitchFamily="1" charset="-122"/>
              </a:rPr>
              <a:t>）学校计划植</a:t>
            </a:r>
            <a:r>
              <a:rPr lang="en-US" b="1" dirty="0">
                <a:latin typeface="楷体_GB2312" pitchFamily="1" charset="-122"/>
                <a:ea typeface="楷体_GB2312" pitchFamily="1" charset="-122"/>
              </a:rPr>
              <a:t>500</a:t>
            </a:r>
            <a:r>
              <a:rPr lang="zh-CN" altLang="en-US" b="1" dirty="0">
                <a:latin typeface="楷体_GB2312" pitchFamily="1" charset="-122"/>
                <a:ea typeface="楷体_GB2312" pitchFamily="1" charset="-122"/>
              </a:rPr>
              <a:t>棵树，已植的棵树与未植的棵树</a:t>
            </a:r>
          </a:p>
        </p:txBody>
      </p:sp>
      <p:sp>
        <p:nvSpPr>
          <p:cNvPr id="12299" name="Rectangle 11"/>
          <p:cNvSpPr>
            <a:spLocks noChangeArrowheads="1"/>
          </p:cNvSpPr>
          <p:nvPr/>
        </p:nvSpPr>
        <p:spPr bwMode="auto">
          <a:xfrm>
            <a:off x="1135063" y="4965700"/>
            <a:ext cx="614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sz="2000" b="1" dirty="0">
                <a:solidFill>
                  <a:srgbClr val="DE0000"/>
                </a:solidFill>
                <a:latin typeface="楷体_GB2312" pitchFamily="1" charset="-122"/>
                <a:ea typeface="楷体_GB2312" pitchFamily="1" charset="-122"/>
              </a:rPr>
              <a:t>不成比例  已植的棵树</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未植的棵树</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总棵树（一定）</a:t>
            </a:r>
          </a:p>
        </p:txBody>
      </p:sp>
      <p:sp>
        <p:nvSpPr>
          <p:cNvPr id="12300" name="Rectangle 13"/>
          <p:cNvSpPr>
            <a:spLocks noChangeArrowheads="1"/>
          </p:cNvSpPr>
          <p:nvPr/>
        </p:nvSpPr>
        <p:spPr bwMode="auto">
          <a:xfrm>
            <a:off x="1130300" y="6189663"/>
            <a:ext cx="474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indent="304800" algn="ctr"/>
            <a:r>
              <a:rPr lang="zh-CN" altLang="en-US" sz="2000" b="1" dirty="0">
                <a:solidFill>
                  <a:srgbClr val="DE0000"/>
                </a:solidFill>
                <a:latin typeface="楷体_GB2312" pitchFamily="1" charset="-122"/>
                <a:ea typeface="楷体_GB2312" pitchFamily="1" charset="-122"/>
              </a:rPr>
              <a:t>成反比例  速度</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时间</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总路程（一定）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wipe(left)">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wipe(left)">
                                      <p:cBhvr>
                                        <p:cTn id="12" dur="500"/>
                                        <p:tgtEl>
                                          <p:spTgt spid="122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animEffect transition="in" filter="wipe(left)">
                                      <p:cBhvr>
                                        <p:cTn id="17" dur="500"/>
                                        <p:tgtEl>
                                          <p:spTgt spid="122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ipe(left)">
                                      <p:cBhvr>
                                        <p:cTn id="22" dur="500"/>
                                        <p:tgtEl>
                                          <p:spTgt spid="1229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wipe(left)">
                                      <p:cBhvr>
                                        <p:cTn id="27" dur="500"/>
                                        <p:tgtEl>
                                          <p:spTgt spid="1229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9"/>
                                        </p:tgtEl>
                                        <p:attrNameLst>
                                          <p:attrName>style.visibility</p:attrName>
                                        </p:attrNameLst>
                                      </p:cBhvr>
                                      <p:to>
                                        <p:strVal val="visible"/>
                                      </p:to>
                                    </p:set>
                                    <p:animEffect transition="in" filter="wipe(left)">
                                      <p:cBhvr>
                                        <p:cTn id="32" dur="500"/>
                                        <p:tgtEl>
                                          <p:spTgt spid="1229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294"/>
                                        </p:tgtEl>
                                        <p:attrNameLst>
                                          <p:attrName>style.visibility</p:attrName>
                                        </p:attrNameLst>
                                      </p:cBhvr>
                                      <p:to>
                                        <p:strVal val="visible"/>
                                      </p:to>
                                    </p:set>
                                    <p:animEffect transition="in" filter="wipe(left)">
                                      <p:cBhvr>
                                        <p:cTn id="37" dur="500"/>
                                        <p:tgtEl>
                                          <p:spTgt spid="1229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300"/>
                                        </p:tgtEl>
                                        <p:attrNameLst>
                                          <p:attrName>style.visibility</p:attrName>
                                        </p:attrNameLst>
                                      </p:cBhvr>
                                      <p:to>
                                        <p:strVal val="visible"/>
                                      </p:to>
                                    </p:set>
                                    <p:animEffect transition="in" filter="wipe(left)">
                                      <p:cBhvr>
                                        <p:cTn id="42" dur="5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autoUpdateAnimBg="0"/>
      <p:bldP spid="12295" grpId="0" autoUpdateAnimBg="0"/>
      <p:bldP spid="12296" grpId="0" autoUpdateAnimBg="0"/>
      <p:bldP spid="12297" grpId="0" autoUpdateAnimBg="0"/>
      <p:bldP spid="12298" grpId="0" autoUpdateAnimBg="0"/>
      <p:bldP spid="12299" grpId="0" autoUpdateAnimBg="0"/>
      <p:bldP spid="1230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395288" y="1341438"/>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latin typeface="楷体_GB2312" pitchFamily="1" charset="-122"/>
                <a:ea typeface="楷体_GB2312" pitchFamily="1" charset="-122"/>
              </a:rPr>
              <a:t>你知道吗？        </a:t>
            </a:r>
          </a:p>
        </p:txBody>
      </p:sp>
      <p:grpSp>
        <p:nvGrpSpPr>
          <p:cNvPr id="13315" name="Group 54"/>
          <p:cNvGrpSpPr/>
          <p:nvPr/>
        </p:nvGrpSpPr>
        <p:grpSpPr bwMode="auto">
          <a:xfrm>
            <a:off x="3779838" y="1989138"/>
            <a:ext cx="4878387" cy="3543300"/>
            <a:chOff x="0" y="0"/>
            <a:chExt cx="3670" cy="2920"/>
          </a:xfrm>
        </p:grpSpPr>
        <p:pic>
          <p:nvPicPr>
            <p:cNvPr id="13316" name="Picture 307" descr="未命名1"/>
            <p:cNvPicPr>
              <a:picLocks noChangeAspect="1" noChangeArrowheads="1"/>
            </p:cNvPicPr>
            <p:nvPr/>
          </p:nvPicPr>
          <p:blipFill>
            <a:blip r:embed="rId2" cstate="email"/>
            <a:srcRect/>
            <a:stretch>
              <a:fillRect/>
            </a:stretch>
          </p:blipFill>
          <p:spPr bwMode="auto">
            <a:xfrm>
              <a:off x="491" y="385"/>
              <a:ext cx="2403" cy="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Line 308"/>
            <p:cNvSpPr>
              <a:spLocks noChangeShapeType="1"/>
            </p:cNvSpPr>
            <p:nvPr/>
          </p:nvSpPr>
          <p:spPr bwMode="auto">
            <a:xfrm>
              <a:off x="491" y="2562"/>
              <a:ext cx="3175"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318" name="Line 309"/>
            <p:cNvSpPr>
              <a:spLocks noChangeShapeType="1"/>
            </p:cNvSpPr>
            <p:nvPr/>
          </p:nvSpPr>
          <p:spPr bwMode="auto">
            <a:xfrm flipV="1">
              <a:off x="491" y="172"/>
              <a:ext cx="0" cy="2390"/>
            </a:xfrm>
            <a:prstGeom prst="line">
              <a:avLst/>
            </a:prstGeom>
            <a:noFill/>
            <a:ln w="2857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319" name="Text Box 312"/>
            <p:cNvSpPr txBox="1">
              <a:spLocks noChangeArrowheads="1"/>
            </p:cNvSpPr>
            <p:nvPr/>
          </p:nvSpPr>
          <p:spPr bwMode="auto">
            <a:xfrm>
              <a:off x="2838" y="2567"/>
              <a:ext cx="832"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zh-CN" altLang="en-US" sz="1800" b="1">
                  <a:latin typeface="Arial" panose="020B0604020202020204" pitchFamily="34" charset="0"/>
                  <a:ea typeface="楷体_GB2312" pitchFamily="1" charset="-122"/>
                </a:rPr>
                <a:t>生产天数</a:t>
              </a:r>
            </a:p>
          </p:txBody>
        </p:sp>
        <p:sp>
          <p:nvSpPr>
            <p:cNvPr id="13320" name="Text Box 313"/>
            <p:cNvSpPr txBox="1">
              <a:spLocks noChangeArrowheads="1"/>
            </p:cNvSpPr>
            <p:nvPr/>
          </p:nvSpPr>
          <p:spPr bwMode="auto">
            <a:xfrm>
              <a:off x="136" y="2436"/>
              <a:ext cx="234"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0</a:t>
              </a:r>
            </a:p>
          </p:txBody>
        </p:sp>
        <p:sp>
          <p:nvSpPr>
            <p:cNvPr id="13321" name="Text Box 314"/>
            <p:cNvSpPr txBox="1">
              <a:spLocks noChangeArrowheads="1"/>
            </p:cNvSpPr>
            <p:nvPr/>
          </p:nvSpPr>
          <p:spPr bwMode="auto">
            <a:xfrm>
              <a:off x="0" y="2123"/>
              <a:ext cx="425"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100</a:t>
              </a:r>
            </a:p>
          </p:txBody>
        </p:sp>
        <p:sp>
          <p:nvSpPr>
            <p:cNvPr id="13322" name="Text Box 315"/>
            <p:cNvSpPr txBox="1">
              <a:spLocks noChangeArrowheads="1"/>
            </p:cNvSpPr>
            <p:nvPr/>
          </p:nvSpPr>
          <p:spPr bwMode="auto">
            <a:xfrm>
              <a:off x="5" y="1756"/>
              <a:ext cx="425"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200</a:t>
              </a:r>
            </a:p>
          </p:txBody>
        </p:sp>
        <p:sp>
          <p:nvSpPr>
            <p:cNvPr id="13323" name="Text Box 316"/>
            <p:cNvSpPr txBox="1">
              <a:spLocks noChangeArrowheads="1"/>
            </p:cNvSpPr>
            <p:nvPr/>
          </p:nvSpPr>
          <p:spPr bwMode="auto">
            <a:xfrm>
              <a:off x="5" y="1397"/>
              <a:ext cx="425"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300</a:t>
              </a:r>
            </a:p>
          </p:txBody>
        </p:sp>
        <p:sp>
          <p:nvSpPr>
            <p:cNvPr id="13324" name="Text Box 317"/>
            <p:cNvSpPr txBox="1">
              <a:spLocks noChangeArrowheads="1"/>
            </p:cNvSpPr>
            <p:nvPr/>
          </p:nvSpPr>
          <p:spPr bwMode="auto">
            <a:xfrm>
              <a:off x="5" y="1034"/>
              <a:ext cx="425"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400</a:t>
              </a:r>
            </a:p>
          </p:txBody>
        </p:sp>
        <p:sp>
          <p:nvSpPr>
            <p:cNvPr id="13325" name="Text Box 318"/>
            <p:cNvSpPr txBox="1">
              <a:spLocks noChangeArrowheads="1"/>
            </p:cNvSpPr>
            <p:nvPr/>
          </p:nvSpPr>
          <p:spPr bwMode="auto">
            <a:xfrm>
              <a:off x="5" y="671"/>
              <a:ext cx="425"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500</a:t>
              </a:r>
            </a:p>
          </p:txBody>
        </p:sp>
        <p:sp>
          <p:nvSpPr>
            <p:cNvPr id="13326" name="Text Box 319"/>
            <p:cNvSpPr txBox="1">
              <a:spLocks noChangeArrowheads="1"/>
            </p:cNvSpPr>
            <p:nvPr/>
          </p:nvSpPr>
          <p:spPr bwMode="auto">
            <a:xfrm>
              <a:off x="5" y="307"/>
              <a:ext cx="425"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600</a:t>
              </a:r>
            </a:p>
          </p:txBody>
        </p:sp>
        <p:sp>
          <p:nvSpPr>
            <p:cNvPr id="13327" name="Text Box 322"/>
            <p:cNvSpPr txBox="1">
              <a:spLocks noChangeArrowheads="1"/>
            </p:cNvSpPr>
            <p:nvPr/>
          </p:nvSpPr>
          <p:spPr bwMode="auto">
            <a:xfrm>
              <a:off x="209" y="0"/>
              <a:ext cx="533"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zh-CN" altLang="en-US" sz="1800" b="1">
                  <a:latin typeface="Arial" panose="020B0604020202020204" pitchFamily="34" charset="0"/>
                  <a:ea typeface="楷体_GB2312" pitchFamily="1" charset="-122"/>
                </a:rPr>
                <a:t>吨</a:t>
              </a:r>
              <a:r>
                <a:rPr lang="en-US" sz="1800" b="1">
                  <a:latin typeface="Arial" panose="020B0604020202020204" pitchFamily="34" charset="0"/>
                  <a:ea typeface="楷体_GB2312" pitchFamily="1" charset="-122"/>
                </a:rPr>
                <a:t>/</a:t>
              </a:r>
              <a:r>
                <a:rPr lang="zh-CN" altLang="en-US" sz="1800" b="1">
                  <a:latin typeface="Arial" panose="020B0604020202020204" pitchFamily="34" charset="0"/>
                  <a:ea typeface="楷体_GB2312" pitchFamily="1" charset="-122"/>
                </a:rPr>
                <a:t>天</a:t>
              </a:r>
            </a:p>
          </p:txBody>
        </p:sp>
        <p:sp>
          <p:nvSpPr>
            <p:cNvPr id="13328" name="Text Box 323"/>
            <p:cNvSpPr txBox="1">
              <a:spLocks noChangeArrowheads="1"/>
            </p:cNvSpPr>
            <p:nvPr/>
          </p:nvSpPr>
          <p:spPr bwMode="auto">
            <a:xfrm>
              <a:off x="645" y="2618"/>
              <a:ext cx="330"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10</a:t>
              </a:r>
            </a:p>
          </p:txBody>
        </p:sp>
        <p:sp>
          <p:nvSpPr>
            <p:cNvPr id="13329" name="Text Box 324"/>
            <p:cNvSpPr txBox="1">
              <a:spLocks noChangeArrowheads="1"/>
            </p:cNvSpPr>
            <p:nvPr/>
          </p:nvSpPr>
          <p:spPr bwMode="auto">
            <a:xfrm>
              <a:off x="1005" y="2618"/>
              <a:ext cx="329"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20</a:t>
              </a:r>
            </a:p>
          </p:txBody>
        </p:sp>
        <p:sp>
          <p:nvSpPr>
            <p:cNvPr id="13330" name="Text Box 325"/>
            <p:cNvSpPr txBox="1">
              <a:spLocks noChangeArrowheads="1"/>
            </p:cNvSpPr>
            <p:nvPr/>
          </p:nvSpPr>
          <p:spPr bwMode="auto">
            <a:xfrm>
              <a:off x="1327" y="2618"/>
              <a:ext cx="329"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30</a:t>
              </a:r>
            </a:p>
          </p:txBody>
        </p:sp>
        <p:sp>
          <p:nvSpPr>
            <p:cNvPr id="13331" name="Text Box 326"/>
            <p:cNvSpPr txBox="1">
              <a:spLocks noChangeArrowheads="1"/>
            </p:cNvSpPr>
            <p:nvPr/>
          </p:nvSpPr>
          <p:spPr bwMode="auto">
            <a:xfrm>
              <a:off x="1588" y="2609"/>
              <a:ext cx="503"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40</a:t>
              </a:r>
            </a:p>
          </p:txBody>
        </p:sp>
        <p:sp>
          <p:nvSpPr>
            <p:cNvPr id="13332" name="Text Box 327"/>
            <p:cNvSpPr txBox="1">
              <a:spLocks noChangeArrowheads="1"/>
            </p:cNvSpPr>
            <p:nvPr/>
          </p:nvSpPr>
          <p:spPr bwMode="auto">
            <a:xfrm>
              <a:off x="2006" y="2618"/>
              <a:ext cx="330"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50</a:t>
              </a:r>
            </a:p>
          </p:txBody>
        </p:sp>
        <p:sp>
          <p:nvSpPr>
            <p:cNvPr id="13333" name="Text Box 328"/>
            <p:cNvSpPr txBox="1">
              <a:spLocks noChangeArrowheads="1"/>
            </p:cNvSpPr>
            <p:nvPr/>
          </p:nvSpPr>
          <p:spPr bwMode="auto">
            <a:xfrm>
              <a:off x="2324" y="2617"/>
              <a:ext cx="3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ctr" eaLnBrk="1" hangingPunct="1">
                <a:spcBef>
                  <a:spcPct val="0"/>
                </a:spcBef>
              </a:pPr>
              <a:r>
                <a:rPr lang="en-US" sz="1800">
                  <a:latin typeface="Arial" panose="020B0604020202020204" pitchFamily="34" charset="0"/>
                </a:rPr>
                <a:t>60</a:t>
              </a:r>
            </a:p>
          </p:txBody>
        </p:sp>
        <p:sp>
          <p:nvSpPr>
            <p:cNvPr id="13334" name="AutoShape 330"/>
            <p:cNvSpPr>
              <a:spLocks noChangeArrowheads="1"/>
            </p:cNvSpPr>
            <p:nvPr/>
          </p:nvSpPr>
          <p:spPr bwMode="auto">
            <a:xfrm flipH="1">
              <a:off x="2486" y="2190"/>
              <a:ext cx="68" cy="68"/>
            </a:xfrm>
            <a:prstGeom prst="flowChartConnector">
              <a:avLst/>
            </a:prstGeom>
            <a:solidFill>
              <a:srgbClr val="DE0000"/>
            </a:solidFill>
            <a:ln w="3175" cap="rnd">
              <a:solidFill>
                <a:srgbClr val="DE0000"/>
              </a:solidFill>
              <a:prstDash val="sysDot"/>
              <a:round/>
            </a:ln>
          </p:spPr>
          <p:txBody>
            <a:bodyPr wrap="none" anchor="ctr"/>
            <a:lstStyle/>
            <a:p>
              <a:pPr algn="ctr"/>
              <a:endParaRPr lang="zh-CN" altLang="en-US"/>
            </a:p>
          </p:txBody>
        </p:sp>
        <p:sp>
          <p:nvSpPr>
            <p:cNvPr id="13335" name="AutoShape 331"/>
            <p:cNvSpPr>
              <a:spLocks noChangeArrowheads="1"/>
            </p:cNvSpPr>
            <p:nvPr/>
          </p:nvSpPr>
          <p:spPr bwMode="auto">
            <a:xfrm flipH="1">
              <a:off x="1481" y="1827"/>
              <a:ext cx="68" cy="68"/>
            </a:xfrm>
            <a:prstGeom prst="flowChartConnector">
              <a:avLst/>
            </a:prstGeom>
            <a:solidFill>
              <a:srgbClr val="DE0000"/>
            </a:solidFill>
            <a:ln w="3175" cap="rnd">
              <a:solidFill>
                <a:srgbClr val="DE0000"/>
              </a:solidFill>
              <a:prstDash val="sysDot"/>
              <a:round/>
            </a:ln>
          </p:spPr>
          <p:txBody>
            <a:bodyPr wrap="none" anchor="ctr"/>
            <a:lstStyle/>
            <a:p>
              <a:pPr algn="ctr"/>
              <a:endParaRPr lang="zh-CN" altLang="en-US"/>
            </a:p>
          </p:txBody>
        </p:sp>
        <p:sp>
          <p:nvSpPr>
            <p:cNvPr id="13336" name="AutoShape 332"/>
            <p:cNvSpPr>
              <a:spLocks noChangeArrowheads="1"/>
            </p:cNvSpPr>
            <p:nvPr/>
          </p:nvSpPr>
          <p:spPr bwMode="auto">
            <a:xfrm flipH="1">
              <a:off x="1147" y="1465"/>
              <a:ext cx="68" cy="68"/>
            </a:xfrm>
            <a:prstGeom prst="flowChartConnector">
              <a:avLst/>
            </a:prstGeom>
            <a:solidFill>
              <a:srgbClr val="DE0000"/>
            </a:solidFill>
            <a:ln w="3175" cap="rnd">
              <a:solidFill>
                <a:srgbClr val="DE0000"/>
              </a:solidFill>
              <a:prstDash val="sysDot"/>
              <a:round/>
            </a:ln>
          </p:spPr>
          <p:txBody>
            <a:bodyPr wrap="none" anchor="ctr"/>
            <a:lstStyle/>
            <a:p>
              <a:pPr algn="ctr"/>
              <a:endParaRPr lang="zh-CN" altLang="en-US"/>
            </a:p>
          </p:txBody>
        </p:sp>
        <p:sp>
          <p:nvSpPr>
            <p:cNvPr id="13337" name="AutoShape 333"/>
            <p:cNvSpPr>
              <a:spLocks noChangeArrowheads="1"/>
            </p:cNvSpPr>
            <p:nvPr/>
          </p:nvSpPr>
          <p:spPr bwMode="auto">
            <a:xfrm flipH="1">
              <a:off x="957" y="1109"/>
              <a:ext cx="68" cy="68"/>
            </a:xfrm>
            <a:prstGeom prst="flowChartConnector">
              <a:avLst/>
            </a:prstGeom>
            <a:solidFill>
              <a:srgbClr val="DE0000"/>
            </a:solidFill>
            <a:ln w="3175" cap="rnd">
              <a:solidFill>
                <a:srgbClr val="DE0000"/>
              </a:solidFill>
              <a:prstDash val="sysDot"/>
              <a:round/>
            </a:ln>
          </p:spPr>
          <p:txBody>
            <a:bodyPr wrap="none" anchor="ctr"/>
            <a:lstStyle/>
            <a:p>
              <a:pPr algn="ctr"/>
              <a:endParaRPr lang="zh-CN" altLang="en-US"/>
            </a:p>
          </p:txBody>
        </p:sp>
        <p:sp>
          <p:nvSpPr>
            <p:cNvPr id="13338" name="AutoShape 334"/>
            <p:cNvSpPr>
              <a:spLocks noChangeArrowheads="1"/>
            </p:cNvSpPr>
            <p:nvPr/>
          </p:nvSpPr>
          <p:spPr bwMode="auto">
            <a:xfrm flipH="1">
              <a:off x="854" y="730"/>
              <a:ext cx="68" cy="68"/>
            </a:xfrm>
            <a:prstGeom prst="flowChartConnector">
              <a:avLst/>
            </a:prstGeom>
            <a:solidFill>
              <a:srgbClr val="DE0000"/>
            </a:solidFill>
            <a:ln w="3175" cap="rnd">
              <a:solidFill>
                <a:srgbClr val="DE0000"/>
              </a:solidFill>
              <a:prstDash val="sysDot"/>
              <a:round/>
            </a:ln>
          </p:spPr>
          <p:txBody>
            <a:bodyPr wrap="none" anchor="ctr"/>
            <a:lstStyle/>
            <a:p>
              <a:pPr algn="ctr"/>
              <a:endParaRPr lang="zh-CN" altLang="en-US"/>
            </a:p>
          </p:txBody>
        </p:sp>
        <p:sp>
          <p:nvSpPr>
            <p:cNvPr id="13339" name="Arc 336"/>
            <p:cNvSpPr/>
            <p:nvPr/>
          </p:nvSpPr>
          <p:spPr bwMode="auto">
            <a:xfrm rot="10370826">
              <a:off x="976" y="605"/>
              <a:ext cx="1769" cy="1710"/>
            </a:xfrm>
            <a:custGeom>
              <a:avLst/>
              <a:gdLst>
                <a:gd name="T0" fmla="*/ 2883 w 21600"/>
                <a:gd name="T1" fmla="*/ 0 h 21407"/>
                <a:gd name="T2" fmla="*/ 21600 w 21600"/>
                <a:gd name="T3" fmla="*/ 21407 h 21407"/>
                <a:gd name="T4" fmla="*/ 2883 w 21600"/>
                <a:gd name="T5" fmla="*/ 0 h 21407"/>
                <a:gd name="T6" fmla="*/ 21600 w 21600"/>
                <a:gd name="T7" fmla="*/ 21407 h 21407"/>
                <a:gd name="T8" fmla="*/ 0 w 21600"/>
                <a:gd name="T9" fmla="*/ 21407 h 21407"/>
                <a:gd name="T10" fmla="*/ 2883 w 21600"/>
                <a:gd name="T11" fmla="*/ 0 h 21407"/>
                <a:gd name="T12" fmla="*/ 0 w 21600"/>
                <a:gd name="T13" fmla="*/ 0 h 21407"/>
                <a:gd name="T14" fmla="*/ 21600 w 21600"/>
                <a:gd name="T15" fmla="*/ 21407 h 21407"/>
              </a:gdLst>
              <a:ahLst/>
              <a:cxnLst>
                <a:cxn ang="0">
                  <a:pos x="T0" y="T1"/>
                </a:cxn>
                <a:cxn ang="0">
                  <a:pos x="T2" y="T3"/>
                </a:cxn>
                <a:cxn ang="0">
                  <a:pos x="T4" y="T5"/>
                </a:cxn>
                <a:cxn ang="0">
                  <a:pos x="T6" y="T7"/>
                </a:cxn>
                <a:cxn ang="0">
                  <a:pos x="T8" y="T9"/>
                </a:cxn>
                <a:cxn ang="0">
                  <a:pos x="T10" y="T11"/>
                </a:cxn>
              </a:cxnLst>
              <a:rect l="T12" t="T13" r="T14" b="T15"/>
              <a:pathLst>
                <a:path w="21600" h="21407" fill="none" extrusionOk="0">
                  <a:moveTo>
                    <a:pt x="2883" y="0"/>
                  </a:moveTo>
                  <a:cubicBezTo>
                    <a:pt x="13601" y="1444"/>
                    <a:pt x="21600" y="10592"/>
                    <a:pt x="21600" y="21407"/>
                  </a:cubicBezTo>
                </a:path>
                <a:path w="21600" h="21407" stroke="0" extrusionOk="0">
                  <a:moveTo>
                    <a:pt x="2883" y="0"/>
                  </a:moveTo>
                  <a:cubicBezTo>
                    <a:pt x="13601" y="1444"/>
                    <a:pt x="21600" y="10592"/>
                    <a:pt x="21600" y="21407"/>
                  </a:cubicBezTo>
                  <a:lnTo>
                    <a:pt x="0" y="21407"/>
                  </a:lnTo>
                  <a:lnTo>
                    <a:pt x="2883" y="0"/>
                  </a:lnTo>
                  <a:close/>
                </a:path>
              </a:pathLst>
            </a:custGeom>
            <a:noFill/>
            <a:ln w="25400" cmpd="sng">
              <a:solidFill>
                <a:schemeClr val="tx1"/>
              </a:solidFill>
              <a:bevel/>
            </a:ln>
            <a:extLst>
              <a:ext uri="{909E8E84-426E-40DD-AFC4-6F175D3DCCD1}">
                <a14:hiddenFill xmlns:a14="http://schemas.microsoft.com/office/drawing/2010/main">
                  <a:solidFill>
                    <a:srgbClr val="FFFFFF"/>
                  </a:solidFill>
                </a14:hiddenFill>
              </a:ext>
            </a:extLst>
          </p:spPr>
          <p:txBody>
            <a:bodyPr wrap="none" lIns="0" tIns="0" rIns="0" bIns="0" anchor="ctr"/>
            <a:lstStyle/>
            <a:p>
              <a:endParaRPr lang="zh-CN" altLang="en-US"/>
            </a:p>
          </p:txBody>
        </p:sp>
      </p:grpSp>
      <p:sp>
        <p:nvSpPr>
          <p:cNvPr id="13340" name="Rectangle 53"/>
          <p:cNvSpPr>
            <a:spLocks noChangeArrowheads="1"/>
          </p:cNvSpPr>
          <p:nvPr/>
        </p:nvSpPr>
        <p:spPr bwMode="auto">
          <a:xfrm>
            <a:off x="755650" y="2349500"/>
            <a:ext cx="26654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pPr>
              <a:lnSpc>
                <a:spcPct val="125000"/>
              </a:lnSpc>
              <a:spcBef>
                <a:spcPct val="0"/>
              </a:spcBef>
            </a:pPr>
            <a:r>
              <a:rPr lang="zh-CN" altLang="en-US" b="1" dirty="0">
                <a:ea typeface="楷体_GB2312" pitchFamily="1" charset="-122"/>
              </a:rPr>
              <a:t>        反比例关系也可以用图像表示。如前面研究的每天生产啤酒的吨数和生产天数的关系可以表示为右图</a:t>
            </a:r>
            <a:r>
              <a:rPr lang="zh-CN" altLang="en-US" b="1" dirty="0" smtClean="0">
                <a:ea typeface="楷体_GB2312" pitchFamily="1" charset="-122"/>
              </a:rPr>
              <a:t>。 </a:t>
            </a:r>
            <a:endParaRPr lang="zh-CN" altLang="en-US" b="1" dirty="0">
              <a:ea typeface="楷体_GB2312" pitchFamily="1" charset="-122"/>
            </a:endParaRPr>
          </a:p>
        </p:txBody>
      </p:sp>
      <p:sp>
        <p:nvSpPr>
          <p:cNvPr id="13341"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三、自主练习        </a:t>
            </a:r>
          </a:p>
        </p:txBody>
      </p:sp>
      <p:pic>
        <p:nvPicPr>
          <p:cNvPr id="13342"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40"/>
                                        </p:tgtEl>
                                        <p:attrNameLst>
                                          <p:attrName>style.visibility</p:attrName>
                                        </p:attrNameLst>
                                      </p:cBhvr>
                                      <p:to>
                                        <p:strVal val="visible"/>
                                      </p:to>
                                    </p:set>
                                    <p:anim calcmode="discrete" valueType="clr">
                                      <p:cBhvr override="childStyle">
                                        <p:cTn id="7" dur="500"/>
                                        <p:tgtEl>
                                          <p:spTgt spid="13340"/>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3340"/>
                                        </p:tgtEl>
                                        <p:attrNameLst>
                                          <p:attrName>fillcolor</p:attrName>
                                        </p:attrNameLst>
                                      </p:cBhvr>
                                      <p:tavLst>
                                        <p:tav tm="0">
                                          <p:val>
                                            <p:clrVal>
                                              <a:schemeClr val="accent2"/>
                                            </p:clrVal>
                                          </p:val>
                                        </p:tav>
                                        <p:tav tm="50000">
                                          <p:val>
                                            <p:clrVal>
                                              <a:schemeClr val="hlink"/>
                                            </p:clrVal>
                                          </p:val>
                                        </p:tav>
                                      </p:tavLst>
                                    </p:anim>
                                    <p:set>
                                      <p:cBhvr>
                                        <p:cTn id="9" dur="500"/>
                                        <p:tgtEl>
                                          <p:spTgt spid="13340"/>
                                        </p:tgtEl>
                                        <p:attrNameLst>
                                          <p:attrName>fill.type</p:attrName>
                                        </p:attrNameLst>
                                      </p:cBhvr>
                                      <p:to>
                                        <p:strVal val="solid"/>
                                      </p:to>
                                    </p:set>
                                  </p:childTnLst>
                                </p:cTn>
                              </p:par>
                            </p:childTnLst>
                          </p:cTn>
                        </p:par>
                        <p:par>
                          <p:cTn id="10" fill="hold">
                            <p:stCondLst>
                              <p:cond delay="13750"/>
                            </p:stCondLst>
                            <p:childTnLst>
                              <p:par>
                                <p:cTn id="11" presetID="22" presetClass="entr" presetSubtype="4" fill="hold" nodeType="afterEffect">
                                  <p:stCondLst>
                                    <p:cond delay="0"/>
                                  </p:stCondLst>
                                  <p:childTnLst>
                                    <p:set>
                                      <p:cBhvr>
                                        <p:cTn id="12" dur="1" fill="hold">
                                          <p:stCondLst>
                                            <p:cond delay="0"/>
                                          </p:stCondLst>
                                        </p:cTn>
                                        <p:tgtEl>
                                          <p:spTgt spid="13315"/>
                                        </p:tgtEl>
                                        <p:attrNameLst>
                                          <p:attrName>style.visibility</p:attrName>
                                        </p:attrNameLst>
                                      </p:cBhvr>
                                      <p:to>
                                        <p:strVal val="visible"/>
                                      </p:to>
                                    </p:set>
                                    <p:animEffect transition="in" filter="wipe(down)">
                                      <p:cBhvr>
                                        <p:cTn id="13" dur="3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010" y="1802390"/>
            <a:ext cx="8201891" cy="3498273"/>
          </a:xfrm>
          <a:prstGeom prst="rect">
            <a:avLst/>
          </a:prstGeom>
        </p:spPr>
      </p:pic>
      <p:sp>
        <p:nvSpPr>
          <p:cNvPr id="4098" name="Rectangle 4"/>
          <p:cNvSpPr>
            <a:spLocks noChangeArrowheads="1"/>
          </p:cNvSpPr>
          <p:nvPr/>
        </p:nvSpPr>
        <p:spPr bwMode="auto">
          <a:xfrm>
            <a:off x="468313" y="333375"/>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endParaRPr lang="zh-CN" altLang="en-US" sz="3200" b="1">
              <a:effectLst>
                <a:outerShdw blurRad="38100" dist="38100" dir="2700000" algn="tl">
                  <a:srgbClr val="C0C0C0"/>
                </a:outerShdw>
              </a:effectLst>
              <a:latin typeface="楷体_GB2312" pitchFamily="1" charset="-122"/>
              <a:ea typeface="楷体_GB2312" pitchFamily="1" charset="-122"/>
            </a:endParaRPr>
          </a:p>
        </p:txBody>
      </p:sp>
      <p:sp>
        <p:nvSpPr>
          <p:cNvPr id="4099" name="Text Box 20"/>
          <p:cNvSpPr txBox="1">
            <a:spLocks noChangeArrowheads="1"/>
          </p:cNvSpPr>
          <p:nvPr/>
        </p:nvSpPr>
        <p:spPr bwMode="auto">
          <a:xfrm>
            <a:off x="755650" y="5878513"/>
            <a:ext cx="52562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lnSpc>
                <a:spcPct val="120000"/>
              </a:lnSpc>
              <a:spcBef>
                <a:spcPct val="0"/>
              </a:spcBef>
            </a:pPr>
            <a:r>
              <a:rPr lang="zh-CN" altLang="en-US" b="1" dirty="0">
                <a:latin typeface="楷体_GB2312" pitchFamily="1" charset="-122"/>
                <a:ea typeface="楷体_GB2312" pitchFamily="1" charset="-122"/>
              </a:rPr>
              <a:t>从表中，你知道了哪些数学信息？</a:t>
            </a:r>
          </a:p>
        </p:txBody>
      </p:sp>
      <p:sp>
        <p:nvSpPr>
          <p:cNvPr id="4100" name="Text Box 20"/>
          <p:cNvSpPr txBox="1">
            <a:spLocks noChangeArrowheads="1"/>
          </p:cNvSpPr>
          <p:nvPr/>
        </p:nvSpPr>
        <p:spPr bwMode="auto">
          <a:xfrm>
            <a:off x="2771775" y="2227263"/>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zh-CN" altLang="en-US" b="1">
                <a:solidFill>
                  <a:schemeClr val="bg1"/>
                </a:solidFill>
                <a:latin typeface="Arial" panose="020B0604020202020204" pitchFamily="34" charset="0"/>
                <a:ea typeface="楷体_GB2312" pitchFamily="1" charset="-122"/>
              </a:rPr>
              <a:t>运动会报名</a:t>
            </a:r>
          </a:p>
        </p:txBody>
      </p:sp>
      <p:sp>
        <p:nvSpPr>
          <p:cNvPr id="4101" name="Text Box 22"/>
          <p:cNvSpPr txBox="1">
            <a:spLocks noChangeArrowheads="1"/>
          </p:cNvSpPr>
          <p:nvPr/>
        </p:nvSpPr>
        <p:spPr bwMode="auto">
          <a:xfrm>
            <a:off x="3635375" y="2620963"/>
            <a:ext cx="20859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marL="358775"/>
            <a:lvl4pPr/>
            <a:lvl5pPr/>
            <a:lvl6pPr/>
            <a:lvl7pPr/>
            <a:lvl8pPr/>
            <a:lvl9pPr/>
          </a:lstStyle>
          <a:p>
            <a:pPr lvl="2" algn="ctr" eaLnBrk="1" hangingPunct="1">
              <a:spcBef>
                <a:spcPct val="0"/>
              </a:spcBef>
            </a:pPr>
            <a:r>
              <a:rPr lang="zh-CN" altLang="en-US" sz="1800" b="1">
                <a:solidFill>
                  <a:schemeClr val="bg1"/>
                </a:solidFill>
                <a:latin typeface="Arial" panose="020B0604020202020204" pitchFamily="34" charset="0"/>
                <a:ea typeface="楷体_GB2312" pitchFamily="1" charset="-122"/>
              </a:rPr>
              <a:t>女生志愿者</a:t>
            </a:r>
          </a:p>
          <a:p>
            <a:pPr lvl="2" algn="ctr" eaLnBrk="1" hangingPunct="1">
              <a:spcBef>
                <a:spcPct val="0"/>
              </a:spcBef>
            </a:pPr>
            <a:r>
              <a:rPr lang="zh-CN" altLang="en-US" sz="1800" b="1">
                <a:solidFill>
                  <a:schemeClr val="bg1"/>
                </a:solidFill>
                <a:latin typeface="Arial" panose="020B0604020202020204" pitchFamily="34" charset="0"/>
                <a:ea typeface="楷体_GB2312" pitchFamily="1" charset="-122"/>
              </a:rPr>
              <a:t>李燕 王静 牛莉</a:t>
            </a:r>
          </a:p>
          <a:p>
            <a:pPr lvl="2" algn="ctr" eaLnBrk="1" hangingPunct="1">
              <a:spcBef>
                <a:spcPct val="0"/>
              </a:spcBef>
            </a:pPr>
            <a:r>
              <a:rPr lang="zh-CN" altLang="en-US" sz="1800" b="1">
                <a:solidFill>
                  <a:schemeClr val="bg1"/>
                </a:solidFill>
                <a:latin typeface="Arial" panose="020B0604020202020204" pitchFamily="34" charset="0"/>
                <a:ea typeface="楷体_GB2312" pitchFamily="1" charset="-122"/>
              </a:rPr>
              <a:t>方悦 于美 张红</a:t>
            </a:r>
          </a:p>
          <a:p>
            <a:pPr lvl="2" eaLnBrk="1" hangingPunct="1">
              <a:spcBef>
                <a:spcPct val="0"/>
              </a:spcBef>
            </a:pPr>
            <a:r>
              <a:rPr lang="zh-CN" altLang="en-US" sz="1800" b="1">
                <a:solidFill>
                  <a:schemeClr val="bg1"/>
                </a:solidFill>
                <a:latin typeface="Arial" panose="020B0604020202020204" pitchFamily="34" charset="0"/>
                <a:ea typeface="楷体_GB2312" pitchFamily="1" charset="-122"/>
              </a:rPr>
              <a:t> 孙娟 </a:t>
            </a:r>
            <a:endParaRPr lang="en-US" sz="1800" b="1">
              <a:solidFill>
                <a:schemeClr val="bg1"/>
              </a:solidFill>
              <a:latin typeface="Arial" panose="020B0604020202020204" pitchFamily="34" charset="0"/>
              <a:ea typeface="楷体_GB2312" pitchFamily="1" charset="-122"/>
            </a:endParaRPr>
          </a:p>
        </p:txBody>
      </p:sp>
      <p:sp>
        <p:nvSpPr>
          <p:cNvPr id="4102" name="Text Box 32"/>
          <p:cNvSpPr txBox="1">
            <a:spLocks noChangeArrowheads="1"/>
          </p:cNvSpPr>
          <p:nvPr/>
        </p:nvSpPr>
        <p:spPr bwMode="auto">
          <a:xfrm>
            <a:off x="468313" y="836613"/>
            <a:ext cx="48244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a:solidFill>
                  <a:schemeClr val="tx1"/>
                </a:solidFill>
                <a:latin typeface="Calibri" panose="020F0502020204030204" pitchFamily="34" charset="0"/>
                <a:ea typeface="宋体" panose="02010600030101010101" pitchFamily="2" charset="-122"/>
              </a:defRPr>
            </a:lvl1pPr>
            <a:lvl2pPr marL="742950" indent="-285750" algn="ctr">
              <a:defRPr sz="2400">
                <a:solidFill>
                  <a:schemeClr val="tx1"/>
                </a:solidFill>
                <a:latin typeface="Calibri" panose="020F0502020204030204" pitchFamily="34" charset="0"/>
                <a:ea typeface="宋体" panose="02010600030101010101" pitchFamily="2" charset="-122"/>
              </a:defRPr>
            </a:lvl2pPr>
            <a:lvl3pPr marL="1143000" indent="-228600" algn="ctr">
              <a:defRPr sz="2400">
                <a:solidFill>
                  <a:schemeClr val="tx1"/>
                </a:solidFill>
                <a:latin typeface="Calibri" panose="020F0502020204030204" pitchFamily="34" charset="0"/>
                <a:ea typeface="宋体" panose="02010600030101010101" pitchFamily="2" charset="-122"/>
              </a:defRPr>
            </a:lvl3pPr>
            <a:lvl4pPr marL="1600200" indent="-228600" algn="ctr">
              <a:defRPr sz="2400">
                <a:solidFill>
                  <a:schemeClr val="tx1"/>
                </a:solidFill>
                <a:latin typeface="Calibri" panose="020F0502020204030204" pitchFamily="34" charset="0"/>
                <a:ea typeface="宋体" panose="02010600030101010101" pitchFamily="2" charset="-122"/>
              </a:defRPr>
            </a:lvl4pPr>
            <a:lvl5pPr marL="2057400" indent="-228600" algn="ctr">
              <a:defRPr sz="2400">
                <a:solidFill>
                  <a:schemeClr val="tx1"/>
                </a:solidFill>
                <a:latin typeface="Calibri" panose="020F0502020204030204" pitchFamily="34" charset="0"/>
                <a:ea typeface="宋体" panose="02010600030101010101" pitchFamily="2" charset="-122"/>
              </a:defRPr>
            </a:lvl5pPr>
            <a:lvl6pPr marL="2514600" indent="-228600" algn="ctr" eaLnBrk="0" fontAlgn="base" hangingPunct="0">
              <a:spcBef>
                <a:spcPct val="20000"/>
              </a:spcBef>
              <a:spcAft>
                <a:spcPct val="0"/>
              </a:spcAft>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6pPr>
            <a:lvl7pPr marL="2971800" indent="-228600" algn="ctr" eaLnBrk="0" fontAlgn="base" hangingPunct="0">
              <a:spcBef>
                <a:spcPct val="20000"/>
              </a:spcBef>
              <a:spcAft>
                <a:spcPct val="0"/>
              </a:spcAft>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7pPr>
            <a:lvl8pPr marL="3429000" indent="-228600" algn="ctr" eaLnBrk="0" fontAlgn="base" hangingPunct="0">
              <a:spcBef>
                <a:spcPct val="20000"/>
              </a:spcBef>
              <a:spcAft>
                <a:spcPct val="0"/>
              </a:spcAft>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8pPr>
            <a:lvl9pPr marL="3886200" indent="-228600" algn="ctr" eaLnBrk="0" fontAlgn="base" hangingPunct="0">
              <a:spcBef>
                <a:spcPct val="20000"/>
              </a:spcBef>
              <a:spcAft>
                <a:spcPct val="0"/>
              </a:spcAft>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9pPr>
          </a:lstStyle>
          <a:p>
            <a:pPr eaLnBrk="1" hangingPunct="1">
              <a:spcBef>
                <a:spcPct val="50000"/>
              </a:spcBef>
            </a:pPr>
            <a:endParaRPr lang="zh-CN" altLang="en-US" sz="1800" b="1">
              <a:effectLst>
                <a:outerShdw blurRad="38100" dist="38100" dir="2700000" algn="tl">
                  <a:srgbClr val="C0C0C0"/>
                </a:outerShdw>
              </a:effectLst>
              <a:latin typeface="Arial" panose="020B0604020202020204" pitchFamily="34" charset="0"/>
              <a:ea typeface="楷体_GB2312" pitchFamily="1" charset="-122"/>
            </a:endParaRPr>
          </a:p>
        </p:txBody>
      </p:sp>
      <p:sp>
        <p:nvSpPr>
          <p:cNvPr id="4103" name="Rectangle 3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zh-CN" altLang="en-US" sz="3200" b="1" dirty="0">
                <a:effectLst>
                  <a:outerShdw blurRad="38100" dist="38100" dir="2700000" algn="tl">
                    <a:srgbClr val="C0C0C0"/>
                  </a:outerShdw>
                </a:effectLst>
                <a:latin typeface="Arial" panose="020B0604020202020204" pitchFamily="34" charset="0"/>
                <a:ea typeface="楷体_GB2312" pitchFamily="1" charset="-122"/>
              </a:rPr>
              <a:t>一、情境导入</a:t>
            </a:r>
          </a:p>
        </p:txBody>
      </p:sp>
      <p:sp>
        <p:nvSpPr>
          <p:cNvPr id="4104" name="Text Box 36"/>
          <p:cNvSpPr txBox="1">
            <a:spLocks noChangeArrowheads="1"/>
          </p:cNvSpPr>
          <p:nvPr/>
        </p:nvSpPr>
        <p:spPr bwMode="auto">
          <a:xfrm>
            <a:off x="755650" y="6237288"/>
            <a:ext cx="5184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zh-CN" altLang="en-US" b="1" dirty="0">
                <a:latin typeface="Arial" panose="020B0604020202020204" pitchFamily="34" charset="0"/>
                <a:ea typeface="楷体_GB2312" pitchFamily="1" charset="-122"/>
              </a:rPr>
              <a:t>根据这些信息，你能提出什么问题？</a:t>
            </a:r>
          </a:p>
        </p:txBody>
      </p:sp>
      <p:pic>
        <p:nvPicPr>
          <p:cNvPr id="4105"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46"/>
          <p:cNvSpPr>
            <a:spLocks noChangeArrowheads="1"/>
          </p:cNvSpPr>
          <p:nvPr/>
        </p:nvSpPr>
        <p:spPr bwMode="auto">
          <a:xfrm>
            <a:off x="4140200" y="0"/>
            <a:ext cx="165576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pPr>
            <a:endParaRPr lang="zh-CN" altLang="en-US" sz="1800">
              <a:latin typeface="Arial" panose="020B0604020202020204" pitchFamily="34" charset="0"/>
            </a:endParaRPr>
          </a:p>
        </p:txBody>
      </p:sp>
      <p:sp>
        <p:nvSpPr>
          <p:cNvPr id="4107" name="Rectangle 47"/>
          <p:cNvSpPr>
            <a:spLocks noChangeArrowheads="1"/>
          </p:cNvSpPr>
          <p:nvPr/>
        </p:nvSpPr>
        <p:spPr bwMode="auto">
          <a:xfrm>
            <a:off x="1476375" y="2587625"/>
            <a:ext cx="1584325" cy="1079500"/>
          </a:xfrm>
          <a:prstGeom prst="rect">
            <a:avLst/>
          </a:prstGeom>
          <a:solidFill>
            <a:srgbClr val="FF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pPr>
            <a:endParaRPr lang="zh-CN" altLang="en-US" sz="1800">
              <a:latin typeface="Arial" panose="020B0604020202020204" pitchFamily="34" charset="0"/>
            </a:endParaRPr>
          </a:p>
        </p:txBody>
      </p:sp>
      <p:sp>
        <p:nvSpPr>
          <p:cNvPr id="4108" name="Rectangle 48"/>
          <p:cNvSpPr>
            <a:spLocks noChangeArrowheads="1"/>
          </p:cNvSpPr>
          <p:nvPr/>
        </p:nvSpPr>
        <p:spPr bwMode="auto">
          <a:xfrm>
            <a:off x="4140200" y="2587625"/>
            <a:ext cx="1584325" cy="1079500"/>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pPr>
            <a:endParaRPr lang="zh-CN" altLang="en-US" sz="1800">
              <a:latin typeface="Arial" panose="020B0604020202020204" pitchFamily="34" charset="0"/>
            </a:endParaRPr>
          </a:p>
        </p:txBody>
      </p:sp>
      <p:sp>
        <p:nvSpPr>
          <p:cNvPr id="4109" name="Text Box 20"/>
          <p:cNvSpPr txBox="1">
            <a:spLocks noChangeArrowheads="1"/>
          </p:cNvSpPr>
          <p:nvPr/>
        </p:nvSpPr>
        <p:spPr bwMode="auto">
          <a:xfrm>
            <a:off x="539750" y="5300663"/>
            <a:ext cx="83883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lnSpc>
                <a:spcPct val="120000"/>
              </a:lnSpc>
              <a:spcBef>
                <a:spcPct val="0"/>
              </a:spcBef>
            </a:pPr>
            <a:r>
              <a:rPr lang="zh-CN" altLang="en-US" b="1" dirty="0">
                <a:solidFill>
                  <a:srgbClr val="DE0000"/>
                </a:solidFill>
                <a:latin typeface="楷体_GB2312" pitchFamily="1" charset="-122"/>
                <a:ea typeface="楷体_GB2312" pitchFamily="1" charset="-122"/>
              </a:rPr>
              <a:t>每天生产的吨数和需要生产的天数这两种量有什么关系呢？</a:t>
            </a:r>
          </a:p>
        </p:txBody>
      </p:sp>
      <p:sp>
        <p:nvSpPr>
          <p:cNvPr id="4111" name="Rectangle 221"/>
          <p:cNvSpPr>
            <a:spLocks noChangeArrowheads="1"/>
          </p:cNvSpPr>
          <p:nvPr/>
        </p:nvSpPr>
        <p:spPr bwMode="auto">
          <a:xfrm>
            <a:off x="971550" y="3090863"/>
            <a:ext cx="74168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r>
              <a:rPr lang="zh-CN" altLang="en-US" b="1" dirty="0">
                <a:latin typeface="楷体_GB2312" pitchFamily="1" charset="-122"/>
                <a:ea typeface="楷体_GB2312" pitchFamily="1" charset="-122"/>
              </a:rPr>
              <a:t>    啤酒厂要生产一批啤酒，每天生产的吨数与需要的天数如下表。</a:t>
            </a:r>
          </a:p>
        </p:txBody>
      </p:sp>
      <p:graphicFrame>
        <p:nvGraphicFramePr>
          <p:cNvPr id="4112" name="Group 16"/>
          <p:cNvGraphicFramePr>
            <a:graphicFrameLocks noGrp="1"/>
          </p:cNvGraphicFramePr>
          <p:nvPr/>
        </p:nvGraphicFramePr>
        <p:xfrm>
          <a:off x="1116013" y="3954463"/>
          <a:ext cx="7200900" cy="1081088"/>
        </p:xfrm>
        <a:graphic>
          <a:graphicData uri="http://schemas.openxmlformats.org/drawingml/2006/table">
            <a:tbl>
              <a:tblPr/>
              <a:tblGrid>
                <a:gridCol w="2232025">
                  <a:extLst>
                    <a:ext uri="{9D8B030D-6E8A-4147-A177-3AD203B41FA5}">
                      <a16:colId xmlns:a16="http://schemas.microsoft.com/office/drawing/2014/main" val="20000"/>
                    </a:ext>
                  </a:extLst>
                </a:gridCol>
                <a:gridCol w="844550">
                  <a:extLst>
                    <a:ext uri="{9D8B030D-6E8A-4147-A177-3AD203B41FA5}">
                      <a16:colId xmlns:a16="http://schemas.microsoft.com/office/drawing/2014/main" val="20001"/>
                    </a:ext>
                  </a:extLst>
                </a:gridCol>
                <a:gridCol w="823912">
                  <a:extLst>
                    <a:ext uri="{9D8B030D-6E8A-4147-A177-3AD203B41FA5}">
                      <a16:colId xmlns:a16="http://schemas.microsoft.com/office/drawing/2014/main" val="20002"/>
                    </a:ext>
                  </a:extLst>
                </a:gridCol>
                <a:gridCol w="827088">
                  <a:extLst>
                    <a:ext uri="{9D8B030D-6E8A-4147-A177-3AD203B41FA5}">
                      <a16:colId xmlns:a16="http://schemas.microsoft.com/office/drawing/2014/main" val="20003"/>
                    </a:ext>
                  </a:extLst>
                </a:gridCol>
                <a:gridCol w="823912">
                  <a:extLst>
                    <a:ext uri="{9D8B030D-6E8A-4147-A177-3AD203B41FA5}">
                      <a16:colId xmlns:a16="http://schemas.microsoft.com/office/drawing/2014/main" val="20004"/>
                    </a:ext>
                  </a:extLst>
                </a:gridCol>
                <a:gridCol w="822325">
                  <a:extLst>
                    <a:ext uri="{9D8B030D-6E8A-4147-A177-3AD203B41FA5}">
                      <a16:colId xmlns:a16="http://schemas.microsoft.com/office/drawing/2014/main" val="20005"/>
                    </a:ext>
                  </a:extLst>
                </a:gridCol>
                <a:gridCol w="827088">
                  <a:extLst>
                    <a:ext uri="{9D8B030D-6E8A-4147-A177-3AD203B41FA5}">
                      <a16:colId xmlns:a16="http://schemas.microsoft.com/office/drawing/2014/main" val="20006"/>
                    </a:ext>
                  </a:extLst>
                </a:gridCol>
              </a:tblGrid>
              <a:tr h="633413">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楷体_GB2312" pitchFamily="1" charset="-122"/>
                        </a:rPr>
                        <a:t>每天生产的吨数</a:t>
                      </a:r>
                      <a:endPar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rPr>
                        <a:t> </a:t>
                      </a: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100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200 </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rPr>
                        <a:t> </a:t>
                      </a: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300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rPr>
                        <a:t> </a:t>
                      </a: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400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rPr>
                        <a:t> </a:t>
                      </a: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500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 </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7675">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楷体_GB2312" pitchFamily="1" charset="-122"/>
                        </a:rPr>
                        <a:t>需要生产的天数</a:t>
                      </a:r>
                      <a:endPar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  60 </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30 </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rPr>
                        <a:t> </a:t>
                      </a: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20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Arial" panose="020B0604020202020204" pitchFamily="34" charset="0"/>
                          <a:ea typeface="楷体_GB2312" pitchFamily="1" charset="-122"/>
                        </a:rPr>
                        <a:t> </a:t>
                      </a: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15</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Arial" panose="020B0604020202020204" pitchFamily="34" charset="0"/>
                          <a:ea typeface="楷体_GB2312" pitchFamily="1" charset="-122"/>
                        </a:rPr>
                        <a:t>12 </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4136" name="Picture 41"/>
          <p:cNvPicPr>
            <a:picLocks noChangeAspect="1" noChangeArrowheads="1"/>
          </p:cNvPicPr>
          <p:nvPr/>
        </p:nvPicPr>
        <p:blipFill>
          <a:blip r:embed="rId5" cstate="email"/>
          <a:srcRect t="-9427" r="12535" b="14240"/>
          <a:stretch>
            <a:fillRect/>
          </a:stretch>
        </p:blipFill>
        <p:spPr bwMode="auto">
          <a:xfrm>
            <a:off x="250825" y="1268413"/>
            <a:ext cx="100806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left)">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1" nodeType="clickEffect">
                                  <p:stCondLst>
                                    <p:cond delay="0"/>
                                  </p:stCondLst>
                                  <p:childTnLst>
                                    <p:animEffect transition="out" filter="wipe(left)">
                                      <p:cBhvr>
                                        <p:cTn id="11" dur="500"/>
                                        <p:tgtEl>
                                          <p:spTgt spid="4099"/>
                                        </p:tgtEl>
                                      </p:cBhvr>
                                    </p:animEffect>
                                    <p:set>
                                      <p:cBhvr>
                                        <p:cTn id="12" dur="1" fill="hold">
                                          <p:stCondLst>
                                            <p:cond delay="499"/>
                                          </p:stCondLst>
                                        </p:cTn>
                                        <p:tgtEl>
                                          <p:spTgt spid="4099"/>
                                        </p:tgtEl>
                                        <p:attrNameLst>
                                          <p:attrName>style.visibility</p:attrName>
                                        </p:attrNameLst>
                                      </p:cBhvr>
                                      <p:to>
                                        <p:strVal val="hidden"/>
                                      </p:to>
                                    </p:set>
                                  </p:childTnLst>
                                </p:cTn>
                              </p:par>
                              <p:par>
                                <p:cTn id="13" presetID="22" presetClass="entr" presetSubtype="8" fill="hold" nodeType="withEffect">
                                  <p:stCondLst>
                                    <p:cond delay="0"/>
                                  </p:stCondLst>
                                  <p:childTnLst>
                                    <p:set>
                                      <p:cBhvr>
                                        <p:cTn id="14" dur="1" fill="hold">
                                          <p:stCondLst>
                                            <p:cond delay="0"/>
                                          </p:stCondLst>
                                        </p:cTn>
                                        <p:tgtEl>
                                          <p:spTgt spid="4104">
                                            <p:txEl>
                                              <p:pRg st="0" end="0"/>
                                            </p:txEl>
                                          </p:spTgt>
                                        </p:tgtEl>
                                        <p:attrNameLst>
                                          <p:attrName>style.visibility</p:attrName>
                                        </p:attrNameLst>
                                      </p:cBhvr>
                                      <p:to>
                                        <p:strVal val="visible"/>
                                      </p:to>
                                    </p:set>
                                    <p:animEffect transition="in" filter="wipe(left)">
                                      <p:cBhvr>
                                        <p:cTn id="15" dur="500"/>
                                        <p:tgtEl>
                                          <p:spTgt spid="410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109"/>
                                        </p:tgtEl>
                                        <p:attrNameLst>
                                          <p:attrName>style.visibility</p:attrName>
                                        </p:attrNameLst>
                                      </p:cBhvr>
                                      <p:to>
                                        <p:strVal val="visible"/>
                                      </p:to>
                                    </p:set>
                                    <p:animEffect transition="in" filter="wipe(left)">
                                      <p:cBhvr>
                                        <p:cTn id="20" dur="500"/>
                                        <p:tgtEl>
                                          <p:spTgt spid="4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P spid="4099" grpId="1" autoUpdateAnimBg="0"/>
      <p:bldP spid="410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dirty="0">
                <a:effectLst>
                  <a:outerShdw blurRad="38100" dist="38100" dir="2700000" algn="tl">
                    <a:srgbClr val="C0C0C0"/>
                  </a:outerShdw>
                </a:effectLst>
                <a:latin typeface="楷体_GB2312" pitchFamily="1" charset="-122"/>
                <a:ea typeface="楷体_GB2312" pitchFamily="1" charset="-122"/>
              </a:rPr>
              <a:t>二、合作探索</a:t>
            </a:r>
            <a:endParaRPr lang="en-US" sz="3200" b="1" dirty="0">
              <a:effectLst>
                <a:outerShdw blurRad="38100" dist="38100" dir="2700000" algn="tl">
                  <a:srgbClr val="C0C0C0"/>
                </a:outerShdw>
              </a:effectLst>
              <a:latin typeface="楷体_GB2312" pitchFamily="1" charset="-122"/>
              <a:ea typeface="楷体_GB2312" pitchFamily="1" charset="-122"/>
            </a:endParaRPr>
          </a:p>
        </p:txBody>
      </p:sp>
      <p:pic>
        <p:nvPicPr>
          <p:cNvPr id="5123"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Line 6"/>
          <p:cNvSpPr>
            <a:spLocks noChangeShapeType="1"/>
          </p:cNvSpPr>
          <p:nvPr/>
        </p:nvSpPr>
        <p:spPr bwMode="auto">
          <a:xfrm>
            <a:off x="1331913" y="1341438"/>
            <a:ext cx="0" cy="3778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5125" name="Line 7"/>
          <p:cNvSpPr>
            <a:spLocks noChangeShapeType="1"/>
          </p:cNvSpPr>
          <p:nvPr/>
        </p:nvSpPr>
        <p:spPr bwMode="auto">
          <a:xfrm>
            <a:off x="6588125" y="1341438"/>
            <a:ext cx="0" cy="3778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5126" name="Line 8"/>
          <p:cNvSpPr>
            <a:spLocks noChangeShapeType="1"/>
          </p:cNvSpPr>
          <p:nvPr/>
        </p:nvSpPr>
        <p:spPr bwMode="auto">
          <a:xfrm>
            <a:off x="1331913" y="1719263"/>
            <a:ext cx="0" cy="304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5127" name="Line 9"/>
          <p:cNvSpPr>
            <a:spLocks noChangeShapeType="1"/>
          </p:cNvSpPr>
          <p:nvPr/>
        </p:nvSpPr>
        <p:spPr bwMode="auto">
          <a:xfrm>
            <a:off x="6588125" y="1719263"/>
            <a:ext cx="0" cy="304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graphicFrame>
        <p:nvGraphicFramePr>
          <p:cNvPr id="5128" name="Group 8"/>
          <p:cNvGraphicFramePr>
            <a:graphicFrameLocks noGrp="1"/>
          </p:cNvGraphicFramePr>
          <p:nvPr/>
        </p:nvGraphicFramePr>
        <p:xfrm>
          <a:off x="755650" y="1873250"/>
          <a:ext cx="7056438" cy="792163"/>
        </p:xfrm>
        <a:graphic>
          <a:graphicData uri="http://schemas.openxmlformats.org/drawingml/2006/table">
            <a:tbl>
              <a:tblPr/>
              <a:tblGrid>
                <a:gridCol w="2136775">
                  <a:extLst>
                    <a:ext uri="{9D8B030D-6E8A-4147-A177-3AD203B41FA5}">
                      <a16:colId xmlns:a16="http://schemas.microsoft.com/office/drawing/2014/main" val="20000"/>
                    </a:ext>
                  </a:extLst>
                </a:gridCol>
                <a:gridCol w="836613">
                  <a:extLst>
                    <a:ext uri="{9D8B030D-6E8A-4147-A177-3AD203B41FA5}">
                      <a16:colId xmlns:a16="http://schemas.microsoft.com/office/drawing/2014/main" val="20001"/>
                    </a:ext>
                  </a:extLst>
                </a:gridCol>
                <a:gridCol w="842962">
                  <a:extLst>
                    <a:ext uri="{9D8B030D-6E8A-4147-A177-3AD203B41FA5}">
                      <a16:colId xmlns:a16="http://schemas.microsoft.com/office/drawing/2014/main" val="20002"/>
                    </a:ext>
                  </a:extLst>
                </a:gridCol>
                <a:gridCol w="792163">
                  <a:extLst>
                    <a:ext uri="{9D8B030D-6E8A-4147-A177-3AD203B41FA5}">
                      <a16:colId xmlns:a16="http://schemas.microsoft.com/office/drawing/2014/main" val="20003"/>
                    </a:ext>
                  </a:extLst>
                </a:gridCol>
                <a:gridCol w="814387">
                  <a:extLst>
                    <a:ext uri="{9D8B030D-6E8A-4147-A177-3AD203B41FA5}">
                      <a16:colId xmlns:a16="http://schemas.microsoft.com/office/drawing/2014/main" val="20004"/>
                    </a:ext>
                  </a:extLst>
                </a:gridCol>
                <a:gridCol w="814388">
                  <a:extLst>
                    <a:ext uri="{9D8B030D-6E8A-4147-A177-3AD203B41FA5}">
                      <a16:colId xmlns:a16="http://schemas.microsoft.com/office/drawing/2014/main" val="20005"/>
                    </a:ext>
                  </a:extLst>
                </a:gridCol>
                <a:gridCol w="819150">
                  <a:extLst>
                    <a:ext uri="{9D8B030D-6E8A-4147-A177-3AD203B41FA5}">
                      <a16:colId xmlns:a16="http://schemas.microsoft.com/office/drawing/2014/main" val="20006"/>
                    </a:ext>
                  </a:extLst>
                </a:gridCol>
              </a:tblGrid>
              <a:tr h="4318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200</a:t>
                      </a:r>
                      <a:r>
                        <a:rPr kumimoji="0" 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300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400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500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宋体" panose="02010600030101010101" pitchFamily="2" charset="-122"/>
                          <a:ea typeface="楷体_GB2312" pitchFamily="1" charset="-122"/>
                        </a:rPr>
                        <a:t>… </a:t>
                      </a:r>
                      <a:endParaRPr kumimoji="0" 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0363">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  60</a:t>
                      </a:r>
                      <a:r>
                        <a:rPr kumimoji="0" 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30</a:t>
                      </a:r>
                      <a:r>
                        <a:rPr kumimoji="0" 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15</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  12</a:t>
                      </a:r>
                      <a:r>
                        <a:rPr kumimoji="0" lang="en-US" sz="2000" b="1" i="0" u="none" strike="noStrike" cap="none" normalizeH="0" baseline="0" smtClean="0">
                          <a:ln>
                            <a:noFill/>
                          </a:ln>
                          <a:solidFill>
                            <a:schemeClr val="tx1"/>
                          </a:solidFill>
                          <a:effectLst/>
                          <a:latin typeface="宋体" panose="02010600030101010101" pitchFamily="2" charset="-122"/>
                          <a:ea typeface="楷体_GB2312" pitchFamily="1" charset="-122"/>
                        </a:rPr>
                        <a:t> </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宋体" panose="02010600030101010101" pitchFamily="2" charset="-122"/>
                          <a:ea typeface="楷体_GB2312" pitchFamily="1" charset="-122"/>
                        </a:rPr>
                        <a:t>…</a:t>
                      </a:r>
                      <a:endParaRPr kumimoji="0" 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52" name="Rectangle 11"/>
          <p:cNvSpPr>
            <a:spLocks noChangeArrowheads="1"/>
          </p:cNvSpPr>
          <p:nvPr/>
        </p:nvSpPr>
        <p:spPr bwMode="auto">
          <a:xfrm>
            <a:off x="719138" y="1125538"/>
            <a:ext cx="842486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b="1">
                <a:latin typeface="Arial" panose="020B0604020202020204" pitchFamily="34" charset="0"/>
                <a:ea typeface="楷体_GB2312" pitchFamily="1" charset="-122"/>
              </a:rPr>
              <a:t>观察下列表格中的数据，你发现了什么规律？</a:t>
            </a:r>
          </a:p>
        </p:txBody>
      </p:sp>
      <p:sp>
        <p:nvSpPr>
          <p:cNvPr id="5153" name="Rectangle 11"/>
          <p:cNvSpPr>
            <a:spLocks noChangeArrowheads="1"/>
          </p:cNvSpPr>
          <p:nvPr/>
        </p:nvSpPr>
        <p:spPr bwMode="auto">
          <a:xfrm>
            <a:off x="1223963" y="2708275"/>
            <a:ext cx="7920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zh-CN" altLang="en-US" b="1" dirty="0">
                <a:latin typeface="Arial" panose="020B0604020202020204" pitchFamily="34" charset="0"/>
                <a:ea typeface="楷体_GB2312" pitchFamily="1" charset="-122"/>
              </a:rPr>
              <a:t>每天生产的吨数和需要生产的天数是两种相关联的量，</a:t>
            </a:r>
          </a:p>
        </p:txBody>
      </p:sp>
      <p:sp>
        <p:nvSpPr>
          <p:cNvPr id="5154" name="Rectangle 11"/>
          <p:cNvSpPr>
            <a:spLocks noChangeArrowheads="1"/>
          </p:cNvSpPr>
          <p:nvPr/>
        </p:nvSpPr>
        <p:spPr bwMode="auto">
          <a:xfrm>
            <a:off x="468313" y="3141663"/>
            <a:ext cx="367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zh-CN" altLang="en-US" b="1" dirty="0">
                <a:latin typeface="Arial" panose="020B0604020202020204" pitchFamily="34" charset="0"/>
                <a:ea typeface="楷体_GB2312" pitchFamily="1" charset="-122"/>
              </a:rPr>
              <a:t>每天生产的吨数变化，</a:t>
            </a:r>
          </a:p>
        </p:txBody>
      </p:sp>
      <p:sp>
        <p:nvSpPr>
          <p:cNvPr id="5155" name="Rectangle 11"/>
          <p:cNvSpPr>
            <a:spLocks noChangeArrowheads="1"/>
          </p:cNvSpPr>
          <p:nvPr/>
        </p:nvSpPr>
        <p:spPr bwMode="auto">
          <a:xfrm>
            <a:off x="3635375" y="3141663"/>
            <a:ext cx="4564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zh-CN" altLang="en-US" b="1" dirty="0">
                <a:latin typeface="Arial" panose="020B0604020202020204" pitchFamily="34" charset="0"/>
                <a:ea typeface="楷体_GB2312" pitchFamily="1" charset="-122"/>
              </a:rPr>
              <a:t>需要生产的天数也随着变化。</a:t>
            </a:r>
          </a:p>
        </p:txBody>
      </p:sp>
      <p:sp>
        <p:nvSpPr>
          <p:cNvPr id="5156" name="Rectangle 11"/>
          <p:cNvSpPr>
            <a:spLocks noChangeArrowheads="1"/>
          </p:cNvSpPr>
          <p:nvPr/>
        </p:nvSpPr>
        <p:spPr bwMode="auto">
          <a:xfrm>
            <a:off x="395288" y="4292600"/>
            <a:ext cx="8208962"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20000"/>
              </a:lnSpc>
              <a:spcBef>
                <a:spcPct val="0"/>
              </a:spcBef>
            </a:pPr>
            <a:r>
              <a:rPr lang="zh-CN" altLang="en-US" b="1" dirty="0">
                <a:ea typeface="楷体_GB2312" pitchFamily="1" charset="-122"/>
              </a:rPr>
              <a:t>       总吨数不变，也就是每天生产的吨数与需要生产的天数</a:t>
            </a:r>
            <a:r>
              <a:rPr lang="zh-CN" altLang="en-US" b="1" dirty="0">
                <a:latin typeface="Arial" panose="020B0604020202020204" pitchFamily="34" charset="0"/>
                <a:ea typeface="楷体_GB2312" pitchFamily="1" charset="-122"/>
              </a:rPr>
              <a:t>的积一定。我们就说每天生产的吨数与需要的生产天数是成</a:t>
            </a:r>
            <a:r>
              <a:rPr lang="zh-CN" altLang="en-US" b="1" dirty="0">
                <a:solidFill>
                  <a:srgbClr val="FB2913"/>
                </a:solidFill>
                <a:latin typeface="Arial" panose="020B0604020202020204" pitchFamily="34" charset="0"/>
                <a:ea typeface="楷体_GB2312" pitchFamily="1" charset="-122"/>
              </a:rPr>
              <a:t>反比例的量</a:t>
            </a:r>
            <a:r>
              <a:rPr lang="zh-CN" altLang="en-US" b="1" dirty="0">
                <a:latin typeface="Arial" panose="020B0604020202020204" pitchFamily="34" charset="0"/>
                <a:ea typeface="楷体_GB2312" pitchFamily="1" charset="-122"/>
              </a:rPr>
              <a:t>，它们的关系叫作</a:t>
            </a:r>
            <a:r>
              <a:rPr lang="zh-CN" altLang="en-US" b="1" dirty="0">
                <a:solidFill>
                  <a:srgbClr val="FB2913"/>
                </a:solidFill>
                <a:latin typeface="Arial" panose="020B0604020202020204" pitchFamily="34" charset="0"/>
                <a:ea typeface="楷体_GB2312" pitchFamily="1" charset="-122"/>
              </a:rPr>
              <a:t>反比例关系</a:t>
            </a:r>
            <a:r>
              <a:rPr lang="zh-CN" altLang="en-US" b="1" dirty="0">
                <a:latin typeface="Arial" panose="020B0604020202020204" pitchFamily="34" charset="0"/>
                <a:ea typeface="楷体_GB2312" pitchFamily="1" charset="-122"/>
              </a:rPr>
              <a:t>。</a:t>
            </a:r>
          </a:p>
        </p:txBody>
      </p:sp>
      <p:sp>
        <p:nvSpPr>
          <p:cNvPr id="5157" name="Rectangle 37"/>
          <p:cNvSpPr>
            <a:spLocks noChangeArrowheads="1"/>
          </p:cNvSpPr>
          <p:nvPr/>
        </p:nvSpPr>
        <p:spPr bwMode="auto">
          <a:xfrm>
            <a:off x="323850" y="5775325"/>
            <a:ext cx="54006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pPr algn="r">
              <a:lnSpc>
                <a:spcPct val="120000"/>
              </a:lnSpc>
              <a:spcBef>
                <a:spcPct val="0"/>
              </a:spcBef>
            </a:pPr>
            <a:r>
              <a:rPr lang="zh-CN" altLang="en-US" b="1" dirty="0">
                <a:latin typeface="楷体_GB2312" pitchFamily="1" charset="-122"/>
                <a:ea typeface="楷体_GB2312" pitchFamily="1" charset="-122"/>
              </a:rPr>
              <a:t>反比例关系可以用字母关系式表示：</a:t>
            </a:r>
          </a:p>
        </p:txBody>
      </p:sp>
      <p:grpSp>
        <p:nvGrpSpPr>
          <p:cNvPr id="5158" name="Group 38"/>
          <p:cNvGrpSpPr/>
          <p:nvPr/>
        </p:nvGrpSpPr>
        <p:grpSpPr bwMode="auto">
          <a:xfrm>
            <a:off x="5588000" y="5876925"/>
            <a:ext cx="2093913" cy="377825"/>
            <a:chOff x="0" y="0"/>
            <a:chExt cx="1319" cy="238"/>
          </a:xfrm>
        </p:grpSpPr>
        <p:sp>
          <p:nvSpPr>
            <p:cNvPr id="5159" name="Text Box 39"/>
            <p:cNvSpPr txBox="1">
              <a:spLocks noChangeArrowheads="1"/>
            </p:cNvSpPr>
            <p:nvPr/>
          </p:nvSpPr>
          <p:spPr bwMode="auto">
            <a:xfrm>
              <a:off x="181" y="0"/>
              <a:ext cx="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en-US" i="1" dirty="0">
                  <a:latin typeface="Times New Roman" panose="02020603050405020304" pitchFamily="18" charset="0"/>
                </a:rPr>
                <a:t>y</a:t>
              </a:r>
            </a:p>
          </p:txBody>
        </p:sp>
        <p:sp>
          <p:nvSpPr>
            <p:cNvPr id="5160" name="Text Box 40"/>
            <p:cNvSpPr txBox="1">
              <a:spLocks noChangeArrowheads="1"/>
            </p:cNvSpPr>
            <p:nvPr/>
          </p:nvSpPr>
          <p:spPr bwMode="auto">
            <a:xfrm>
              <a:off x="0" y="0"/>
              <a:ext cx="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en-US" i="1" dirty="0">
                  <a:latin typeface="Times New Roman" panose="02020603050405020304" pitchFamily="18" charset="0"/>
                </a:rPr>
                <a:t>x</a:t>
              </a:r>
            </a:p>
          </p:txBody>
        </p:sp>
        <p:sp>
          <p:nvSpPr>
            <p:cNvPr id="5161" name="Text Box 41"/>
            <p:cNvSpPr txBox="1">
              <a:spLocks noChangeArrowheads="1"/>
            </p:cNvSpPr>
            <p:nvPr/>
          </p:nvSpPr>
          <p:spPr bwMode="auto">
            <a:xfrm>
              <a:off x="542" y="5"/>
              <a:ext cx="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en-US" i="1" dirty="0">
                  <a:latin typeface="Times New Roman" panose="02020603050405020304" pitchFamily="18" charset="0"/>
                </a:rPr>
                <a:t>k</a:t>
              </a:r>
            </a:p>
          </p:txBody>
        </p:sp>
        <p:sp>
          <p:nvSpPr>
            <p:cNvPr id="5162" name="Text Box 42"/>
            <p:cNvSpPr txBox="1">
              <a:spLocks noChangeArrowheads="1"/>
            </p:cNvSpPr>
            <p:nvPr/>
          </p:nvSpPr>
          <p:spPr bwMode="auto">
            <a:xfrm>
              <a:off x="393" y="5"/>
              <a:ext cx="11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en-US" dirty="0"/>
                <a:t>=</a:t>
              </a:r>
            </a:p>
          </p:txBody>
        </p:sp>
        <p:sp>
          <p:nvSpPr>
            <p:cNvPr id="5163" name="Text Box 43"/>
            <p:cNvSpPr txBox="1">
              <a:spLocks noChangeArrowheads="1"/>
            </p:cNvSpPr>
            <p:nvPr/>
          </p:nvSpPr>
          <p:spPr bwMode="auto">
            <a:xfrm>
              <a:off x="675" y="46"/>
              <a:ext cx="6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zh-CN" altLang="en-US" sz="2000" b="1" dirty="0">
                  <a:ea typeface="楷体_GB2312" pitchFamily="1" charset="-122"/>
                </a:rPr>
                <a:t>（</a:t>
              </a:r>
              <a:r>
                <a:rPr lang="zh-CN" altLang="en-US" sz="2000" b="1" dirty="0">
                  <a:solidFill>
                    <a:srgbClr val="FB2913"/>
                  </a:solidFill>
                  <a:ea typeface="楷体_GB2312" pitchFamily="1" charset="-122"/>
                </a:rPr>
                <a:t>一定</a:t>
              </a:r>
              <a:r>
                <a:rPr lang="zh-CN" altLang="en-US" sz="2000" b="1" dirty="0">
                  <a:ea typeface="楷体_GB2312" pitchFamily="1" charset="-122"/>
                </a:rPr>
                <a:t>）</a:t>
              </a:r>
            </a:p>
          </p:txBody>
        </p:sp>
      </p:grpSp>
      <p:sp>
        <p:nvSpPr>
          <p:cNvPr id="5164" name="Text Box 44"/>
          <p:cNvSpPr txBox="1">
            <a:spLocks noChangeArrowheads="1"/>
          </p:cNvSpPr>
          <p:nvPr/>
        </p:nvSpPr>
        <p:spPr bwMode="auto">
          <a:xfrm>
            <a:off x="6516688" y="3933825"/>
            <a:ext cx="647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lvl1pPr/>
            <a:lvl2pPr/>
            <a:lvl3pPr/>
            <a:lvl4pPr/>
            <a:lvl5pPr/>
            <a:lvl6pPr/>
            <a:lvl7pPr/>
            <a:lvl8pPr/>
            <a:lvl9pPr/>
          </a:lstStyle>
          <a:p>
            <a:pPr algn="ctr">
              <a:spcBef>
                <a:spcPct val="50000"/>
              </a:spcBef>
            </a:pPr>
            <a:r>
              <a:rPr lang="en-US" i="1">
                <a:solidFill>
                  <a:schemeClr val="hlink"/>
                </a:solidFill>
                <a:latin typeface="Times New Roman" panose="02020603050405020304" pitchFamily="18" charset="0"/>
              </a:rPr>
              <a:t>k</a:t>
            </a:r>
          </a:p>
        </p:txBody>
      </p:sp>
      <p:sp>
        <p:nvSpPr>
          <p:cNvPr id="5165" name="Text Box 45"/>
          <p:cNvSpPr txBox="1">
            <a:spLocks noChangeArrowheads="1"/>
          </p:cNvSpPr>
          <p:nvPr/>
        </p:nvSpPr>
        <p:spPr bwMode="auto">
          <a:xfrm>
            <a:off x="6372225" y="3644900"/>
            <a:ext cx="1008063" cy="393700"/>
          </a:xfrm>
          <a:prstGeom prst="rect">
            <a:avLst/>
          </a:prstGeom>
          <a:noFill/>
          <a:ln w="28575">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lIns="0" tIns="0" rIns="0" bIns="0" anchorCtr="1">
            <a:spAutoFit/>
          </a:bodyPr>
          <a:lstStyle>
            <a:lvl1pPr/>
            <a:lvl2pPr/>
            <a:lvl3pPr/>
            <a:lvl4pPr/>
            <a:lvl5pPr/>
            <a:lvl6pPr/>
            <a:lvl7pPr/>
            <a:lvl8pPr/>
            <a:lvl9pPr/>
          </a:lstStyle>
          <a:p>
            <a:pPr algn="ctr">
              <a:spcBef>
                <a:spcPct val="50000"/>
              </a:spcBef>
            </a:pPr>
            <a:endParaRPr lang="zh-CN" altLang="en-US"/>
          </a:p>
        </p:txBody>
      </p:sp>
      <p:sp>
        <p:nvSpPr>
          <p:cNvPr id="5166" name="Rectangle 46"/>
          <p:cNvSpPr>
            <a:spLocks noChangeArrowheads="1"/>
          </p:cNvSpPr>
          <p:nvPr/>
        </p:nvSpPr>
        <p:spPr bwMode="auto">
          <a:xfrm>
            <a:off x="1476375" y="1844675"/>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spcBef>
                <a:spcPct val="0"/>
              </a:spcBef>
            </a:pPr>
            <a:r>
              <a:rPr lang="el-GR" altLang="en-US" b="1">
                <a:solidFill>
                  <a:schemeClr val="hlink"/>
                </a:solidFill>
                <a:latin typeface="楷体_GB2312" pitchFamily="1" charset="-122"/>
                <a:ea typeface="楷体_GB2312" pitchFamily="1" charset="-122"/>
              </a:rPr>
              <a:t>χ</a:t>
            </a:r>
            <a:endParaRPr lang="en-US">
              <a:solidFill>
                <a:schemeClr val="hlink"/>
              </a:solidFill>
              <a:latin typeface="Arial" panose="020B0604020202020204" pitchFamily="34" charset="0"/>
            </a:endParaRPr>
          </a:p>
        </p:txBody>
      </p:sp>
      <p:sp>
        <p:nvSpPr>
          <p:cNvPr id="5167" name="Text Box 47"/>
          <p:cNvSpPr txBox="1">
            <a:spLocks noChangeArrowheads="1"/>
          </p:cNvSpPr>
          <p:nvPr/>
        </p:nvSpPr>
        <p:spPr bwMode="auto">
          <a:xfrm>
            <a:off x="1403350" y="2219325"/>
            <a:ext cx="647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lvl1pPr/>
            <a:lvl2pPr/>
            <a:lvl3pPr/>
            <a:lvl4pPr/>
            <a:lvl5pPr/>
            <a:lvl6pPr/>
            <a:lvl7pPr/>
            <a:lvl8pPr/>
            <a:lvl9pPr/>
          </a:lstStyle>
          <a:p>
            <a:pPr algn="ctr">
              <a:spcBef>
                <a:spcPct val="50000"/>
              </a:spcBef>
            </a:pPr>
            <a:r>
              <a:rPr lang="en-US">
                <a:solidFill>
                  <a:schemeClr val="hlink"/>
                </a:solidFill>
              </a:rPr>
              <a:t>y</a:t>
            </a:r>
          </a:p>
        </p:txBody>
      </p:sp>
      <p:sp>
        <p:nvSpPr>
          <p:cNvPr id="5168" name="Rectangle 48"/>
          <p:cNvSpPr>
            <a:spLocks noChangeArrowheads="1"/>
          </p:cNvSpPr>
          <p:nvPr/>
        </p:nvSpPr>
        <p:spPr bwMode="auto">
          <a:xfrm>
            <a:off x="395288" y="1916113"/>
            <a:ext cx="2520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pPr algn="ctr"/>
            <a:r>
              <a:rPr lang="zh-CN" altLang="en-US" sz="1800" b="1">
                <a:ea typeface="楷体_GB2312" pitchFamily="1" charset="-122"/>
              </a:rPr>
              <a:t>每天生产的吨数</a:t>
            </a:r>
          </a:p>
        </p:txBody>
      </p:sp>
      <p:sp>
        <p:nvSpPr>
          <p:cNvPr id="5169" name="Rectangle 49"/>
          <p:cNvSpPr>
            <a:spLocks noChangeArrowheads="1"/>
          </p:cNvSpPr>
          <p:nvPr/>
        </p:nvSpPr>
        <p:spPr bwMode="auto">
          <a:xfrm>
            <a:off x="669925" y="1916113"/>
            <a:ext cx="1979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pPr algn="ctr"/>
            <a:r>
              <a:rPr lang="zh-CN" altLang="en-US" sz="1800" b="1">
                <a:solidFill>
                  <a:srgbClr val="FB2913"/>
                </a:solidFill>
                <a:ea typeface="楷体_GB2312" pitchFamily="1" charset="-122"/>
              </a:rPr>
              <a:t>每天生产的吨数</a:t>
            </a:r>
          </a:p>
        </p:txBody>
      </p:sp>
      <p:sp>
        <p:nvSpPr>
          <p:cNvPr id="5170" name="Rectangle 50"/>
          <p:cNvSpPr>
            <a:spLocks noChangeArrowheads="1"/>
          </p:cNvSpPr>
          <p:nvPr/>
        </p:nvSpPr>
        <p:spPr bwMode="auto">
          <a:xfrm>
            <a:off x="684213" y="2363788"/>
            <a:ext cx="2016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pPr algn="ctr"/>
            <a:r>
              <a:rPr lang="zh-CN" altLang="en-US" sz="1800" b="1">
                <a:ea typeface="楷体_GB2312" pitchFamily="1" charset="-122"/>
              </a:rPr>
              <a:t>需要生产的天数</a:t>
            </a:r>
          </a:p>
        </p:txBody>
      </p:sp>
      <p:sp>
        <p:nvSpPr>
          <p:cNvPr id="5171" name="Rectangle 51"/>
          <p:cNvSpPr>
            <a:spLocks noChangeArrowheads="1"/>
          </p:cNvSpPr>
          <p:nvPr/>
        </p:nvSpPr>
        <p:spPr bwMode="auto">
          <a:xfrm>
            <a:off x="525463" y="2363788"/>
            <a:ext cx="23415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p>
            <a:pPr algn="ctr"/>
            <a:r>
              <a:rPr lang="zh-CN" altLang="en-US" sz="1800" b="1">
                <a:solidFill>
                  <a:srgbClr val="FB2913"/>
                </a:solidFill>
                <a:ea typeface="楷体_GB2312" pitchFamily="1" charset="-122"/>
              </a:rPr>
              <a:t>需要生产的天数</a:t>
            </a:r>
          </a:p>
        </p:txBody>
      </p:sp>
      <p:sp>
        <p:nvSpPr>
          <p:cNvPr id="5172" name="Rectangle 11"/>
          <p:cNvSpPr>
            <a:spLocks noChangeArrowheads="1"/>
          </p:cNvSpPr>
          <p:nvPr/>
        </p:nvSpPr>
        <p:spPr bwMode="auto">
          <a:xfrm>
            <a:off x="611188" y="364490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en-US" b="1" dirty="0">
                <a:latin typeface="楷体_GB2312" pitchFamily="1" charset="-122"/>
                <a:ea typeface="楷体_GB2312" pitchFamily="1" charset="-122"/>
              </a:rPr>
              <a:t>100×60=6000</a:t>
            </a:r>
          </a:p>
        </p:txBody>
      </p:sp>
      <p:sp>
        <p:nvSpPr>
          <p:cNvPr id="5173" name="Rectangle 11"/>
          <p:cNvSpPr>
            <a:spLocks noChangeArrowheads="1"/>
          </p:cNvSpPr>
          <p:nvPr/>
        </p:nvSpPr>
        <p:spPr bwMode="auto">
          <a:xfrm>
            <a:off x="2713038" y="364490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en-US" b="1" dirty="0">
                <a:latin typeface="楷体_GB2312" pitchFamily="1" charset="-122"/>
                <a:ea typeface="楷体_GB2312" pitchFamily="1" charset="-122"/>
              </a:rPr>
              <a:t>200×30=6000</a:t>
            </a:r>
          </a:p>
        </p:txBody>
      </p:sp>
      <p:sp>
        <p:nvSpPr>
          <p:cNvPr id="5174" name="Rectangle 11"/>
          <p:cNvSpPr>
            <a:spLocks noChangeArrowheads="1"/>
          </p:cNvSpPr>
          <p:nvPr/>
        </p:nvSpPr>
        <p:spPr bwMode="auto">
          <a:xfrm>
            <a:off x="4643438" y="3573463"/>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en-US" sz="2000" b="1"/>
              <a:t>……</a:t>
            </a:r>
            <a:endParaRPr lang="zh-CN" altLang="en-US" sz="2000" b="1"/>
          </a:p>
        </p:txBody>
      </p:sp>
      <p:sp>
        <p:nvSpPr>
          <p:cNvPr id="5175" name="Rectangle 11"/>
          <p:cNvSpPr>
            <a:spLocks noChangeArrowheads="1"/>
          </p:cNvSpPr>
          <p:nvPr/>
        </p:nvSpPr>
        <p:spPr bwMode="auto">
          <a:xfrm>
            <a:off x="5364163" y="3602038"/>
            <a:ext cx="280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zh-CN" altLang="en-US" b="1" dirty="0">
                <a:ea typeface="楷体_GB2312" pitchFamily="1" charset="-122"/>
              </a:rPr>
              <a:t>生产的总吨数不变</a:t>
            </a:r>
          </a:p>
        </p:txBody>
      </p:sp>
      <p:sp>
        <p:nvSpPr>
          <p:cNvPr id="5176" name="Rectangle 56"/>
          <p:cNvSpPr>
            <a:spLocks noChangeArrowheads="1"/>
          </p:cNvSpPr>
          <p:nvPr/>
        </p:nvSpPr>
        <p:spPr bwMode="auto">
          <a:xfrm rot="5400000" flipH="1">
            <a:off x="5105400" y="-358775"/>
            <a:ext cx="431800" cy="4895850"/>
          </a:xfrm>
          <a:prstGeom prst="rect">
            <a:avLst/>
          </a:prstGeom>
          <a:solidFill>
            <a:srgbClr val="00FF00">
              <a:alpha val="23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a:endParaRPr lang="zh-CN" altLang="en-US"/>
          </a:p>
        </p:txBody>
      </p:sp>
      <p:sp>
        <p:nvSpPr>
          <p:cNvPr id="5177" name="Rectangle 57"/>
          <p:cNvSpPr>
            <a:spLocks noChangeArrowheads="1"/>
          </p:cNvSpPr>
          <p:nvPr/>
        </p:nvSpPr>
        <p:spPr bwMode="auto">
          <a:xfrm rot="5400000" flipH="1">
            <a:off x="5155407" y="23019"/>
            <a:ext cx="360362" cy="4895850"/>
          </a:xfrm>
          <a:prstGeom prst="rect">
            <a:avLst/>
          </a:prstGeom>
          <a:solidFill>
            <a:srgbClr val="FF00FF">
              <a:alpha val="23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withEffect">
                                  <p:stCondLst>
                                    <p:cond delay="0"/>
                                  </p:stCondLst>
                                  <p:childTnLst>
                                    <p:set>
                                      <p:cBhvr>
                                        <p:cTn id="6" dur="1" fill="hold">
                                          <p:stCondLst>
                                            <p:cond delay="0"/>
                                          </p:stCondLst>
                                        </p:cTn>
                                        <p:tgtEl>
                                          <p:spTgt spid="5170"/>
                                        </p:tgtEl>
                                        <p:attrNameLst>
                                          <p:attrName>style.visibility</p:attrName>
                                        </p:attrNameLst>
                                      </p:cBhvr>
                                      <p:to>
                                        <p:strVal val="visible"/>
                                      </p:to>
                                    </p:set>
                                    <p:animEffect transition="in" filter="wipe(left)">
                                      <p:cBhvr>
                                        <p:cTn id="7" dur="500"/>
                                        <p:tgtEl>
                                          <p:spTgt spid="5170"/>
                                        </p:tgtEl>
                                      </p:cBhvr>
                                    </p:animEffect>
                                  </p:childTnLst>
                                </p:cTn>
                              </p:par>
                              <p:par>
                                <p:cTn id="8" presetID="22" presetClass="entr" presetSubtype="8" fill="hold" grpId="1" nodeType="withEffect">
                                  <p:stCondLst>
                                    <p:cond delay="0"/>
                                  </p:stCondLst>
                                  <p:childTnLst>
                                    <p:set>
                                      <p:cBhvr>
                                        <p:cTn id="9" dur="1" fill="hold">
                                          <p:stCondLst>
                                            <p:cond delay="0"/>
                                          </p:stCondLst>
                                        </p:cTn>
                                        <p:tgtEl>
                                          <p:spTgt spid="5168"/>
                                        </p:tgtEl>
                                        <p:attrNameLst>
                                          <p:attrName>style.visibility</p:attrName>
                                        </p:attrNameLst>
                                      </p:cBhvr>
                                      <p:to>
                                        <p:strVal val="visible"/>
                                      </p:to>
                                    </p:set>
                                    <p:animEffect transition="in" filter="wipe(left)">
                                      <p:cBhvr>
                                        <p:cTn id="10" dur="500"/>
                                        <p:tgtEl>
                                          <p:spTgt spid="5168"/>
                                        </p:tgtEl>
                                      </p:cBhvr>
                                    </p:animEffect>
                                  </p:childTnLst>
                                </p:cTn>
                              </p:par>
                              <p:par>
                                <p:cTn id="11" presetID="22" presetClass="entr" presetSubtype="8" fill="hold" nodeType="withEffect">
                                  <p:stCondLst>
                                    <p:cond delay="0"/>
                                  </p:stCondLst>
                                  <p:childTnLst>
                                    <p:set>
                                      <p:cBhvr>
                                        <p:cTn id="12" dur="1" fill="hold">
                                          <p:stCondLst>
                                            <p:cond delay="0"/>
                                          </p:stCondLst>
                                        </p:cTn>
                                        <p:tgtEl>
                                          <p:spTgt spid="5128"/>
                                        </p:tgtEl>
                                        <p:attrNameLst>
                                          <p:attrName>style.visibility</p:attrName>
                                        </p:attrNameLst>
                                      </p:cBhvr>
                                      <p:to>
                                        <p:strVal val="visible"/>
                                      </p:to>
                                    </p:set>
                                    <p:animEffect transition="in" filter="wipe(left)">
                                      <p:cBhvr>
                                        <p:cTn id="13" dur="500"/>
                                        <p:tgtEl>
                                          <p:spTgt spid="512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153"/>
                                        </p:tgtEl>
                                        <p:attrNameLst>
                                          <p:attrName>style.visibility</p:attrName>
                                        </p:attrNameLst>
                                      </p:cBhvr>
                                      <p:to>
                                        <p:strVal val="visible"/>
                                      </p:to>
                                    </p:set>
                                    <p:animEffect transition="in" filter="wipe(left)">
                                      <p:cBhvr>
                                        <p:cTn id="18" dur="500"/>
                                        <p:tgtEl>
                                          <p:spTgt spid="5153"/>
                                        </p:tgtEl>
                                      </p:cBhvr>
                                    </p:animEffect>
                                  </p:childTnLst>
                                </p:cTn>
                              </p:par>
                            </p:childTnLst>
                          </p:cTn>
                        </p:par>
                        <p:par>
                          <p:cTn id="19" fill="hold">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5171"/>
                                        </p:tgtEl>
                                        <p:attrNameLst>
                                          <p:attrName>style.visibility</p:attrName>
                                        </p:attrNameLst>
                                      </p:cBhvr>
                                      <p:to>
                                        <p:strVal val="visible"/>
                                      </p:to>
                                    </p:set>
                                    <p:animEffect transition="in" filter="wipe(left)">
                                      <p:cBhvr>
                                        <p:cTn id="22" dur="500"/>
                                        <p:tgtEl>
                                          <p:spTgt spid="5171"/>
                                        </p:tgtEl>
                                      </p:cBhvr>
                                    </p:animEffect>
                                  </p:childTnLst>
                                </p:cTn>
                              </p:par>
                              <p:par>
                                <p:cTn id="23" presetID="35" presetClass="emph" presetSubtype="0" repeatCount="3000" fill="hold" grpId="1" nodeType="withEffect">
                                  <p:stCondLst>
                                    <p:cond delay="0"/>
                                  </p:stCondLst>
                                  <p:childTnLst>
                                    <p:anim calcmode="discrete" valueType="str">
                                      <p:cBhvr>
                                        <p:cTn id="24" dur="1000" fill="hold"/>
                                        <p:tgtEl>
                                          <p:spTgt spid="5171"/>
                                        </p:tgtEl>
                                        <p:attrNameLst>
                                          <p:attrName>style.visibility</p:attrName>
                                        </p:attrNameLst>
                                      </p:cBhvr>
                                      <p:tavLst>
                                        <p:tav tm="0">
                                          <p:val>
                                            <p:strVal val="hidden"/>
                                          </p:val>
                                        </p:tav>
                                        <p:tav tm="50000">
                                          <p:val>
                                            <p:strVal val="visible"/>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5169"/>
                                        </p:tgtEl>
                                        <p:attrNameLst>
                                          <p:attrName>style.visibility</p:attrName>
                                        </p:attrNameLst>
                                      </p:cBhvr>
                                      <p:to>
                                        <p:strVal val="visible"/>
                                      </p:to>
                                    </p:set>
                                    <p:animEffect transition="in" filter="wipe(left)">
                                      <p:cBhvr>
                                        <p:cTn id="27" dur="500"/>
                                        <p:tgtEl>
                                          <p:spTgt spid="5169"/>
                                        </p:tgtEl>
                                      </p:cBhvr>
                                    </p:animEffect>
                                  </p:childTnLst>
                                </p:cTn>
                              </p:par>
                              <p:par>
                                <p:cTn id="28" presetID="35" presetClass="emph" presetSubtype="0" repeatCount="3000" fill="hold" grpId="1" nodeType="withEffect">
                                  <p:stCondLst>
                                    <p:cond delay="0"/>
                                  </p:stCondLst>
                                  <p:childTnLst>
                                    <p:anim calcmode="discrete" valueType="str">
                                      <p:cBhvr>
                                        <p:cTn id="29" dur="1000" fill="hold"/>
                                        <p:tgtEl>
                                          <p:spTgt spid="5169"/>
                                        </p:tgtEl>
                                        <p:attrNameLst>
                                          <p:attrName>style.visibility</p:attrName>
                                        </p:attrNameLst>
                                      </p:cBhvr>
                                      <p:tavLst>
                                        <p:tav tm="0">
                                          <p:val>
                                            <p:strVal val="hidden"/>
                                          </p:val>
                                        </p:tav>
                                        <p:tav tm="50000">
                                          <p:val>
                                            <p:strVal val="visible"/>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154"/>
                                        </p:tgtEl>
                                        <p:attrNameLst>
                                          <p:attrName>style.visibility</p:attrName>
                                        </p:attrNameLst>
                                      </p:cBhvr>
                                      <p:to>
                                        <p:strVal val="visible"/>
                                      </p:to>
                                    </p:set>
                                    <p:animEffect transition="in" filter="wipe(left)">
                                      <p:cBhvr>
                                        <p:cTn id="34" dur="500"/>
                                        <p:tgtEl>
                                          <p:spTgt spid="5154"/>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5176"/>
                                        </p:tgtEl>
                                        <p:attrNameLst>
                                          <p:attrName>style.visibility</p:attrName>
                                        </p:attrNameLst>
                                      </p:cBhvr>
                                      <p:to>
                                        <p:strVal val="visible"/>
                                      </p:to>
                                    </p:set>
                                    <p:animEffect transition="in" filter="wipe(left)">
                                      <p:cBhvr>
                                        <p:cTn id="38" dur="500"/>
                                        <p:tgtEl>
                                          <p:spTgt spid="5176"/>
                                        </p:tgtEl>
                                      </p:cBhvr>
                                    </p:animEffect>
                                  </p:childTnLst>
                                  <p:subTnLst>
                                    <p:audio>
                                      <p:cMediaNode>
                                        <p:cTn display="0" masterRel="sameClick">
                                          <p:stCondLst>
                                            <p:cond evt="begin" delay="0">
                                              <p:tn val="36"/>
                                            </p:cond>
                                          </p:stCondLst>
                                          <p:endCondLst>
                                            <p:cond evt="onStopAudio" delay="0">
                                              <p:tgtEl>
                                                <p:sldTgt/>
                                              </p:tgtEl>
                                            </p:cond>
                                          </p:endCondLst>
                                        </p:cTn>
                                        <p:tgtEl>
                                          <p:sndTgt r:embed="rId2"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155"/>
                                        </p:tgtEl>
                                        <p:attrNameLst>
                                          <p:attrName>style.visibility</p:attrName>
                                        </p:attrNameLst>
                                      </p:cBhvr>
                                      <p:to>
                                        <p:strVal val="visible"/>
                                      </p:to>
                                    </p:set>
                                    <p:animEffect transition="in" filter="wipe(left)">
                                      <p:cBhvr>
                                        <p:cTn id="43" dur="500"/>
                                        <p:tgtEl>
                                          <p:spTgt spid="5155"/>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5177"/>
                                        </p:tgtEl>
                                        <p:attrNameLst>
                                          <p:attrName>style.visibility</p:attrName>
                                        </p:attrNameLst>
                                      </p:cBhvr>
                                      <p:to>
                                        <p:strVal val="visible"/>
                                      </p:to>
                                    </p:set>
                                    <p:animEffect transition="in" filter="wipe(left)">
                                      <p:cBhvr>
                                        <p:cTn id="47" dur="500"/>
                                        <p:tgtEl>
                                          <p:spTgt spid="5177"/>
                                        </p:tgtEl>
                                      </p:cBhvr>
                                    </p:animEffect>
                                  </p:childTnLst>
                                  <p:subTnLst>
                                    <p:audio>
                                      <p:cMediaNode>
                                        <p:cTn display="0" masterRel="sameClick">
                                          <p:stCondLst>
                                            <p:cond evt="begin" delay="0">
                                              <p:tn val="45"/>
                                            </p:cond>
                                          </p:stCondLst>
                                          <p:endCondLst>
                                            <p:cond evt="onStopAudio" delay="0">
                                              <p:tgtEl>
                                                <p:sldTgt/>
                                              </p:tgtEl>
                                            </p:cond>
                                          </p:endCondLst>
                                        </p:cTn>
                                        <p:tgtEl>
                                          <p:sndTgt r:embed="rId2" name="chimes.wav"/>
                                        </p:tgtEl>
                                      </p:cMediaNode>
                                    </p:audio>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172"/>
                                        </p:tgtEl>
                                        <p:attrNameLst>
                                          <p:attrName>style.visibility</p:attrName>
                                        </p:attrNameLst>
                                      </p:cBhvr>
                                      <p:to>
                                        <p:strVal val="visible"/>
                                      </p:to>
                                    </p:set>
                                    <p:animEffect transition="in" filter="wipe(left)">
                                      <p:cBhvr>
                                        <p:cTn id="52" dur="500"/>
                                        <p:tgtEl>
                                          <p:spTgt spid="517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173"/>
                                        </p:tgtEl>
                                        <p:attrNameLst>
                                          <p:attrName>style.visibility</p:attrName>
                                        </p:attrNameLst>
                                      </p:cBhvr>
                                      <p:to>
                                        <p:strVal val="visible"/>
                                      </p:to>
                                    </p:set>
                                    <p:animEffect transition="in" filter="wipe(left)">
                                      <p:cBhvr>
                                        <p:cTn id="57" dur="500"/>
                                        <p:tgtEl>
                                          <p:spTgt spid="517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174"/>
                                        </p:tgtEl>
                                        <p:attrNameLst>
                                          <p:attrName>style.visibility</p:attrName>
                                        </p:attrNameLst>
                                      </p:cBhvr>
                                      <p:to>
                                        <p:strVal val="visible"/>
                                      </p:to>
                                    </p:set>
                                    <p:animEffect transition="in" filter="wipe(left)">
                                      <p:cBhvr>
                                        <p:cTn id="62" dur="500"/>
                                        <p:tgtEl>
                                          <p:spTgt spid="517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175"/>
                                        </p:tgtEl>
                                        <p:attrNameLst>
                                          <p:attrName>style.visibility</p:attrName>
                                        </p:attrNameLst>
                                      </p:cBhvr>
                                      <p:to>
                                        <p:strVal val="visible"/>
                                      </p:to>
                                    </p:set>
                                    <p:animEffect transition="in" filter="wipe(left)">
                                      <p:cBhvr>
                                        <p:cTn id="67" dur="500"/>
                                        <p:tgtEl>
                                          <p:spTgt spid="517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156"/>
                                        </p:tgtEl>
                                        <p:attrNameLst>
                                          <p:attrName>style.visibility</p:attrName>
                                        </p:attrNameLst>
                                      </p:cBhvr>
                                      <p:to>
                                        <p:strVal val="visible"/>
                                      </p:to>
                                    </p:set>
                                    <p:animEffect transition="in" filter="wipe(left)">
                                      <p:cBhvr>
                                        <p:cTn id="72" dur="500"/>
                                        <p:tgtEl>
                                          <p:spTgt spid="515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166"/>
                                        </p:tgtEl>
                                        <p:attrNameLst>
                                          <p:attrName>style.visibility</p:attrName>
                                        </p:attrNameLst>
                                      </p:cBhvr>
                                      <p:to>
                                        <p:strVal val="visible"/>
                                      </p:to>
                                    </p:set>
                                    <p:animEffect transition="in" filter="wipe(left)">
                                      <p:cBhvr>
                                        <p:cTn id="77" dur="500"/>
                                        <p:tgtEl>
                                          <p:spTgt spid="5166"/>
                                        </p:tgtEl>
                                      </p:cBhvr>
                                    </p:animEffect>
                                  </p:childTnLst>
                                </p:cTn>
                              </p:par>
                              <p:par>
                                <p:cTn id="78" presetID="1" presetClass="exit" presetSubtype="0" fill="hold" grpId="0" nodeType="withEffect">
                                  <p:stCondLst>
                                    <p:cond delay="0"/>
                                  </p:stCondLst>
                                  <p:childTnLst>
                                    <p:set>
                                      <p:cBhvr>
                                        <p:cTn id="79" dur="1" fill="hold">
                                          <p:stCondLst>
                                            <p:cond delay="0"/>
                                          </p:stCondLst>
                                        </p:cTn>
                                        <p:tgtEl>
                                          <p:spTgt spid="5168"/>
                                        </p:tgtEl>
                                        <p:attrNameLst>
                                          <p:attrName>style.visibility</p:attrName>
                                        </p:attrNameLst>
                                      </p:cBhvr>
                                      <p:to>
                                        <p:strVal val="hidden"/>
                                      </p:to>
                                    </p:set>
                                  </p:childTnLst>
                                </p:cTn>
                              </p:par>
                              <p:par>
                                <p:cTn id="80" presetID="1" presetClass="exit" presetSubtype="0" fill="hold" grpId="2" nodeType="withEffect">
                                  <p:stCondLst>
                                    <p:cond delay="0"/>
                                  </p:stCondLst>
                                  <p:childTnLst>
                                    <p:set>
                                      <p:cBhvr>
                                        <p:cTn id="81" dur="1" fill="hold">
                                          <p:stCondLst>
                                            <p:cond delay="0"/>
                                          </p:stCondLst>
                                        </p:cTn>
                                        <p:tgtEl>
                                          <p:spTgt spid="516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5167"/>
                                        </p:tgtEl>
                                        <p:attrNameLst>
                                          <p:attrName>style.visibility</p:attrName>
                                        </p:attrNameLst>
                                      </p:cBhvr>
                                      <p:to>
                                        <p:strVal val="visible"/>
                                      </p:to>
                                    </p:set>
                                    <p:animEffect transition="in" filter="wipe(left)">
                                      <p:cBhvr>
                                        <p:cTn id="86" dur="500"/>
                                        <p:tgtEl>
                                          <p:spTgt spid="5167"/>
                                        </p:tgtEl>
                                      </p:cBhvr>
                                    </p:animEffect>
                                  </p:childTnLst>
                                </p:cTn>
                              </p:par>
                              <p:par>
                                <p:cTn id="87" presetID="1" presetClass="exit" presetSubtype="0" fill="hold" grpId="2" nodeType="withEffect">
                                  <p:stCondLst>
                                    <p:cond delay="0"/>
                                  </p:stCondLst>
                                  <p:childTnLst>
                                    <p:set>
                                      <p:cBhvr>
                                        <p:cTn id="88" dur="1" fill="hold">
                                          <p:stCondLst>
                                            <p:cond delay="0"/>
                                          </p:stCondLst>
                                        </p:cTn>
                                        <p:tgtEl>
                                          <p:spTgt spid="5171"/>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5170"/>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5164"/>
                                        </p:tgtEl>
                                        <p:attrNameLst>
                                          <p:attrName>style.visibility</p:attrName>
                                        </p:attrNameLst>
                                      </p:cBhvr>
                                      <p:to>
                                        <p:strVal val="visible"/>
                                      </p:to>
                                    </p:set>
                                    <p:animEffect transition="in" filter="wipe(left)">
                                      <p:cBhvr>
                                        <p:cTn id="95" dur="500"/>
                                        <p:tgtEl>
                                          <p:spTgt spid="5164"/>
                                        </p:tgtEl>
                                      </p:cBhvr>
                                    </p:animEffect>
                                  </p:childTnLst>
                                </p:cTn>
                              </p:par>
                            </p:childTnLst>
                          </p:cTn>
                        </p:par>
                        <p:par>
                          <p:cTn id="96" fill="hold">
                            <p:stCondLst>
                              <p:cond delay="500"/>
                            </p:stCondLst>
                            <p:childTnLst>
                              <p:par>
                                <p:cTn id="97" presetID="22" presetClass="entr" presetSubtype="8" fill="hold" grpId="0" nodeType="afterEffect">
                                  <p:stCondLst>
                                    <p:cond delay="0"/>
                                  </p:stCondLst>
                                  <p:childTnLst>
                                    <p:set>
                                      <p:cBhvr>
                                        <p:cTn id="98" dur="1" fill="hold">
                                          <p:stCondLst>
                                            <p:cond delay="0"/>
                                          </p:stCondLst>
                                        </p:cTn>
                                        <p:tgtEl>
                                          <p:spTgt spid="5165"/>
                                        </p:tgtEl>
                                        <p:attrNameLst>
                                          <p:attrName>style.visibility</p:attrName>
                                        </p:attrNameLst>
                                      </p:cBhvr>
                                      <p:to>
                                        <p:strVal val="visible"/>
                                      </p:to>
                                    </p:set>
                                    <p:animEffect transition="in" filter="wipe(left)">
                                      <p:cBhvr>
                                        <p:cTn id="99" dur="500"/>
                                        <p:tgtEl>
                                          <p:spTgt spid="5165"/>
                                        </p:tgtEl>
                                      </p:cBhvr>
                                    </p:animEffect>
                                  </p:childTnLst>
                                </p:cTn>
                              </p:par>
                              <p:par>
                                <p:cTn id="100" presetID="35" presetClass="emph" presetSubtype="0" repeatCount="3000" fill="hold" grpId="1" nodeType="withEffect">
                                  <p:stCondLst>
                                    <p:cond delay="0"/>
                                  </p:stCondLst>
                                  <p:childTnLst>
                                    <p:anim calcmode="discrete" valueType="str">
                                      <p:cBhvr>
                                        <p:cTn id="101" dur="3000" fill="hold"/>
                                        <p:tgtEl>
                                          <p:spTgt spid="5165"/>
                                        </p:tgtEl>
                                        <p:attrNameLst>
                                          <p:attrName>style.visibility</p:attrName>
                                        </p:attrNameLst>
                                      </p:cBhvr>
                                      <p:tavLst>
                                        <p:tav tm="0">
                                          <p:val>
                                            <p:strVal val="hidden"/>
                                          </p:val>
                                        </p:tav>
                                        <p:tav tm="50000">
                                          <p:val>
                                            <p:strVal val="visible"/>
                                          </p:val>
                                        </p:tav>
                                      </p:tavLst>
                                    </p:anim>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5157"/>
                                        </p:tgtEl>
                                        <p:attrNameLst>
                                          <p:attrName>style.visibility</p:attrName>
                                        </p:attrNameLst>
                                      </p:cBhvr>
                                      <p:to>
                                        <p:strVal val="visible"/>
                                      </p:to>
                                    </p:set>
                                    <p:animEffect transition="in" filter="wipe(left)">
                                      <p:cBhvr>
                                        <p:cTn id="106" dur="500"/>
                                        <p:tgtEl>
                                          <p:spTgt spid="5157"/>
                                        </p:tgtEl>
                                      </p:cBhvr>
                                    </p:animEffect>
                                  </p:childTnLst>
                                </p:cTn>
                              </p:par>
                            </p:childTnLst>
                          </p:cTn>
                        </p:par>
                        <p:par>
                          <p:cTn id="107" fill="hold">
                            <p:stCondLst>
                              <p:cond delay="500"/>
                            </p:stCondLst>
                            <p:childTnLst>
                              <p:par>
                                <p:cTn id="108" presetID="22" presetClass="entr" presetSubtype="8" fill="hold" nodeType="afterEffect">
                                  <p:stCondLst>
                                    <p:cond delay="0"/>
                                  </p:stCondLst>
                                  <p:childTnLst>
                                    <p:set>
                                      <p:cBhvr>
                                        <p:cTn id="109" dur="1" fill="hold">
                                          <p:stCondLst>
                                            <p:cond delay="0"/>
                                          </p:stCondLst>
                                        </p:cTn>
                                        <p:tgtEl>
                                          <p:spTgt spid="5158"/>
                                        </p:tgtEl>
                                        <p:attrNameLst>
                                          <p:attrName>style.visibility</p:attrName>
                                        </p:attrNameLst>
                                      </p:cBhvr>
                                      <p:to>
                                        <p:strVal val="visible"/>
                                      </p:to>
                                    </p:set>
                                    <p:animEffect transition="in" filter="wipe(left)">
                                      <p:cBhvr>
                                        <p:cTn id="110" dur="500"/>
                                        <p:tgtEl>
                                          <p:spTgt spid="5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3" grpId="0" autoUpdateAnimBg="0"/>
      <p:bldP spid="5154" grpId="0" autoUpdateAnimBg="0"/>
      <p:bldP spid="5155" grpId="0" autoUpdateAnimBg="0"/>
      <p:bldP spid="5156" grpId="0" autoUpdateAnimBg="0"/>
      <p:bldP spid="5157" grpId="0" autoUpdateAnimBg="0"/>
      <p:bldP spid="5164" grpId="0" autoUpdateAnimBg="0"/>
      <p:bldP spid="5165" grpId="0" animBg="1" autoUpdateAnimBg="0"/>
      <p:bldP spid="5165" grpId="1" animBg="1" autoUpdateAnimBg="0"/>
      <p:bldP spid="5166" grpId="0" autoUpdateAnimBg="0"/>
      <p:bldP spid="5167" grpId="0" autoUpdateAnimBg="0"/>
      <p:bldP spid="5168" grpId="0" autoUpdateAnimBg="0"/>
      <p:bldP spid="5168" grpId="1" autoUpdateAnimBg="0"/>
      <p:bldP spid="5169" grpId="0" autoUpdateAnimBg="0"/>
      <p:bldP spid="5169" grpId="1" autoUpdateAnimBg="0"/>
      <p:bldP spid="5169" grpId="2" autoUpdateAnimBg="0"/>
      <p:bldP spid="5170" grpId="0" autoUpdateAnimBg="0"/>
      <p:bldP spid="5170" grpId="1" autoUpdateAnimBg="0"/>
      <p:bldP spid="5171" grpId="0" autoUpdateAnimBg="0"/>
      <p:bldP spid="5171" grpId="1" autoUpdateAnimBg="0"/>
      <p:bldP spid="5171" grpId="2" autoUpdateAnimBg="0"/>
      <p:bldP spid="5172" grpId="0" autoUpdateAnimBg="0"/>
      <p:bldP spid="5173" grpId="0" autoUpdateAnimBg="0"/>
      <p:bldP spid="5174" grpId="0" autoUpdateAnimBg="0"/>
      <p:bldP spid="5175" grpId="0" autoUpdateAnimBg="0"/>
      <p:bldP spid="5176" grpId="0" animBg="1" autoUpdateAnimBg="0"/>
      <p:bldP spid="517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二、合作探索</a:t>
            </a:r>
          </a:p>
        </p:txBody>
      </p:sp>
      <p:pic>
        <p:nvPicPr>
          <p:cNvPr id="6147"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11"/>
          <p:cNvSpPr>
            <a:spLocks noChangeArrowheads="1"/>
          </p:cNvSpPr>
          <p:nvPr/>
        </p:nvSpPr>
        <p:spPr bwMode="auto">
          <a:xfrm>
            <a:off x="395288" y="1125538"/>
            <a:ext cx="874871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b="1">
                <a:latin typeface="Arial" panose="020B0604020202020204" pitchFamily="34" charset="0"/>
                <a:ea typeface="楷体_GB2312" pitchFamily="1" charset="-122"/>
              </a:rPr>
              <a:t>在探索反比例意义的活动中，我们经历了怎样一个学习过程？</a:t>
            </a:r>
          </a:p>
        </p:txBody>
      </p:sp>
      <p:sp>
        <p:nvSpPr>
          <p:cNvPr id="6149" name="Text Box 7"/>
          <p:cNvSpPr txBox="1">
            <a:spLocks noChangeArrowheads="1"/>
          </p:cNvSpPr>
          <p:nvPr/>
        </p:nvSpPr>
        <p:spPr bwMode="auto">
          <a:xfrm>
            <a:off x="539750" y="2060575"/>
            <a:ext cx="1571625" cy="393700"/>
          </a:xfrm>
          <a:prstGeom prst="rect">
            <a:avLst/>
          </a:prstGeom>
          <a:solidFill>
            <a:srgbClr val="FF6600">
              <a:alpha val="29999"/>
            </a:srgbClr>
          </a:solidFill>
          <a:ln w="28575">
            <a:solidFill>
              <a:srgbClr val="FF6600"/>
            </a:solidFill>
            <a:miter lim="800000"/>
          </a:ln>
        </p:spPr>
        <p:txBody>
          <a:bodyPr lIns="0" tIns="0" rIns="0" bIns="0" anchorCtr="1">
            <a:spAutoFit/>
          </a:bodyPr>
          <a:lstStyle>
            <a:lvl1pPr/>
            <a:lvl2pPr/>
            <a:lvl3pPr/>
            <a:lvl4pPr/>
            <a:lvl5pPr/>
            <a:lvl6pPr/>
            <a:lvl7pPr/>
            <a:lvl8pPr/>
            <a:lvl9pPr/>
          </a:lstStyle>
          <a:p>
            <a:pPr algn="ctr"/>
            <a:r>
              <a:rPr lang="zh-CN" altLang="en-US" b="1">
                <a:ea typeface="楷体_GB2312" pitchFamily="1" charset="-122"/>
              </a:rPr>
              <a:t>观察数据</a:t>
            </a:r>
          </a:p>
        </p:txBody>
      </p:sp>
      <p:sp>
        <p:nvSpPr>
          <p:cNvPr id="6150" name="Text Box 8"/>
          <p:cNvSpPr txBox="1">
            <a:spLocks noChangeArrowheads="1"/>
          </p:cNvSpPr>
          <p:nvPr/>
        </p:nvSpPr>
        <p:spPr bwMode="auto">
          <a:xfrm>
            <a:off x="623888" y="3151188"/>
            <a:ext cx="1644650" cy="393700"/>
          </a:xfrm>
          <a:prstGeom prst="rect">
            <a:avLst/>
          </a:prstGeom>
          <a:solidFill>
            <a:srgbClr val="FF6600">
              <a:alpha val="29999"/>
            </a:srgbClr>
          </a:solidFill>
          <a:ln w="28575">
            <a:solidFill>
              <a:srgbClr val="FF6600"/>
            </a:solidFill>
            <a:miter lim="800000"/>
          </a:ln>
        </p:spPr>
        <p:txBody>
          <a:bodyPr lIns="0" tIns="0" rIns="0" bIns="0" anchorCtr="1">
            <a:spAutoFit/>
          </a:bodyPr>
          <a:lstStyle>
            <a:lvl1pPr/>
            <a:lvl2pPr/>
            <a:lvl3pPr/>
            <a:lvl4pPr/>
            <a:lvl5pPr/>
            <a:lvl6pPr/>
            <a:lvl7pPr/>
            <a:lvl8pPr/>
            <a:lvl9pPr/>
          </a:lstStyle>
          <a:p>
            <a:pPr algn="ctr"/>
            <a:r>
              <a:rPr lang="zh-CN" altLang="en-US" b="1">
                <a:ea typeface="楷体_GB2312" pitchFamily="1" charset="-122"/>
              </a:rPr>
              <a:t>分析数据</a:t>
            </a:r>
          </a:p>
        </p:txBody>
      </p:sp>
      <p:sp>
        <p:nvSpPr>
          <p:cNvPr id="6151" name="Text Box 9"/>
          <p:cNvSpPr txBox="1">
            <a:spLocks noChangeArrowheads="1"/>
          </p:cNvSpPr>
          <p:nvPr/>
        </p:nvSpPr>
        <p:spPr bwMode="auto">
          <a:xfrm>
            <a:off x="623888" y="4149725"/>
            <a:ext cx="1644650" cy="393700"/>
          </a:xfrm>
          <a:prstGeom prst="rect">
            <a:avLst/>
          </a:prstGeom>
          <a:solidFill>
            <a:srgbClr val="FF6600">
              <a:alpha val="29999"/>
            </a:srgbClr>
          </a:solidFill>
          <a:ln w="28575">
            <a:solidFill>
              <a:srgbClr val="FF6600"/>
            </a:solidFill>
            <a:miter lim="800000"/>
          </a:ln>
        </p:spPr>
        <p:txBody>
          <a:bodyPr lIns="0" tIns="0" rIns="0" bIns="0" anchorCtr="1">
            <a:spAutoFit/>
          </a:bodyPr>
          <a:lstStyle>
            <a:lvl1pPr/>
            <a:lvl2pPr/>
            <a:lvl3pPr/>
            <a:lvl4pPr/>
            <a:lvl5pPr/>
            <a:lvl6pPr/>
            <a:lvl7pPr/>
            <a:lvl8pPr/>
            <a:lvl9pPr/>
          </a:lstStyle>
          <a:p>
            <a:pPr algn="ctr"/>
            <a:r>
              <a:rPr lang="zh-CN" altLang="en-US" b="1">
                <a:ea typeface="楷体_GB2312" pitchFamily="1" charset="-122"/>
              </a:rPr>
              <a:t>发现规律</a:t>
            </a:r>
          </a:p>
        </p:txBody>
      </p:sp>
      <p:sp>
        <p:nvSpPr>
          <p:cNvPr id="6152" name="Text Box 10"/>
          <p:cNvSpPr txBox="1">
            <a:spLocks noChangeArrowheads="1"/>
          </p:cNvSpPr>
          <p:nvPr/>
        </p:nvSpPr>
        <p:spPr bwMode="auto">
          <a:xfrm>
            <a:off x="611188" y="5300663"/>
            <a:ext cx="1584325" cy="393700"/>
          </a:xfrm>
          <a:prstGeom prst="rect">
            <a:avLst/>
          </a:prstGeom>
          <a:solidFill>
            <a:srgbClr val="FF6600">
              <a:alpha val="29999"/>
            </a:srgbClr>
          </a:solidFill>
          <a:ln w="28575">
            <a:solidFill>
              <a:srgbClr val="FF6600"/>
            </a:solidFill>
            <a:miter lim="800000"/>
          </a:ln>
        </p:spPr>
        <p:txBody>
          <a:bodyPr lIns="0" tIns="0" rIns="0" bIns="0" anchorCtr="1">
            <a:spAutoFit/>
          </a:bodyPr>
          <a:lstStyle>
            <a:lvl1pPr/>
            <a:lvl2pPr/>
            <a:lvl3pPr/>
            <a:lvl4pPr/>
            <a:lvl5pPr/>
            <a:lvl6pPr/>
            <a:lvl7pPr/>
            <a:lvl8pPr/>
            <a:lvl9pPr/>
          </a:lstStyle>
          <a:p>
            <a:pPr algn="ctr"/>
            <a:r>
              <a:rPr lang="zh-CN" altLang="en-US" b="1">
                <a:ea typeface="楷体_GB2312" pitchFamily="1" charset="-122"/>
              </a:rPr>
              <a:t>总结概念</a:t>
            </a:r>
          </a:p>
        </p:txBody>
      </p:sp>
      <p:sp>
        <p:nvSpPr>
          <p:cNvPr id="6153" name="AutoShape 13"/>
          <p:cNvSpPr>
            <a:spLocks noChangeArrowheads="1"/>
          </p:cNvSpPr>
          <p:nvPr/>
        </p:nvSpPr>
        <p:spPr bwMode="auto">
          <a:xfrm>
            <a:off x="2268538" y="2205038"/>
            <a:ext cx="358775" cy="144462"/>
          </a:xfrm>
          <a:prstGeom prst="rightArrow">
            <a:avLst>
              <a:gd name="adj1" fmla="val 50000"/>
              <a:gd name="adj2" fmla="val 62088"/>
            </a:avLst>
          </a:prstGeom>
          <a:solidFill>
            <a:srgbClr val="CCFFFF"/>
          </a:solidFill>
          <a:ln w="9525" cap="rnd">
            <a:solidFill>
              <a:schemeClr val="tx1"/>
            </a:solidFill>
            <a:prstDash val="sysDot"/>
            <a:miter lim="800000"/>
          </a:ln>
        </p:spPr>
        <p:txBody>
          <a:bodyPr wrap="none" lIns="0" tIns="0" rIns="0" bIns="0" anchor="ctr"/>
          <a:lstStyle/>
          <a:p>
            <a:pPr algn="ctr"/>
            <a:endParaRPr lang="zh-CN" altLang="en-US"/>
          </a:p>
        </p:txBody>
      </p:sp>
      <p:sp>
        <p:nvSpPr>
          <p:cNvPr id="6154" name="AutoShape 14"/>
          <p:cNvSpPr>
            <a:spLocks noChangeArrowheads="1"/>
          </p:cNvSpPr>
          <p:nvPr/>
        </p:nvSpPr>
        <p:spPr bwMode="auto">
          <a:xfrm>
            <a:off x="2339975" y="3284538"/>
            <a:ext cx="358775" cy="144462"/>
          </a:xfrm>
          <a:prstGeom prst="rightArrow">
            <a:avLst>
              <a:gd name="adj1" fmla="val 50000"/>
              <a:gd name="adj2" fmla="val 62088"/>
            </a:avLst>
          </a:prstGeom>
          <a:solidFill>
            <a:srgbClr val="CCFFFF"/>
          </a:solidFill>
          <a:ln w="9525" cap="rnd">
            <a:solidFill>
              <a:schemeClr val="tx1"/>
            </a:solidFill>
            <a:prstDash val="sysDot"/>
            <a:miter lim="800000"/>
          </a:ln>
        </p:spPr>
        <p:txBody>
          <a:bodyPr wrap="none" lIns="0" tIns="0" rIns="0" bIns="0" anchor="ctr"/>
          <a:lstStyle/>
          <a:p>
            <a:pPr algn="ctr"/>
            <a:endParaRPr lang="zh-CN" altLang="en-US"/>
          </a:p>
        </p:txBody>
      </p:sp>
      <p:sp>
        <p:nvSpPr>
          <p:cNvPr id="6155" name="AutoShape 15"/>
          <p:cNvSpPr>
            <a:spLocks noChangeArrowheads="1"/>
          </p:cNvSpPr>
          <p:nvPr/>
        </p:nvSpPr>
        <p:spPr bwMode="auto">
          <a:xfrm>
            <a:off x="2339975" y="4292600"/>
            <a:ext cx="358775" cy="144463"/>
          </a:xfrm>
          <a:prstGeom prst="rightArrow">
            <a:avLst>
              <a:gd name="adj1" fmla="val 50000"/>
              <a:gd name="adj2" fmla="val 62088"/>
            </a:avLst>
          </a:prstGeom>
          <a:solidFill>
            <a:srgbClr val="CCFFFF"/>
          </a:solidFill>
          <a:ln w="9525" cap="rnd">
            <a:solidFill>
              <a:schemeClr val="tx1"/>
            </a:solidFill>
            <a:prstDash val="sysDot"/>
            <a:miter lim="800000"/>
          </a:ln>
        </p:spPr>
        <p:txBody>
          <a:bodyPr wrap="none" lIns="0" tIns="0" rIns="0" bIns="0" anchor="ctr"/>
          <a:lstStyle/>
          <a:p>
            <a:pPr algn="ctr"/>
            <a:endParaRPr lang="zh-CN" altLang="en-US"/>
          </a:p>
        </p:txBody>
      </p:sp>
      <p:sp>
        <p:nvSpPr>
          <p:cNvPr id="6156" name="AutoShape 16"/>
          <p:cNvSpPr>
            <a:spLocks noChangeArrowheads="1"/>
          </p:cNvSpPr>
          <p:nvPr/>
        </p:nvSpPr>
        <p:spPr bwMode="auto">
          <a:xfrm>
            <a:off x="2268538" y="5445125"/>
            <a:ext cx="358775" cy="144463"/>
          </a:xfrm>
          <a:prstGeom prst="rightArrow">
            <a:avLst>
              <a:gd name="adj1" fmla="val 50000"/>
              <a:gd name="adj2" fmla="val 62088"/>
            </a:avLst>
          </a:prstGeom>
          <a:solidFill>
            <a:srgbClr val="CCFFFF"/>
          </a:solidFill>
          <a:ln w="9525" cap="rnd">
            <a:solidFill>
              <a:schemeClr val="tx1"/>
            </a:solidFill>
            <a:prstDash val="sysDot"/>
            <a:miter lim="800000"/>
          </a:ln>
        </p:spPr>
        <p:txBody>
          <a:bodyPr wrap="none" lIns="0" tIns="0" rIns="0" bIns="0" anchor="ctr"/>
          <a:lstStyle/>
          <a:p>
            <a:pPr algn="ctr"/>
            <a:endParaRPr lang="zh-CN" altLang="en-US"/>
          </a:p>
        </p:txBody>
      </p:sp>
      <p:pic>
        <p:nvPicPr>
          <p:cNvPr id="6157" name="Picture 20"/>
          <p:cNvPicPr>
            <a:picLocks noChangeAspect="1" noChangeArrowheads="1"/>
          </p:cNvPicPr>
          <p:nvPr/>
        </p:nvPicPr>
        <p:blipFill>
          <a:blip r:embed="rId4"/>
          <a:srcRect/>
          <a:stretch>
            <a:fillRect/>
          </a:stretch>
        </p:blipFill>
        <p:spPr bwMode="auto">
          <a:xfrm>
            <a:off x="2843213" y="4006850"/>
            <a:ext cx="5616575" cy="431800"/>
          </a:xfrm>
          <a:prstGeom prst="rect">
            <a:avLst/>
          </a:prstGeom>
          <a:noFill/>
          <a:ln w="9525">
            <a:solidFill>
              <a:srgbClr val="00FFFF"/>
            </a:solidFill>
            <a:miter lim="800000"/>
            <a:headEnd/>
            <a:tailEnd/>
          </a:ln>
          <a:extLst>
            <a:ext uri="{909E8E84-426E-40DD-AFC4-6F175D3DCCD1}">
              <a14:hiddenFill xmlns:a14="http://schemas.microsoft.com/office/drawing/2010/main">
                <a:solidFill>
                  <a:srgbClr val="FFFFFF"/>
                </a:solidFill>
              </a14:hiddenFill>
            </a:ext>
          </a:extLst>
        </p:spPr>
      </p:pic>
      <p:pic>
        <p:nvPicPr>
          <p:cNvPr id="6158" name="Picture 21"/>
          <p:cNvPicPr>
            <a:picLocks noChangeAspect="1" noChangeArrowheads="1"/>
          </p:cNvPicPr>
          <p:nvPr/>
        </p:nvPicPr>
        <p:blipFill>
          <a:blip r:embed="rId5" cstate="email"/>
          <a:srcRect/>
          <a:stretch>
            <a:fillRect/>
          </a:stretch>
        </p:blipFill>
        <p:spPr bwMode="auto">
          <a:xfrm>
            <a:off x="2843213" y="3213100"/>
            <a:ext cx="5545137" cy="573088"/>
          </a:xfrm>
          <a:prstGeom prst="rect">
            <a:avLst/>
          </a:prstGeom>
          <a:noFill/>
          <a:ln w="9525">
            <a:solidFill>
              <a:srgbClr val="00FFFF"/>
            </a:solidFill>
            <a:miter lim="800000"/>
            <a:headEnd/>
            <a:tailEnd/>
          </a:ln>
          <a:extLst>
            <a:ext uri="{909E8E84-426E-40DD-AFC4-6F175D3DCCD1}">
              <a14:hiddenFill xmlns:a14="http://schemas.microsoft.com/office/drawing/2010/main">
                <a:solidFill>
                  <a:srgbClr val="FFFFFF"/>
                </a:solidFill>
              </a14:hiddenFill>
            </a:ext>
          </a:extLst>
        </p:spPr>
      </p:pic>
      <p:pic>
        <p:nvPicPr>
          <p:cNvPr id="6159" name="Picture 20"/>
          <p:cNvPicPr>
            <a:picLocks noChangeAspect="1" noChangeArrowheads="1"/>
          </p:cNvPicPr>
          <p:nvPr/>
        </p:nvPicPr>
        <p:blipFill>
          <a:blip r:embed="rId6" cstate="email"/>
          <a:srcRect/>
          <a:stretch>
            <a:fillRect/>
          </a:stretch>
        </p:blipFill>
        <p:spPr bwMode="auto">
          <a:xfrm>
            <a:off x="2843213" y="1916113"/>
            <a:ext cx="5545137" cy="1150937"/>
          </a:xfrm>
          <a:prstGeom prst="rect">
            <a:avLst/>
          </a:prstGeom>
          <a:noFill/>
          <a:ln w="9525">
            <a:solidFill>
              <a:srgbClr val="00FFFF"/>
            </a:solidFill>
            <a:miter lim="800000"/>
            <a:headEnd/>
            <a:tailEnd/>
          </a:ln>
          <a:effectLst/>
          <a:extLst>
            <a:ext uri="{909E8E84-426E-40DD-AFC4-6F175D3DCCD1}">
              <a14:hiddenFill xmlns:a14="http://schemas.microsoft.com/office/drawing/2010/main">
                <a:solidFill>
                  <a:srgbClr val="D2D4EA"/>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60" name="Picture 21"/>
          <p:cNvPicPr>
            <a:picLocks noChangeAspect="1" noChangeArrowheads="1"/>
          </p:cNvPicPr>
          <p:nvPr/>
        </p:nvPicPr>
        <p:blipFill>
          <a:blip r:embed="rId7" cstate="email"/>
          <a:srcRect/>
          <a:stretch>
            <a:fillRect/>
          </a:stretch>
        </p:blipFill>
        <p:spPr bwMode="auto">
          <a:xfrm>
            <a:off x="2843213" y="4724400"/>
            <a:ext cx="5689600" cy="1535113"/>
          </a:xfrm>
          <a:prstGeom prst="rect">
            <a:avLst/>
          </a:prstGeom>
          <a:noFill/>
          <a:ln w="9525">
            <a:solidFill>
              <a:srgbClr val="00FFFF"/>
            </a:solidFill>
            <a:miter lim="800000"/>
            <a:headEnd/>
            <a:tailEnd/>
          </a:ln>
          <a:effectLst/>
          <a:extLst>
            <a:ext uri="{909E8E84-426E-40DD-AFC4-6F175D3DCCD1}">
              <a14:hiddenFill xmlns:a14="http://schemas.microsoft.com/office/drawing/2010/main">
                <a:solidFill>
                  <a:srgbClr val="D2D4EA"/>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left)">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wipe(left)">
                                      <p:cBhvr>
                                        <p:cTn id="12" dur="500"/>
                                        <p:tgtEl>
                                          <p:spTgt spid="614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153"/>
                                        </p:tgtEl>
                                        <p:attrNameLst>
                                          <p:attrName>style.visibility</p:attrName>
                                        </p:attrNameLst>
                                      </p:cBhvr>
                                      <p:to>
                                        <p:strVal val="visible"/>
                                      </p:to>
                                    </p:set>
                                    <p:animEffect transition="in" filter="wipe(left)">
                                      <p:cBhvr>
                                        <p:cTn id="16" dur="500"/>
                                        <p:tgtEl>
                                          <p:spTgt spid="6153"/>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6159"/>
                                        </p:tgtEl>
                                        <p:attrNameLst>
                                          <p:attrName>style.visibility</p:attrName>
                                        </p:attrNameLst>
                                      </p:cBhvr>
                                      <p:to>
                                        <p:strVal val="visible"/>
                                      </p:to>
                                    </p:set>
                                    <p:animEffect transition="in" filter="wipe(left)">
                                      <p:cBhvr>
                                        <p:cTn id="20" dur="500"/>
                                        <p:tgtEl>
                                          <p:spTgt spid="615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150"/>
                                        </p:tgtEl>
                                        <p:attrNameLst>
                                          <p:attrName>style.visibility</p:attrName>
                                        </p:attrNameLst>
                                      </p:cBhvr>
                                      <p:to>
                                        <p:strVal val="visible"/>
                                      </p:to>
                                    </p:set>
                                    <p:animEffect transition="in" filter="wipe(left)">
                                      <p:cBhvr>
                                        <p:cTn id="25" dur="500"/>
                                        <p:tgtEl>
                                          <p:spTgt spid="6150"/>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6154"/>
                                        </p:tgtEl>
                                        <p:attrNameLst>
                                          <p:attrName>style.visibility</p:attrName>
                                        </p:attrNameLst>
                                      </p:cBhvr>
                                      <p:to>
                                        <p:strVal val="visible"/>
                                      </p:to>
                                    </p:set>
                                    <p:animEffect transition="in" filter="wipe(left)">
                                      <p:cBhvr>
                                        <p:cTn id="29" dur="500"/>
                                        <p:tgtEl>
                                          <p:spTgt spid="6154"/>
                                        </p:tgtEl>
                                      </p:cBhvr>
                                    </p:animEffect>
                                  </p:childTnLst>
                                </p:cTn>
                              </p:par>
                            </p:childTnLst>
                          </p:cTn>
                        </p:par>
                        <p:par>
                          <p:cTn id="30" fill="hold">
                            <p:stCondLst>
                              <p:cond delay="1000"/>
                            </p:stCondLst>
                            <p:childTnLst>
                              <p:par>
                                <p:cTn id="31" presetID="22" presetClass="entr" presetSubtype="8" fill="hold" nodeType="afterEffect">
                                  <p:stCondLst>
                                    <p:cond delay="0"/>
                                  </p:stCondLst>
                                  <p:childTnLst>
                                    <p:set>
                                      <p:cBhvr>
                                        <p:cTn id="32" dur="1" fill="hold">
                                          <p:stCondLst>
                                            <p:cond delay="0"/>
                                          </p:stCondLst>
                                        </p:cTn>
                                        <p:tgtEl>
                                          <p:spTgt spid="6158"/>
                                        </p:tgtEl>
                                        <p:attrNameLst>
                                          <p:attrName>style.visibility</p:attrName>
                                        </p:attrNameLst>
                                      </p:cBhvr>
                                      <p:to>
                                        <p:strVal val="visible"/>
                                      </p:to>
                                    </p:set>
                                    <p:animEffect transition="in" filter="wipe(left)">
                                      <p:cBhvr>
                                        <p:cTn id="33" dur="500"/>
                                        <p:tgtEl>
                                          <p:spTgt spid="615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151"/>
                                        </p:tgtEl>
                                        <p:attrNameLst>
                                          <p:attrName>style.visibility</p:attrName>
                                        </p:attrNameLst>
                                      </p:cBhvr>
                                      <p:to>
                                        <p:strVal val="visible"/>
                                      </p:to>
                                    </p:set>
                                    <p:animEffect transition="in" filter="wipe(left)">
                                      <p:cBhvr>
                                        <p:cTn id="38" dur="500"/>
                                        <p:tgtEl>
                                          <p:spTgt spid="6151"/>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6155"/>
                                        </p:tgtEl>
                                        <p:attrNameLst>
                                          <p:attrName>style.visibility</p:attrName>
                                        </p:attrNameLst>
                                      </p:cBhvr>
                                      <p:to>
                                        <p:strVal val="visible"/>
                                      </p:to>
                                    </p:set>
                                    <p:animEffect transition="in" filter="wipe(left)">
                                      <p:cBhvr>
                                        <p:cTn id="42" dur="500"/>
                                        <p:tgtEl>
                                          <p:spTgt spid="6155"/>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6157"/>
                                        </p:tgtEl>
                                        <p:attrNameLst>
                                          <p:attrName>style.visibility</p:attrName>
                                        </p:attrNameLst>
                                      </p:cBhvr>
                                      <p:to>
                                        <p:strVal val="visible"/>
                                      </p:to>
                                    </p:set>
                                    <p:animEffect transition="in" filter="wipe(left)">
                                      <p:cBhvr>
                                        <p:cTn id="46" dur="500"/>
                                        <p:tgtEl>
                                          <p:spTgt spid="615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152"/>
                                        </p:tgtEl>
                                        <p:attrNameLst>
                                          <p:attrName>style.visibility</p:attrName>
                                        </p:attrNameLst>
                                      </p:cBhvr>
                                      <p:to>
                                        <p:strVal val="visible"/>
                                      </p:to>
                                    </p:set>
                                    <p:animEffect transition="in" filter="wipe(left)">
                                      <p:cBhvr>
                                        <p:cTn id="51" dur="500"/>
                                        <p:tgtEl>
                                          <p:spTgt spid="6152"/>
                                        </p:tgtEl>
                                      </p:cBhvr>
                                    </p:animEffect>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6156"/>
                                        </p:tgtEl>
                                        <p:attrNameLst>
                                          <p:attrName>style.visibility</p:attrName>
                                        </p:attrNameLst>
                                      </p:cBhvr>
                                      <p:to>
                                        <p:strVal val="visible"/>
                                      </p:to>
                                    </p:set>
                                    <p:animEffect transition="in" filter="wipe(left)">
                                      <p:cBhvr>
                                        <p:cTn id="55" dur="500"/>
                                        <p:tgtEl>
                                          <p:spTgt spid="6156"/>
                                        </p:tgtEl>
                                      </p:cBhvr>
                                    </p:animEffect>
                                  </p:childTnLst>
                                </p:cTn>
                              </p:par>
                            </p:childTnLst>
                          </p:cTn>
                        </p:par>
                        <p:par>
                          <p:cTn id="56" fill="hold">
                            <p:stCondLst>
                              <p:cond delay="1000"/>
                            </p:stCondLst>
                            <p:childTnLst>
                              <p:par>
                                <p:cTn id="57" presetID="22" presetClass="entr" presetSubtype="8" fill="hold" nodeType="afterEffect">
                                  <p:stCondLst>
                                    <p:cond delay="0"/>
                                  </p:stCondLst>
                                  <p:childTnLst>
                                    <p:set>
                                      <p:cBhvr>
                                        <p:cTn id="58" dur="1" fill="hold">
                                          <p:stCondLst>
                                            <p:cond delay="0"/>
                                          </p:stCondLst>
                                        </p:cTn>
                                        <p:tgtEl>
                                          <p:spTgt spid="6160"/>
                                        </p:tgtEl>
                                        <p:attrNameLst>
                                          <p:attrName>style.visibility</p:attrName>
                                        </p:attrNameLst>
                                      </p:cBhvr>
                                      <p:to>
                                        <p:strVal val="visible"/>
                                      </p:to>
                                    </p:set>
                                    <p:animEffect transition="in" filter="wipe(left)">
                                      <p:cBhvr>
                                        <p:cTn id="59" dur="500"/>
                                        <p:tgtEl>
                                          <p:spTgt spid="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animBg="1" autoUpdateAnimBg="0"/>
      <p:bldP spid="6150" grpId="0" animBg="1" autoUpdateAnimBg="0"/>
      <p:bldP spid="6151" grpId="0" animBg="1" autoUpdateAnimBg="0"/>
      <p:bldP spid="6152" grpId="0" animBg="1" autoUpdateAnimBg="0"/>
      <p:bldP spid="6153" grpId="0" animBg="1" autoUpdateAnimBg="0"/>
      <p:bldP spid="6154" grpId="0" animBg="1" autoUpdateAnimBg="0"/>
      <p:bldP spid="6155" grpId="0" animBg="1" autoUpdateAnimBg="0"/>
      <p:bldP spid="615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539750" y="539750"/>
            <a:ext cx="21605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试一试</a:t>
            </a:r>
          </a:p>
        </p:txBody>
      </p:sp>
      <p:sp>
        <p:nvSpPr>
          <p:cNvPr id="7171" name="Rectangle 11"/>
          <p:cNvSpPr>
            <a:spLocks noChangeArrowheads="1"/>
          </p:cNvSpPr>
          <p:nvPr/>
        </p:nvSpPr>
        <p:spPr bwMode="auto">
          <a:xfrm>
            <a:off x="468313" y="1196975"/>
            <a:ext cx="74898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200" b="1">
                <a:latin typeface="Arial" panose="020B0604020202020204" pitchFamily="34" charset="0"/>
                <a:ea typeface="楷体_GB2312" pitchFamily="1" charset="-122"/>
              </a:rPr>
              <a:t>   下面哪个表格中的两种量成反比例？为什么？</a:t>
            </a:r>
          </a:p>
        </p:txBody>
      </p:sp>
      <p:pic>
        <p:nvPicPr>
          <p:cNvPr id="7172"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Line 71"/>
          <p:cNvSpPr>
            <a:spLocks noChangeShapeType="1"/>
          </p:cNvSpPr>
          <p:nvPr/>
        </p:nvSpPr>
        <p:spPr bwMode="auto">
          <a:xfrm>
            <a:off x="1331913" y="1868488"/>
            <a:ext cx="0" cy="3778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7174" name="Line 72"/>
          <p:cNvSpPr>
            <a:spLocks noChangeShapeType="1"/>
          </p:cNvSpPr>
          <p:nvPr/>
        </p:nvSpPr>
        <p:spPr bwMode="auto">
          <a:xfrm>
            <a:off x="6588125" y="1868488"/>
            <a:ext cx="0" cy="3778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7175" name="Line 73"/>
          <p:cNvSpPr>
            <a:spLocks noChangeShapeType="1"/>
          </p:cNvSpPr>
          <p:nvPr/>
        </p:nvSpPr>
        <p:spPr bwMode="auto">
          <a:xfrm>
            <a:off x="1331913" y="2246313"/>
            <a:ext cx="0" cy="304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7176" name="Line 74"/>
          <p:cNvSpPr>
            <a:spLocks noChangeShapeType="1"/>
          </p:cNvSpPr>
          <p:nvPr/>
        </p:nvSpPr>
        <p:spPr bwMode="auto">
          <a:xfrm>
            <a:off x="6588125" y="2246313"/>
            <a:ext cx="0" cy="304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lIns="90000" tIns="46800" rIns="90000" bIns="46800" anchor="ctr" anchorCtr="1"/>
          <a:lstStyle/>
          <a:p>
            <a:endParaRPr lang="zh-CN" altLang="en-US"/>
          </a:p>
        </p:txBody>
      </p:sp>
      <p:sp>
        <p:nvSpPr>
          <p:cNvPr id="7177" name="Rectangle 166"/>
          <p:cNvSpPr>
            <a:spLocks noChangeArrowheads="1"/>
          </p:cNvSpPr>
          <p:nvPr/>
        </p:nvSpPr>
        <p:spPr bwMode="auto">
          <a:xfrm>
            <a:off x="742950" y="1898650"/>
            <a:ext cx="4786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spcBef>
                <a:spcPct val="0"/>
              </a:spcBef>
            </a:pPr>
            <a:r>
              <a:rPr lang="en-US" sz="2000" b="1" dirty="0">
                <a:latin typeface="楷体_GB2312" pitchFamily="1" charset="-122"/>
                <a:ea typeface="楷体_GB2312" pitchFamily="1" charset="-122"/>
              </a:rPr>
              <a:t>1.</a:t>
            </a:r>
            <a:r>
              <a:rPr lang="zh-CN" altLang="en-US" sz="2000" b="1" dirty="0">
                <a:latin typeface="楷体_GB2312" pitchFamily="1" charset="-122"/>
                <a:ea typeface="楷体_GB2312" pitchFamily="1" charset="-122"/>
              </a:rPr>
              <a:t>走路时，走的速度和时间情况如下表：</a:t>
            </a:r>
          </a:p>
        </p:txBody>
      </p:sp>
      <p:sp>
        <p:nvSpPr>
          <p:cNvPr id="7178" name="Rectangle 190"/>
          <p:cNvSpPr>
            <a:spLocks noChangeArrowheads="1"/>
          </p:cNvSpPr>
          <p:nvPr/>
        </p:nvSpPr>
        <p:spPr bwMode="auto">
          <a:xfrm>
            <a:off x="684213" y="3881438"/>
            <a:ext cx="6575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spcBef>
                <a:spcPct val="0"/>
              </a:spcBef>
            </a:pPr>
            <a:r>
              <a:rPr lang="en-US" sz="2000" b="1">
                <a:latin typeface="楷体_GB2312" pitchFamily="1" charset="-122"/>
                <a:ea typeface="楷体_GB2312" pitchFamily="1" charset="-122"/>
              </a:rPr>
              <a:t>2.</a:t>
            </a:r>
            <a:r>
              <a:rPr lang="zh-CN" altLang="en-US" sz="2000" b="1">
                <a:latin typeface="楷体_GB2312" pitchFamily="1" charset="-122"/>
                <a:ea typeface="楷体_GB2312" pitchFamily="1" charset="-122"/>
              </a:rPr>
              <a:t>走一段路，每分钟走的米数和所用的时间情况如下表：</a:t>
            </a:r>
          </a:p>
        </p:txBody>
      </p:sp>
      <p:graphicFrame>
        <p:nvGraphicFramePr>
          <p:cNvPr id="7179" name="Group 11"/>
          <p:cNvGraphicFramePr>
            <a:graphicFrameLocks noGrp="1"/>
          </p:cNvGraphicFramePr>
          <p:nvPr/>
        </p:nvGraphicFramePr>
        <p:xfrm>
          <a:off x="828675" y="4437063"/>
          <a:ext cx="7056438" cy="792163"/>
        </p:xfrm>
        <a:graphic>
          <a:graphicData uri="http://schemas.openxmlformats.org/drawingml/2006/table">
            <a:tbl>
              <a:tblPr/>
              <a:tblGrid>
                <a:gridCol w="2136775">
                  <a:extLst>
                    <a:ext uri="{9D8B030D-6E8A-4147-A177-3AD203B41FA5}">
                      <a16:colId xmlns:a16="http://schemas.microsoft.com/office/drawing/2014/main" val="20000"/>
                    </a:ext>
                  </a:extLst>
                </a:gridCol>
                <a:gridCol w="815975">
                  <a:extLst>
                    <a:ext uri="{9D8B030D-6E8A-4147-A177-3AD203B41FA5}">
                      <a16:colId xmlns:a16="http://schemas.microsoft.com/office/drawing/2014/main" val="20001"/>
                    </a:ext>
                  </a:extLst>
                </a:gridCol>
                <a:gridCol w="836613">
                  <a:extLst>
                    <a:ext uri="{9D8B030D-6E8A-4147-A177-3AD203B41FA5}">
                      <a16:colId xmlns:a16="http://schemas.microsoft.com/office/drawing/2014/main" val="20002"/>
                    </a:ext>
                  </a:extLst>
                </a:gridCol>
                <a:gridCol w="819150">
                  <a:extLst>
                    <a:ext uri="{9D8B030D-6E8A-4147-A177-3AD203B41FA5}">
                      <a16:colId xmlns:a16="http://schemas.microsoft.com/office/drawing/2014/main" val="20003"/>
                    </a:ext>
                  </a:extLst>
                </a:gridCol>
                <a:gridCol w="814387">
                  <a:extLst>
                    <a:ext uri="{9D8B030D-6E8A-4147-A177-3AD203B41FA5}">
                      <a16:colId xmlns:a16="http://schemas.microsoft.com/office/drawing/2014/main" val="20004"/>
                    </a:ext>
                  </a:extLst>
                </a:gridCol>
                <a:gridCol w="814388">
                  <a:extLst>
                    <a:ext uri="{9D8B030D-6E8A-4147-A177-3AD203B41FA5}">
                      <a16:colId xmlns:a16="http://schemas.microsoft.com/office/drawing/2014/main" val="20005"/>
                    </a:ext>
                  </a:extLst>
                </a:gridCol>
                <a:gridCol w="819150">
                  <a:extLst>
                    <a:ext uri="{9D8B030D-6E8A-4147-A177-3AD203B41FA5}">
                      <a16:colId xmlns:a16="http://schemas.microsoft.com/office/drawing/2014/main" val="20006"/>
                    </a:ext>
                  </a:extLst>
                </a:gridCol>
              </a:tblGrid>
              <a:tr h="4318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速度（米）</a:t>
                      </a:r>
                      <a:endParaRPr kumimoji="0" lang="zh-CN" alt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40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100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0363">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时间（分）</a:t>
                      </a:r>
                      <a:endParaRPr kumimoji="0" lang="zh-CN" alt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30 </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24 </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12 </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203" name="Group 35"/>
          <p:cNvGraphicFramePr>
            <a:graphicFrameLocks noGrp="1"/>
          </p:cNvGraphicFramePr>
          <p:nvPr/>
        </p:nvGraphicFramePr>
        <p:xfrm>
          <a:off x="828675" y="2406650"/>
          <a:ext cx="7056438" cy="792163"/>
        </p:xfrm>
        <a:graphic>
          <a:graphicData uri="http://schemas.openxmlformats.org/drawingml/2006/table">
            <a:tbl>
              <a:tblPr/>
              <a:tblGrid>
                <a:gridCol w="2136775">
                  <a:extLst>
                    <a:ext uri="{9D8B030D-6E8A-4147-A177-3AD203B41FA5}">
                      <a16:colId xmlns:a16="http://schemas.microsoft.com/office/drawing/2014/main" val="20000"/>
                    </a:ext>
                  </a:extLst>
                </a:gridCol>
                <a:gridCol w="815975">
                  <a:extLst>
                    <a:ext uri="{9D8B030D-6E8A-4147-A177-3AD203B41FA5}">
                      <a16:colId xmlns:a16="http://schemas.microsoft.com/office/drawing/2014/main" val="20001"/>
                    </a:ext>
                  </a:extLst>
                </a:gridCol>
                <a:gridCol w="836613">
                  <a:extLst>
                    <a:ext uri="{9D8B030D-6E8A-4147-A177-3AD203B41FA5}">
                      <a16:colId xmlns:a16="http://schemas.microsoft.com/office/drawing/2014/main" val="20002"/>
                    </a:ext>
                  </a:extLst>
                </a:gridCol>
                <a:gridCol w="817562">
                  <a:extLst>
                    <a:ext uri="{9D8B030D-6E8A-4147-A177-3AD203B41FA5}">
                      <a16:colId xmlns:a16="http://schemas.microsoft.com/office/drawing/2014/main" val="20003"/>
                    </a:ext>
                  </a:extLst>
                </a:gridCol>
                <a:gridCol w="815975">
                  <a:extLst>
                    <a:ext uri="{9D8B030D-6E8A-4147-A177-3AD203B41FA5}">
                      <a16:colId xmlns:a16="http://schemas.microsoft.com/office/drawing/2014/main" val="20004"/>
                    </a:ext>
                  </a:extLst>
                </a:gridCol>
                <a:gridCol w="814388">
                  <a:extLst>
                    <a:ext uri="{9D8B030D-6E8A-4147-A177-3AD203B41FA5}">
                      <a16:colId xmlns:a16="http://schemas.microsoft.com/office/drawing/2014/main" val="20005"/>
                    </a:ext>
                  </a:extLst>
                </a:gridCol>
                <a:gridCol w="819150">
                  <a:extLst>
                    <a:ext uri="{9D8B030D-6E8A-4147-A177-3AD203B41FA5}">
                      <a16:colId xmlns:a16="http://schemas.microsoft.com/office/drawing/2014/main" val="20006"/>
                    </a:ext>
                  </a:extLst>
                </a:gridCol>
              </a:tblGrid>
              <a:tr h="4318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速度（米）</a:t>
                      </a:r>
                      <a:endParaRPr kumimoji="0" lang="zh-CN" alt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40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60</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100</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0363">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时间（分）</a:t>
                      </a:r>
                      <a:endParaRPr kumimoji="0" lang="zh-CN" altLang="en-US" sz="2000" b="0"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15</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14</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13</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12</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10 </a:t>
                      </a:r>
                      <a:endParaRPr kumimoji="0" 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0" marR="0" marT="0" marB="0" anchor="ctr" anchorCtr="1"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227" name="Rectangle 11"/>
          <p:cNvSpPr>
            <a:spLocks noChangeArrowheads="1"/>
          </p:cNvSpPr>
          <p:nvPr/>
        </p:nvSpPr>
        <p:spPr bwMode="auto">
          <a:xfrm>
            <a:off x="250825" y="3240088"/>
            <a:ext cx="26654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   </a:t>
            </a:r>
            <a:r>
              <a:rPr lang="en-US" sz="2000" b="1">
                <a:solidFill>
                  <a:srgbClr val="FF0000"/>
                </a:solidFill>
                <a:latin typeface="楷体_GB2312" pitchFamily="1" charset="-122"/>
                <a:ea typeface="楷体_GB2312" pitchFamily="1" charset="-122"/>
              </a:rPr>
              <a:t>40×15 = 600</a:t>
            </a:r>
            <a:endParaRPr lang="zh-CN" altLang="en-US" sz="2000" b="1">
              <a:solidFill>
                <a:srgbClr val="FF0000"/>
              </a:solidFill>
              <a:latin typeface="楷体_GB2312" pitchFamily="1" charset="-122"/>
              <a:ea typeface="楷体_GB2312" pitchFamily="1" charset="-122"/>
            </a:endParaRPr>
          </a:p>
        </p:txBody>
      </p:sp>
      <p:sp>
        <p:nvSpPr>
          <p:cNvPr id="7228" name="Rectangle 11"/>
          <p:cNvSpPr>
            <a:spLocks noChangeArrowheads="1"/>
          </p:cNvSpPr>
          <p:nvPr/>
        </p:nvSpPr>
        <p:spPr bwMode="auto">
          <a:xfrm>
            <a:off x="2008188" y="3240088"/>
            <a:ext cx="26654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   </a:t>
            </a:r>
            <a:r>
              <a:rPr lang="en-US" sz="2000" b="1">
                <a:solidFill>
                  <a:srgbClr val="FF0000"/>
                </a:solidFill>
                <a:latin typeface="楷体_GB2312" pitchFamily="1" charset="-122"/>
                <a:ea typeface="楷体_GB2312" pitchFamily="1" charset="-122"/>
              </a:rPr>
              <a:t>50×14 = 700</a:t>
            </a:r>
            <a:endParaRPr lang="zh-CN" altLang="en-US" sz="2000" b="1">
              <a:solidFill>
                <a:srgbClr val="FF0000"/>
              </a:solidFill>
              <a:latin typeface="楷体_GB2312" pitchFamily="1" charset="-122"/>
              <a:ea typeface="楷体_GB2312" pitchFamily="1" charset="-122"/>
            </a:endParaRPr>
          </a:p>
        </p:txBody>
      </p:sp>
      <p:sp>
        <p:nvSpPr>
          <p:cNvPr id="7229" name="Rectangle 11"/>
          <p:cNvSpPr>
            <a:spLocks noChangeArrowheads="1"/>
          </p:cNvSpPr>
          <p:nvPr/>
        </p:nvSpPr>
        <p:spPr bwMode="auto">
          <a:xfrm>
            <a:off x="4140200" y="3213100"/>
            <a:ext cx="5003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速度与时间的积不一定，不成反比例。</a:t>
            </a:r>
          </a:p>
        </p:txBody>
      </p:sp>
      <p:sp>
        <p:nvSpPr>
          <p:cNvPr id="7230" name="Rectangle 11"/>
          <p:cNvSpPr>
            <a:spLocks noChangeArrowheads="1"/>
          </p:cNvSpPr>
          <p:nvPr/>
        </p:nvSpPr>
        <p:spPr bwMode="auto">
          <a:xfrm>
            <a:off x="322263" y="5229225"/>
            <a:ext cx="26654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   </a:t>
            </a:r>
            <a:r>
              <a:rPr lang="en-US" sz="2000" b="1">
                <a:solidFill>
                  <a:srgbClr val="FF0000"/>
                </a:solidFill>
                <a:latin typeface="楷体_GB2312" pitchFamily="1" charset="-122"/>
                <a:ea typeface="楷体_GB2312" pitchFamily="1" charset="-122"/>
              </a:rPr>
              <a:t>40×30 = 1200</a:t>
            </a:r>
            <a:endParaRPr lang="zh-CN" altLang="en-US" sz="2000" b="1">
              <a:solidFill>
                <a:srgbClr val="FF0000"/>
              </a:solidFill>
              <a:latin typeface="楷体_GB2312" pitchFamily="1" charset="-122"/>
              <a:ea typeface="楷体_GB2312" pitchFamily="1" charset="-122"/>
            </a:endParaRPr>
          </a:p>
        </p:txBody>
      </p:sp>
      <p:sp>
        <p:nvSpPr>
          <p:cNvPr id="7231" name="Rectangle 11"/>
          <p:cNvSpPr>
            <a:spLocks noChangeArrowheads="1"/>
          </p:cNvSpPr>
          <p:nvPr/>
        </p:nvSpPr>
        <p:spPr bwMode="auto">
          <a:xfrm>
            <a:off x="2339975" y="5243513"/>
            <a:ext cx="26654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   </a:t>
            </a:r>
            <a:r>
              <a:rPr lang="en-US" sz="2000" b="1">
                <a:solidFill>
                  <a:srgbClr val="FF0000"/>
                </a:solidFill>
                <a:latin typeface="楷体_GB2312" pitchFamily="1" charset="-122"/>
                <a:ea typeface="楷体_GB2312" pitchFamily="1" charset="-122"/>
              </a:rPr>
              <a:t>50×24 = 1200</a:t>
            </a:r>
            <a:endParaRPr lang="zh-CN" altLang="en-US" sz="2000" b="1">
              <a:solidFill>
                <a:srgbClr val="FF0000"/>
              </a:solidFill>
              <a:latin typeface="楷体_GB2312" pitchFamily="1" charset="-122"/>
              <a:ea typeface="楷体_GB2312" pitchFamily="1" charset="-122"/>
            </a:endParaRPr>
          </a:p>
        </p:txBody>
      </p:sp>
      <p:sp>
        <p:nvSpPr>
          <p:cNvPr id="7232" name="Rectangle 11"/>
          <p:cNvSpPr>
            <a:spLocks noChangeArrowheads="1"/>
          </p:cNvSpPr>
          <p:nvPr/>
        </p:nvSpPr>
        <p:spPr bwMode="auto">
          <a:xfrm>
            <a:off x="900113" y="5805488"/>
            <a:ext cx="5003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dirty="0">
                <a:solidFill>
                  <a:srgbClr val="FF0000"/>
                </a:solidFill>
                <a:latin typeface="楷体_GB2312" pitchFamily="1" charset="-122"/>
                <a:ea typeface="楷体_GB2312" pitchFamily="1" charset="-122"/>
              </a:rPr>
              <a:t>速度与时间的积一定，成反比例。</a:t>
            </a:r>
          </a:p>
        </p:txBody>
      </p:sp>
      <p:sp>
        <p:nvSpPr>
          <p:cNvPr id="7233" name="Rectangle 11"/>
          <p:cNvSpPr>
            <a:spLocks noChangeArrowheads="1"/>
          </p:cNvSpPr>
          <p:nvPr/>
        </p:nvSpPr>
        <p:spPr bwMode="auto">
          <a:xfrm>
            <a:off x="4284663" y="5229225"/>
            <a:ext cx="26654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   </a:t>
            </a:r>
            <a:r>
              <a:rPr lang="en-US" sz="2000" b="1">
                <a:solidFill>
                  <a:srgbClr val="FF0000"/>
                </a:solidFill>
                <a:latin typeface="楷体_GB2312" pitchFamily="1" charset="-122"/>
                <a:ea typeface="楷体_GB2312" pitchFamily="1" charset="-122"/>
              </a:rPr>
              <a:t>60×20 = 1200</a:t>
            </a:r>
            <a:endParaRPr lang="zh-CN" altLang="en-US" sz="2000" b="1">
              <a:solidFill>
                <a:srgbClr val="FF0000"/>
              </a:solidFill>
              <a:latin typeface="楷体_GB2312" pitchFamily="1" charset="-122"/>
              <a:ea typeface="楷体_GB2312" pitchFamily="1" charset="-122"/>
            </a:endParaRPr>
          </a:p>
        </p:txBody>
      </p:sp>
      <p:sp>
        <p:nvSpPr>
          <p:cNvPr id="7234" name="Rectangle 11"/>
          <p:cNvSpPr>
            <a:spLocks noChangeArrowheads="1"/>
          </p:cNvSpPr>
          <p:nvPr/>
        </p:nvSpPr>
        <p:spPr bwMode="auto">
          <a:xfrm>
            <a:off x="6142038" y="5183188"/>
            <a:ext cx="26654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0"/>
              </a:spcBef>
            </a:pPr>
            <a:r>
              <a:rPr lang="zh-CN" altLang="en-US" sz="2000" b="1">
                <a:solidFill>
                  <a:srgbClr val="FF0000"/>
                </a:solidFill>
                <a:latin typeface="楷体_GB2312" pitchFamily="1" charset="-122"/>
                <a:ea typeface="楷体_GB2312" pitchFamily="1" charset="-122"/>
              </a:rPr>
              <a:t>   </a:t>
            </a:r>
            <a:r>
              <a:rPr lang="en-US" sz="2000" b="1">
                <a:solidFill>
                  <a:srgbClr val="FF0000"/>
                </a:solidFill>
                <a:latin typeface="Arial" panose="020B0604020202020204" pitchFamily="34" charset="0"/>
                <a:ea typeface="楷体_GB2312" pitchFamily="1" charset="-122"/>
              </a:rPr>
              <a:t>……</a:t>
            </a:r>
            <a:endParaRPr lang="en-US" sz="2000" b="1">
              <a:solidFill>
                <a:srgbClr val="FF0000"/>
              </a:solidFill>
              <a:latin typeface="楷体_GB2312" pitchFamily="1" charset="-122"/>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27"/>
                                        </p:tgtEl>
                                        <p:attrNameLst>
                                          <p:attrName>style.visibility</p:attrName>
                                        </p:attrNameLst>
                                      </p:cBhvr>
                                      <p:to>
                                        <p:strVal val="visible"/>
                                      </p:to>
                                    </p:set>
                                    <p:animEffect transition="in" filter="wipe(left)">
                                      <p:cBhvr>
                                        <p:cTn id="7" dur="500"/>
                                        <p:tgtEl>
                                          <p:spTgt spid="72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28"/>
                                        </p:tgtEl>
                                        <p:attrNameLst>
                                          <p:attrName>style.visibility</p:attrName>
                                        </p:attrNameLst>
                                      </p:cBhvr>
                                      <p:to>
                                        <p:strVal val="visible"/>
                                      </p:to>
                                    </p:set>
                                    <p:animEffect transition="in" filter="wipe(left)">
                                      <p:cBhvr>
                                        <p:cTn id="12" dur="500"/>
                                        <p:tgtEl>
                                          <p:spTgt spid="72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29"/>
                                        </p:tgtEl>
                                        <p:attrNameLst>
                                          <p:attrName>style.visibility</p:attrName>
                                        </p:attrNameLst>
                                      </p:cBhvr>
                                      <p:to>
                                        <p:strVal val="visible"/>
                                      </p:to>
                                    </p:set>
                                    <p:animEffect transition="in" filter="wipe(left)">
                                      <p:cBhvr>
                                        <p:cTn id="17" dur="500"/>
                                        <p:tgtEl>
                                          <p:spTgt spid="72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30"/>
                                        </p:tgtEl>
                                        <p:attrNameLst>
                                          <p:attrName>style.visibility</p:attrName>
                                        </p:attrNameLst>
                                      </p:cBhvr>
                                      <p:to>
                                        <p:strVal val="visible"/>
                                      </p:to>
                                    </p:set>
                                    <p:animEffect transition="in" filter="wipe(left)">
                                      <p:cBhvr>
                                        <p:cTn id="22" dur="500"/>
                                        <p:tgtEl>
                                          <p:spTgt spid="72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231"/>
                                        </p:tgtEl>
                                        <p:attrNameLst>
                                          <p:attrName>style.visibility</p:attrName>
                                        </p:attrNameLst>
                                      </p:cBhvr>
                                      <p:to>
                                        <p:strVal val="visible"/>
                                      </p:to>
                                    </p:set>
                                    <p:animEffect transition="in" filter="wipe(left)">
                                      <p:cBhvr>
                                        <p:cTn id="27" dur="500"/>
                                        <p:tgtEl>
                                          <p:spTgt spid="723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233"/>
                                        </p:tgtEl>
                                        <p:attrNameLst>
                                          <p:attrName>style.visibility</p:attrName>
                                        </p:attrNameLst>
                                      </p:cBhvr>
                                      <p:to>
                                        <p:strVal val="visible"/>
                                      </p:to>
                                    </p:set>
                                    <p:animEffect transition="in" filter="wipe(left)">
                                      <p:cBhvr>
                                        <p:cTn id="32" dur="500"/>
                                        <p:tgtEl>
                                          <p:spTgt spid="723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234"/>
                                        </p:tgtEl>
                                        <p:attrNameLst>
                                          <p:attrName>style.visibility</p:attrName>
                                        </p:attrNameLst>
                                      </p:cBhvr>
                                      <p:to>
                                        <p:strVal val="visible"/>
                                      </p:to>
                                    </p:set>
                                    <p:animEffect transition="in" filter="wipe(left)">
                                      <p:cBhvr>
                                        <p:cTn id="37" dur="500"/>
                                        <p:tgtEl>
                                          <p:spTgt spid="72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232"/>
                                        </p:tgtEl>
                                        <p:attrNameLst>
                                          <p:attrName>style.visibility</p:attrName>
                                        </p:attrNameLst>
                                      </p:cBhvr>
                                      <p:to>
                                        <p:strVal val="visible"/>
                                      </p:to>
                                    </p:set>
                                    <p:animEffect transition="in" filter="wipe(left)">
                                      <p:cBhvr>
                                        <p:cTn id="42" dur="500"/>
                                        <p:tgtEl>
                                          <p:spTgt spid="7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7" grpId="0" autoUpdateAnimBg="0"/>
      <p:bldP spid="7228" grpId="0" autoUpdateAnimBg="0"/>
      <p:bldP spid="7229" grpId="0" autoUpdateAnimBg="0"/>
      <p:bldP spid="7230" grpId="0" autoUpdateAnimBg="0"/>
      <p:bldP spid="7231" grpId="0" autoUpdateAnimBg="0"/>
      <p:bldP spid="7232" grpId="0" autoUpdateAnimBg="0"/>
      <p:bldP spid="7233" grpId="0" autoUpdateAnimBg="0"/>
      <p:bldP spid="72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二、</a:t>
            </a:r>
            <a:r>
              <a:rPr lang="zh-CN" altLang="en-US" sz="3200" b="1">
                <a:latin typeface="楷体_GB2312" pitchFamily="1" charset="-122"/>
                <a:ea typeface="楷体_GB2312" pitchFamily="1" charset="-122"/>
              </a:rPr>
              <a:t>合作</a:t>
            </a:r>
            <a:r>
              <a:rPr lang="zh-CN" altLang="en-US" sz="3200" b="1">
                <a:effectLst>
                  <a:outerShdw blurRad="38100" dist="38100" dir="2700000" algn="tl">
                    <a:srgbClr val="C0C0C0"/>
                  </a:outerShdw>
                </a:effectLst>
                <a:latin typeface="楷体_GB2312" pitchFamily="1" charset="-122"/>
                <a:ea typeface="楷体_GB2312" pitchFamily="1" charset="-122"/>
              </a:rPr>
              <a:t>探索</a:t>
            </a:r>
          </a:p>
        </p:txBody>
      </p:sp>
      <p:sp>
        <p:nvSpPr>
          <p:cNvPr id="8195" name="Rectangle 166"/>
          <p:cNvSpPr>
            <a:spLocks noChangeArrowheads="1"/>
          </p:cNvSpPr>
          <p:nvPr/>
        </p:nvSpPr>
        <p:spPr bwMode="auto">
          <a:xfrm>
            <a:off x="627063" y="1341438"/>
            <a:ext cx="6096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algn="ctr">
              <a:spcBef>
                <a:spcPct val="0"/>
              </a:spcBef>
            </a:pPr>
            <a:r>
              <a:rPr lang="zh-CN" altLang="en-US" b="1">
                <a:latin typeface="楷体_GB2312" pitchFamily="1" charset="-122"/>
                <a:ea typeface="楷体_GB2312" pitchFamily="1" charset="-122"/>
              </a:rPr>
              <a:t>想一想，生活中还有哪两种量成反比例关系？</a:t>
            </a:r>
          </a:p>
        </p:txBody>
      </p:sp>
      <p:sp>
        <p:nvSpPr>
          <p:cNvPr id="8196" name="Rectangle 166"/>
          <p:cNvSpPr>
            <a:spLocks noChangeArrowheads="1"/>
          </p:cNvSpPr>
          <p:nvPr/>
        </p:nvSpPr>
        <p:spPr bwMode="auto">
          <a:xfrm>
            <a:off x="684213" y="2349500"/>
            <a:ext cx="73437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zh-CN" altLang="en-US" b="1">
                <a:latin typeface="楷体_GB2312" pitchFamily="1" charset="-122"/>
                <a:ea typeface="楷体_GB2312" pitchFamily="1" charset="-122"/>
              </a:rPr>
              <a:t>    排队做操，总人数不变，排队的行数和每行的人数成反比例； </a:t>
            </a:r>
          </a:p>
        </p:txBody>
      </p:sp>
      <p:sp>
        <p:nvSpPr>
          <p:cNvPr id="8197" name="Rectangle 166"/>
          <p:cNvSpPr>
            <a:spLocks noChangeArrowheads="1"/>
          </p:cNvSpPr>
          <p:nvPr/>
        </p:nvSpPr>
        <p:spPr bwMode="auto">
          <a:xfrm>
            <a:off x="752475" y="4694238"/>
            <a:ext cx="8461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zh-CN" altLang="en-US" b="1">
                <a:latin typeface="楷体_GB2312" pitchFamily="1" charset="-122"/>
                <a:ea typeface="楷体_GB2312" pitchFamily="1" charset="-122"/>
              </a:rPr>
              <a:t>煤的总吨数一定，每天烧的吨数和烧的天数成反比例；</a:t>
            </a:r>
          </a:p>
        </p:txBody>
      </p:sp>
      <p:sp>
        <p:nvSpPr>
          <p:cNvPr id="8198" name="Rectangle 8"/>
          <p:cNvSpPr>
            <a:spLocks noChangeArrowheads="1"/>
          </p:cNvSpPr>
          <p:nvPr/>
        </p:nvSpPr>
        <p:spPr bwMode="auto">
          <a:xfrm>
            <a:off x="755650" y="3644900"/>
            <a:ext cx="7489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zh-CN" altLang="en-US" b="1">
                <a:latin typeface="楷体_GB2312" pitchFamily="1" charset="-122"/>
                <a:ea typeface="楷体_GB2312" pitchFamily="1" charset="-122"/>
              </a:rPr>
              <a:t>买东西，总钱数一定，它的单价和数量成反比例； </a:t>
            </a:r>
          </a:p>
        </p:txBody>
      </p:sp>
      <p:sp>
        <p:nvSpPr>
          <p:cNvPr id="8199" name="Rectangle 166"/>
          <p:cNvSpPr>
            <a:spLocks noChangeArrowheads="1"/>
          </p:cNvSpPr>
          <p:nvPr/>
        </p:nvSpPr>
        <p:spPr bwMode="auto">
          <a:xfrm>
            <a:off x="1431925" y="5445125"/>
            <a:ext cx="676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en-US" b="1">
                <a:latin typeface="楷体_GB2312" pitchFamily="1" charset="-122"/>
                <a:ea typeface="楷体_GB2312" pitchFamily="1" charset="-122"/>
              </a:rPr>
              <a:t>……</a:t>
            </a:r>
          </a:p>
        </p:txBody>
      </p:sp>
      <p:pic>
        <p:nvPicPr>
          <p:cNvPr id="8200"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wipe(left)">
                                      <p:cBhvr>
                                        <p:cTn id="12" dur="500"/>
                                        <p:tgtEl>
                                          <p:spTgt spid="81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wipe(left)">
                                      <p:cBhvr>
                                        <p:cTn id="17" dur="500"/>
                                        <p:tgtEl>
                                          <p:spTgt spid="819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9"/>
                                        </p:tgtEl>
                                        <p:attrNameLst>
                                          <p:attrName>style.visibility</p:attrName>
                                        </p:attrNameLst>
                                      </p:cBhvr>
                                      <p:to>
                                        <p:strVal val="visible"/>
                                      </p:to>
                                    </p:set>
                                    <p:animEffect transition="in" filter="wipe(left)">
                                      <p:cBhvr>
                                        <p:cTn id="22" dur="5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autoUpdateAnimBg="0"/>
      <p:bldP spid="8198" grpId="0" autoUpdateAnimBg="0"/>
      <p:bldP spid="819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dirty="0">
                <a:effectLst>
                  <a:outerShdw blurRad="38100" dist="38100" dir="2700000" algn="tl">
                    <a:srgbClr val="C0C0C0"/>
                  </a:outerShdw>
                </a:effectLst>
                <a:latin typeface="楷体_GB2312" pitchFamily="1" charset="-122"/>
                <a:ea typeface="楷体_GB2312" pitchFamily="1" charset="-122"/>
              </a:rPr>
              <a:t>三、</a:t>
            </a:r>
            <a:r>
              <a:rPr lang="zh-CN" altLang="en-US" sz="3200" b="1" dirty="0">
                <a:latin typeface="楷体_GB2312" pitchFamily="1" charset="-122"/>
                <a:ea typeface="楷体_GB2312" pitchFamily="1" charset="-122"/>
              </a:rPr>
              <a:t>自主</a:t>
            </a:r>
            <a:r>
              <a:rPr lang="zh-CN" altLang="en-US" sz="3200" b="1" dirty="0">
                <a:effectLst>
                  <a:outerShdw blurRad="38100" dist="38100" dir="2700000" algn="tl">
                    <a:srgbClr val="C0C0C0"/>
                  </a:outerShdw>
                </a:effectLst>
                <a:latin typeface="楷体_GB2312" pitchFamily="1" charset="-122"/>
                <a:ea typeface="楷体_GB2312" pitchFamily="1" charset="-122"/>
              </a:rPr>
              <a:t>练习        </a:t>
            </a:r>
          </a:p>
        </p:txBody>
      </p:sp>
      <p:pic>
        <p:nvPicPr>
          <p:cNvPr id="9219"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5"/>
          <p:cNvSpPr txBox="1">
            <a:spLocks noChangeArrowheads="1"/>
          </p:cNvSpPr>
          <p:nvPr/>
        </p:nvSpPr>
        <p:spPr bwMode="auto">
          <a:xfrm>
            <a:off x="684213" y="3443288"/>
            <a:ext cx="5978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ctr" eaLnBrk="1" hangingPunct="1">
              <a:spcBef>
                <a:spcPct val="50000"/>
              </a:spcBef>
            </a:pPr>
            <a:r>
              <a:rPr lang="zh-CN" altLang="en-US" b="1" dirty="0">
                <a:latin typeface="楷体_GB2312" pitchFamily="1" charset="-122"/>
                <a:ea typeface="楷体_GB2312" pitchFamily="1" charset="-122"/>
              </a:rPr>
              <a:t>每页字数与页数成反比例吗？为什么？</a:t>
            </a:r>
          </a:p>
        </p:txBody>
      </p:sp>
      <p:sp>
        <p:nvSpPr>
          <p:cNvPr id="9221" name="Text Box 161"/>
          <p:cNvSpPr txBox="1">
            <a:spLocks noChangeArrowheads="1"/>
          </p:cNvSpPr>
          <p:nvPr/>
        </p:nvSpPr>
        <p:spPr bwMode="auto">
          <a:xfrm>
            <a:off x="3751263" y="4719638"/>
            <a:ext cx="21891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lvl1pPr/>
            <a:lvl2pPr/>
            <a:lvl3pPr/>
            <a:lvl4pPr/>
            <a:lvl5pPr/>
            <a:lvl6pPr/>
            <a:lvl7pPr/>
            <a:lvl8pPr/>
            <a:lvl9pPr/>
          </a:lstStyle>
          <a:p>
            <a:pPr algn="ctr"/>
            <a:r>
              <a:rPr lang="zh-CN" altLang="en-US" b="1" dirty="0">
                <a:solidFill>
                  <a:srgbClr val="FF0000"/>
                </a:solidFill>
                <a:latin typeface="楷体_GB2312" pitchFamily="1" charset="-122"/>
                <a:ea typeface="楷体_GB2312" pitchFamily="1" charset="-122"/>
              </a:rPr>
              <a:t>总字数（一定）</a:t>
            </a:r>
          </a:p>
        </p:txBody>
      </p:sp>
      <p:sp>
        <p:nvSpPr>
          <p:cNvPr id="9222" name="Text Box 162"/>
          <p:cNvSpPr txBox="1">
            <a:spLocks noChangeArrowheads="1"/>
          </p:cNvSpPr>
          <p:nvPr/>
        </p:nvSpPr>
        <p:spPr bwMode="auto">
          <a:xfrm>
            <a:off x="3527425" y="4719638"/>
            <a:ext cx="12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en-US" sz="2000">
                <a:solidFill>
                  <a:srgbClr val="FF0000"/>
                </a:solidFill>
                <a:latin typeface="楷体_GB2312" pitchFamily="1" charset="-122"/>
                <a:ea typeface="楷体_GB2312" pitchFamily="1" charset="-122"/>
              </a:rPr>
              <a:t>=</a:t>
            </a:r>
          </a:p>
        </p:txBody>
      </p:sp>
      <p:sp>
        <p:nvSpPr>
          <p:cNvPr id="9223" name="Text Box 164"/>
          <p:cNvSpPr txBox="1">
            <a:spLocks noChangeArrowheads="1"/>
          </p:cNvSpPr>
          <p:nvPr/>
        </p:nvSpPr>
        <p:spPr bwMode="auto">
          <a:xfrm>
            <a:off x="1187450" y="4719638"/>
            <a:ext cx="23764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spAutoFit/>
          </a:bodyPr>
          <a:lstStyle>
            <a:lvl1pPr/>
            <a:lvl2pPr/>
            <a:lvl3pPr/>
            <a:lvl4pPr/>
            <a:lvl5pPr/>
            <a:lvl6pPr/>
            <a:lvl7pPr/>
            <a:lvl8pPr/>
            <a:lvl9pPr/>
          </a:lstStyle>
          <a:p>
            <a:pPr algn="ctr"/>
            <a:r>
              <a:rPr lang="zh-CN" altLang="en-US" b="1" dirty="0">
                <a:solidFill>
                  <a:srgbClr val="FF0000"/>
                </a:solidFill>
                <a:latin typeface="楷体_GB2312" pitchFamily="1" charset="-122"/>
                <a:ea typeface="楷体_GB2312" pitchFamily="1" charset="-122"/>
              </a:rPr>
              <a:t>每页字数</a:t>
            </a:r>
            <a:r>
              <a:rPr lang="en-US" b="1" dirty="0">
                <a:solidFill>
                  <a:srgbClr val="FF0000"/>
                </a:solidFill>
                <a:latin typeface="楷体_GB2312" pitchFamily="1" charset="-122"/>
                <a:ea typeface="楷体_GB2312" pitchFamily="1" charset="-122"/>
              </a:rPr>
              <a:t>×</a:t>
            </a:r>
            <a:r>
              <a:rPr lang="zh-CN" altLang="en-US" b="1" dirty="0">
                <a:solidFill>
                  <a:srgbClr val="FF0000"/>
                </a:solidFill>
                <a:latin typeface="楷体_GB2312" pitchFamily="1" charset="-122"/>
                <a:ea typeface="楷体_GB2312" pitchFamily="1" charset="-122"/>
              </a:rPr>
              <a:t>页数</a:t>
            </a:r>
          </a:p>
        </p:txBody>
      </p:sp>
      <p:sp>
        <p:nvSpPr>
          <p:cNvPr id="9224" name="Rectangle 166"/>
          <p:cNvSpPr>
            <a:spLocks noChangeArrowheads="1"/>
          </p:cNvSpPr>
          <p:nvPr/>
        </p:nvSpPr>
        <p:spPr bwMode="auto">
          <a:xfrm>
            <a:off x="692150" y="1341438"/>
            <a:ext cx="6400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algn="ctr">
              <a:spcBef>
                <a:spcPct val="0"/>
              </a:spcBef>
            </a:pPr>
            <a:r>
              <a:rPr lang="en-US" b="1" dirty="0">
                <a:latin typeface="楷体_GB2312" pitchFamily="1" charset="-122"/>
                <a:ea typeface="楷体_GB2312" pitchFamily="1" charset="-122"/>
              </a:rPr>
              <a:t>1.</a:t>
            </a:r>
            <a:r>
              <a:rPr lang="zh-CN" altLang="en-US" b="1" dirty="0">
                <a:latin typeface="楷体_GB2312" pitchFamily="1" charset="-122"/>
                <a:ea typeface="楷体_GB2312" pitchFamily="1" charset="-122"/>
              </a:rPr>
              <a:t>有一篇文章，编辑设计了以下几种排版方案。</a:t>
            </a:r>
          </a:p>
        </p:txBody>
      </p:sp>
      <p:graphicFrame>
        <p:nvGraphicFramePr>
          <p:cNvPr id="9225" name="Group 9"/>
          <p:cNvGraphicFramePr>
            <a:graphicFrameLocks noGrp="1"/>
          </p:cNvGraphicFramePr>
          <p:nvPr/>
        </p:nvGraphicFramePr>
        <p:xfrm>
          <a:off x="1116013" y="1989138"/>
          <a:ext cx="6480175" cy="1296988"/>
        </p:xfrm>
        <a:graphic>
          <a:graphicData uri="http://schemas.openxmlformats.org/drawingml/2006/table">
            <a:tbl>
              <a:tblPr/>
              <a:tblGrid>
                <a:gridCol w="1931987">
                  <a:extLst>
                    <a:ext uri="{9D8B030D-6E8A-4147-A177-3AD203B41FA5}">
                      <a16:colId xmlns:a16="http://schemas.microsoft.com/office/drawing/2014/main" val="20000"/>
                    </a:ext>
                  </a:extLst>
                </a:gridCol>
                <a:gridCol w="846138">
                  <a:extLst>
                    <a:ext uri="{9D8B030D-6E8A-4147-A177-3AD203B41FA5}">
                      <a16:colId xmlns:a16="http://schemas.microsoft.com/office/drawing/2014/main" val="20001"/>
                    </a:ext>
                  </a:extLst>
                </a:gridCol>
                <a:gridCol w="1023937">
                  <a:extLst>
                    <a:ext uri="{9D8B030D-6E8A-4147-A177-3AD203B41FA5}">
                      <a16:colId xmlns:a16="http://schemas.microsoft.com/office/drawing/2014/main" val="20002"/>
                    </a:ext>
                  </a:extLst>
                </a:gridCol>
                <a:gridCol w="954088">
                  <a:extLst>
                    <a:ext uri="{9D8B030D-6E8A-4147-A177-3AD203B41FA5}">
                      <a16:colId xmlns:a16="http://schemas.microsoft.com/office/drawing/2014/main" val="20003"/>
                    </a:ext>
                  </a:extLst>
                </a:gridCol>
                <a:gridCol w="954087">
                  <a:extLst>
                    <a:ext uri="{9D8B030D-6E8A-4147-A177-3AD203B41FA5}">
                      <a16:colId xmlns:a16="http://schemas.microsoft.com/office/drawing/2014/main" val="20004"/>
                    </a:ext>
                  </a:extLst>
                </a:gridCol>
                <a:gridCol w="769938">
                  <a:extLst>
                    <a:ext uri="{9D8B030D-6E8A-4147-A177-3AD203B41FA5}">
                      <a16:colId xmlns:a16="http://schemas.microsoft.com/office/drawing/2014/main" val="20005"/>
                    </a:ext>
                  </a:extLst>
                </a:gridCol>
              </a:tblGrid>
              <a:tr h="6604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   每页字数</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CFF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CFF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300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CFF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400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CFF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500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CFF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600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CFF1"/>
                    </a:solidFill>
                  </a:tcPr>
                </a:tc>
                <a:extLst>
                  <a:ext uri="{0D108BD9-81ED-4DB2-BD59-A6C34878D82A}">
                    <a16:rowId xmlns:a16="http://schemas.microsoft.com/office/drawing/2014/main" val="10000"/>
                  </a:ext>
                </a:extLst>
              </a:tr>
              <a:tr h="636588">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页    数</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60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40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30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24</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48" name="Text Box 248"/>
          <p:cNvSpPr txBox="1">
            <a:spLocks noChangeArrowheads="1"/>
          </p:cNvSpPr>
          <p:nvPr/>
        </p:nvSpPr>
        <p:spPr bwMode="auto">
          <a:xfrm>
            <a:off x="1042988" y="4149725"/>
            <a:ext cx="1225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1">
            <a:spAutoFit/>
          </a:bodyPr>
          <a:lstStyle>
            <a:lvl1pPr/>
            <a:lvl2pPr/>
            <a:lvl3pPr/>
            <a:lvl4pPr/>
            <a:lvl5pPr/>
            <a:lvl6pPr/>
            <a:lvl7pPr/>
            <a:lvl8pPr/>
            <a:lvl9pPr/>
          </a:lstStyle>
          <a:p>
            <a:pPr algn="ctr"/>
            <a:r>
              <a:rPr lang="zh-CN" altLang="en-US" b="1" dirty="0">
                <a:solidFill>
                  <a:srgbClr val="FF0000"/>
                </a:solidFill>
                <a:ea typeface="楷体_GB2312" pitchFamily="1" charset="-122"/>
              </a:rPr>
              <a:t>成反比例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48"/>
                                        </p:tgtEl>
                                        <p:attrNameLst>
                                          <p:attrName>style.visibility</p:attrName>
                                        </p:attrNameLst>
                                      </p:cBhvr>
                                      <p:to>
                                        <p:strVal val="visible"/>
                                      </p:to>
                                    </p:set>
                                    <p:animEffect transition="in" filter="wipe(left)">
                                      <p:cBhvr>
                                        <p:cTn id="7" dur="500"/>
                                        <p:tgtEl>
                                          <p:spTgt spid="92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wipe(left)">
                                      <p:cBhvr>
                                        <p:cTn id="12" dur="500"/>
                                        <p:tgtEl>
                                          <p:spTgt spid="92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21"/>
                                        </p:tgtEl>
                                        <p:attrNameLst>
                                          <p:attrName>style.visibility</p:attrName>
                                        </p:attrNameLst>
                                      </p:cBhvr>
                                      <p:to>
                                        <p:strVal val="visible"/>
                                      </p:to>
                                    </p:set>
                                    <p:animEffect transition="in" filter="blinds(horizontal)">
                                      <p:cBhvr>
                                        <p:cTn id="15" dur="500"/>
                                        <p:tgtEl>
                                          <p:spTgt spid="922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223"/>
                                        </p:tgtEl>
                                        <p:attrNameLst>
                                          <p:attrName>style.visibility</p:attrName>
                                        </p:attrNameLst>
                                      </p:cBhvr>
                                      <p:to>
                                        <p:strVal val="visible"/>
                                      </p:to>
                                    </p:set>
                                    <p:animEffect transition="in" filter="blinds(horizontal)">
                                      <p:cBhvr>
                                        <p:cTn id="18"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9222" grpId="0" autoUpdateAnimBg="0"/>
      <p:bldP spid="9223" grpId="0" autoUpdateAnimBg="0"/>
      <p:bldP spid="924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三、自主练习        </a:t>
            </a:r>
          </a:p>
        </p:txBody>
      </p:sp>
      <p:sp>
        <p:nvSpPr>
          <p:cNvPr id="10243" name="Text Box 5"/>
          <p:cNvSpPr txBox="1">
            <a:spLocks noChangeArrowheads="1"/>
          </p:cNvSpPr>
          <p:nvPr/>
        </p:nvSpPr>
        <p:spPr bwMode="auto">
          <a:xfrm>
            <a:off x="323850" y="1254125"/>
            <a:ext cx="8135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en-US" sz="2800" b="1" dirty="0">
                <a:latin typeface="楷体_GB2312" pitchFamily="1" charset="-122"/>
                <a:ea typeface="楷体_GB2312" pitchFamily="1" charset="-122"/>
              </a:rPr>
              <a:t> </a:t>
            </a:r>
            <a:r>
              <a:rPr lang="en-US" b="1" dirty="0">
                <a:latin typeface="楷体_GB2312" pitchFamily="1" charset="-122"/>
                <a:ea typeface="楷体_GB2312" pitchFamily="1" charset="-122"/>
              </a:rPr>
              <a:t>2.</a:t>
            </a:r>
            <a:r>
              <a:rPr lang="zh-CN" altLang="en-US" b="1" dirty="0">
                <a:latin typeface="楷体_GB2312" pitchFamily="1" charset="-122"/>
                <a:ea typeface="楷体_GB2312" pitchFamily="1" charset="-122"/>
              </a:rPr>
              <a:t>判断下面的两种量是否成反比例。为什么？</a:t>
            </a:r>
          </a:p>
        </p:txBody>
      </p:sp>
      <p:pic>
        <p:nvPicPr>
          <p:cNvPr id="10244"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8"/>
          <p:cNvSpPr>
            <a:spLocks noChangeArrowheads="1"/>
          </p:cNvSpPr>
          <p:nvPr/>
        </p:nvSpPr>
        <p:spPr bwMode="auto">
          <a:xfrm>
            <a:off x="666750" y="2133600"/>
            <a:ext cx="69119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zh-CN" altLang="en-US" b="1" dirty="0">
                <a:latin typeface="楷体_GB2312" pitchFamily="1" charset="-122"/>
                <a:ea typeface="楷体_GB2312" pitchFamily="1" charset="-122"/>
              </a:rPr>
              <a:t> 啤酒厂要运走一批啤酒，运输情况如下表：</a:t>
            </a:r>
          </a:p>
        </p:txBody>
      </p:sp>
      <p:graphicFrame>
        <p:nvGraphicFramePr>
          <p:cNvPr id="10246" name="Group 6"/>
          <p:cNvGraphicFramePr>
            <a:graphicFrameLocks noGrp="1"/>
          </p:cNvGraphicFramePr>
          <p:nvPr/>
        </p:nvGraphicFramePr>
        <p:xfrm>
          <a:off x="738188" y="2636838"/>
          <a:ext cx="6911975" cy="827088"/>
        </p:xfrm>
        <a:graphic>
          <a:graphicData uri="http://schemas.openxmlformats.org/drawingml/2006/table">
            <a:tbl>
              <a:tblPr/>
              <a:tblGrid>
                <a:gridCol w="2024062">
                  <a:extLst>
                    <a:ext uri="{9D8B030D-6E8A-4147-A177-3AD203B41FA5}">
                      <a16:colId xmlns:a16="http://schemas.microsoft.com/office/drawing/2014/main" val="20000"/>
                    </a:ext>
                  </a:extLst>
                </a:gridCol>
                <a:gridCol w="768350">
                  <a:extLst>
                    <a:ext uri="{9D8B030D-6E8A-4147-A177-3AD203B41FA5}">
                      <a16:colId xmlns:a16="http://schemas.microsoft.com/office/drawing/2014/main" val="20001"/>
                    </a:ext>
                  </a:extLst>
                </a:gridCol>
                <a:gridCol w="768350">
                  <a:extLst>
                    <a:ext uri="{9D8B030D-6E8A-4147-A177-3AD203B41FA5}">
                      <a16:colId xmlns:a16="http://schemas.microsoft.com/office/drawing/2014/main" val="20002"/>
                    </a:ext>
                  </a:extLst>
                </a:gridCol>
                <a:gridCol w="766763">
                  <a:extLst>
                    <a:ext uri="{9D8B030D-6E8A-4147-A177-3AD203B41FA5}">
                      <a16:colId xmlns:a16="http://schemas.microsoft.com/office/drawing/2014/main" val="20003"/>
                    </a:ext>
                  </a:extLst>
                </a:gridCol>
                <a:gridCol w="769937">
                  <a:extLst>
                    <a:ext uri="{9D8B030D-6E8A-4147-A177-3AD203B41FA5}">
                      <a16:colId xmlns:a16="http://schemas.microsoft.com/office/drawing/2014/main" val="20004"/>
                    </a:ext>
                  </a:extLst>
                </a:gridCol>
                <a:gridCol w="768350">
                  <a:extLst>
                    <a:ext uri="{9D8B030D-6E8A-4147-A177-3AD203B41FA5}">
                      <a16:colId xmlns:a16="http://schemas.microsoft.com/office/drawing/2014/main" val="20005"/>
                    </a:ext>
                  </a:extLst>
                </a:gridCol>
                <a:gridCol w="1046163">
                  <a:extLst>
                    <a:ext uri="{9D8B030D-6E8A-4147-A177-3AD203B41FA5}">
                      <a16:colId xmlns:a16="http://schemas.microsoft.com/office/drawing/2014/main" val="20006"/>
                    </a:ext>
                  </a:extLst>
                </a:gridCol>
              </a:tblGrid>
              <a:tr h="4318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每次运走的吨数</a:t>
                      </a: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6</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Arial" panose="020B0604020202020204" pitchFamily="34" charset="0"/>
                          <a:ea typeface="楷体_GB2312" pitchFamily="1" charset="-122"/>
                        </a:rPr>
                        <a:t>…</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F1F8"/>
                    </a:solidFill>
                  </a:tcPr>
                </a:tc>
                <a:extLst>
                  <a:ext uri="{0D108BD9-81ED-4DB2-BD59-A6C34878D82A}">
                    <a16:rowId xmlns:a16="http://schemas.microsoft.com/office/drawing/2014/main" val="10000"/>
                  </a:ext>
                </a:extLst>
              </a:tr>
              <a:tr h="395288">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运的次数</a:t>
                      </a: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30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6</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Arial" panose="020B0604020202020204" pitchFamily="34" charset="0"/>
                          <a:ea typeface="楷体_GB2312" pitchFamily="1" charset="-122"/>
                        </a:rPr>
                        <a:t>…</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270" name="Rectangle 96"/>
          <p:cNvSpPr>
            <a:spLocks noChangeArrowheads="1"/>
          </p:cNvSpPr>
          <p:nvPr/>
        </p:nvSpPr>
        <p:spPr bwMode="auto">
          <a:xfrm>
            <a:off x="908050" y="3573463"/>
            <a:ext cx="6391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algn="ctr">
              <a:spcBef>
                <a:spcPct val="0"/>
              </a:spcBef>
            </a:pPr>
            <a:r>
              <a:rPr lang="zh-CN" altLang="en-US" sz="2000" b="1" dirty="0">
                <a:solidFill>
                  <a:srgbClr val="DE0000"/>
                </a:solidFill>
                <a:latin typeface="楷体_GB2312" pitchFamily="1" charset="-122"/>
                <a:ea typeface="楷体_GB2312" pitchFamily="1" charset="-122"/>
              </a:rPr>
              <a:t>成反比例。 每次运走的吨数</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运的次数</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总吨数（一定）</a:t>
            </a:r>
          </a:p>
        </p:txBody>
      </p:sp>
      <p:graphicFrame>
        <p:nvGraphicFramePr>
          <p:cNvPr id="10271" name="Group 31"/>
          <p:cNvGraphicFramePr>
            <a:graphicFrameLocks noGrp="1"/>
          </p:cNvGraphicFramePr>
          <p:nvPr/>
        </p:nvGraphicFramePr>
        <p:xfrm>
          <a:off x="738188" y="4076700"/>
          <a:ext cx="6985000" cy="736600"/>
        </p:xfrm>
        <a:graphic>
          <a:graphicData uri="http://schemas.openxmlformats.org/drawingml/2006/table">
            <a:tbl>
              <a:tblPr/>
              <a:tblGrid>
                <a:gridCol w="1955800">
                  <a:extLst>
                    <a:ext uri="{9D8B030D-6E8A-4147-A177-3AD203B41FA5}">
                      <a16:colId xmlns:a16="http://schemas.microsoft.com/office/drawing/2014/main" val="20000"/>
                    </a:ext>
                  </a:extLst>
                </a:gridCol>
                <a:gridCol w="852487">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92162">
                  <a:extLst>
                    <a:ext uri="{9D8B030D-6E8A-4147-A177-3AD203B41FA5}">
                      <a16:colId xmlns:a16="http://schemas.microsoft.com/office/drawing/2014/main" val="20003"/>
                    </a:ext>
                  </a:extLst>
                </a:gridCol>
                <a:gridCol w="792163">
                  <a:extLst>
                    <a:ext uri="{9D8B030D-6E8A-4147-A177-3AD203B41FA5}">
                      <a16:colId xmlns:a16="http://schemas.microsoft.com/office/drawing/2014/main" val="20004"/>
                    </a:ext>
                  </a:extLst>
                </a:gridCol>
                <a:gridCol w="720725">
                  <a:extLst>
                    <a:ext uri="{9D8B030D-6E8A-4147-A177-3AD203B41FA5}">
                      <a16:colId xmlns:a16="http://schemas.microsoft.com/office/drawing/2014/main" val="20005"/>
                    </a:ext>
                  </a:extLst>
                </a:gridCol>
                <a:gridCol w="1152525">
                  <a:extLst>
                    <a:ext uri="{9D8B030D-6E8A-4147-A177-3AD203B41FA5}">
                      <a16:colId xmlns:a16="http://schemas.microsoft.com/office/drawing/2014/main" val="20006"/>
                    </a:ext>
                  </a:extLst>
                </a:gridCol>
              </a:tblGrid>
              <a:tr h="4318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   运走的吨数</a:t>
                      </a: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Arial" panose="020B0604020202020204" pitchFamily="34" charset="0"/>
                          <a:ea typeface="楷体_GB2312" pitchFamily="1" charset="-122"/>
                        </a:rPr>
                        <a:t>…</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199"/>
                    </a:solid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楷体_GB2312" pitchFamily="1" charset="-122"/>
                          <a:ea typeface="楷体_GB2312" pitchFamily="1" charset="-122"/>
                        </a:rPr>
                        <a:t>剩下的吨数</a:t>
                      </a: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29</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20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15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2000" b="1" i="0" u="none" strike="noStrike" cap="none" normalizeH="0" baseline="0" smtClean="0">
                          <a:ln>
                            <a:noFill/>
                          </a:ln>
                          <a:solidFill>
                            <a:schemeClr val="tx1"/>
                          </a:solidFill>
                          <a:effectLst/>
                          <a:latin typeface="Arial" panose="020B0604020202020204" pitchFamily="34" charset="0"/>
                          <a:ea typeface="楷体_GB2312" pitchFamily="1" charset="-122"/>
                        </a:rPr>
                        <a:t>…</a:t>
                      </a:r>
                      <a:endParaRPr kumimoji="0" lang="en-US" sz="20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295" name="Rectangle 253"/>
          <p:cNvSpPr>
            <a:spLocks noChangeArrowheads="1"/>
          </p:cNvSpPr>
          <p:nvPr/>
        </p:nvSpPr>
        <p:spPr bwMode="auto">
          <a:xfrm>
            <a:off x="827088" y="5013325"/>
            <a:ext cx="6007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pPr algn="ctr">
              <a:spcBef>
                <a:spcPct val="0"/>
              </a:spcBef>
            </a:pPr>
            <a:r>
              <a:rPr lang="zh-CN" altLang="en-US" sz="2000" b="1" dirty="0">
                <a:solidFill>
                  <a:srgbClr val="DE0000"/>
                </a:solidFill>
                <a:latin typeface="楷体_GB2312" pitchFamily="1" charset="-122"/>
                <a:ea typeface="楷体_GB2312" pitchFamily="1" charset="-122"/>
              </a:rPr>
              <a:t>不成比例。运走的吨数＋剩下的吨数</a:t>
            </a:r>
            <a:r>
              <a:rPr lang="en-US" sz="2000" b="1" dirty="0">
                <a:solidFill>
                  <a:srgbClr val="DE0000"/>
                </a:solidFill>
                <a:latin typeface="楷体_GB2312" pitchFamily="1" charset="-122"/>
                <a:ea typeface="楷体_GB2312" pitchFamily="1" charset="-122"/>
              </a:rPr>
              <a:t>=</a:t>
            </a:r>
            <a:r>
              <a:rPr lang="zh-CN" altLang="en-US" sz="2000" b="1" dirty="0">
                <a:solidFill>
                  <a:srgbClr val="DE0000"/>
                </a:solidFill>
                <a:latin typeface="楷体_GB2312" pitchFamily="1" charset="-122"/>
                <a:ea typeface="楷体_GB2312" pitchFamily="1" charset="-122"/>
              </a:rPr>
              <a:t>总吨数（一定）</a:t>
            </a:r>
          </a:p>
        </p:txBody>
      </p:sp>
      <p:sp>
        <p:nvSpPr>
          <p:cNvPr id="10296" name="Rectangle 254"/>
          <p:cNvSpPr>
            <a:spLocks noChangeArrowheads="1"/>
          </p:cNvSpPr>
          <p:nvPr/>
        </p:nvSpPr>
        <p:spPr bwMode="auto">
          <a:xfrm>
            <a:off x="827088" y="5456238"/>
            <a:ext cx="777716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zh-CN" altLang="en-US" b="1" dirty="0">
                <a:latin typeface="楷体_GB2312" pitchFamily="1" charset="-122"/>
                <a:ea typeface="楷体_GB2312" pitchFamily="1" charset="-122"/>
              </a:rPr>
              <a:t>   同样是总量一定，一个量变大，另一个量随着变小，为什么一个成反比例，一个不成比例？ </a:t>
            </a:r>
          </a:p>
        </p:txBody>
      </p:sp>
      <p:sp>
        <p:nvSpPr>
          <p:cNvPr id="10297" name="Rectangle 255"/>
          <p:cNvSpPr>
            <a:spLocks noChangeArrowheads="1"/>
          </p:cNvSpPr>
          <p:nvPr/>
        </p:nvSpPr>
        <p:spPr bwMode="auto">
          <a:xfrm>
            <a:off x="684213" y="6164263"/>
            <a:ext cx="77771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spcBef>
                <a:spcPct val="0"/>
              </a:spcBef>
            </a:pPr>
            <a:r>
              <a:rPr lang="zh-CN" altLang="en-US" b="1" dirty="0">
                <a:latin typeface="楷体_GB2312" pitchFamily="1" charset="-122"/>
                <a:ea typeface="楷体_GB2312" pitchFamily="1" charset="-122"/>
              </a:rPr>
              <a:t>   如何判断两种量是否成反比例？判断的关键是什么？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0"/>
                                        </p:tgtEl>
                                        <p:attrNameLst>
                                          <p:attrName>style.visibility</p:attrName>
                                        </p:attrNameLst>
                                      </p:cBhvr>
                                      <p:to>
                                        <p:strVal val="visible"/>
                                      </p:to>
                                    </p:set>
                                    <p:animEffect transition="in" filter="wipe(left)">
                                      <p:cBhvr>
                                        <p:cTn id="7" dur="500"/>
                                        <p:tgtEl>
                                          <p:spTgt spid="102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95"/>
                                        </p:tgtEl>
                                        <p:attrNameLst>
                                          <p:attrName>style.visibility</p:attrName>
                                        </p:attrNameLst>
                                      </p:cBhvr>
                                      <p:to>
                                        <p:strVal val="visible"/>
                                      </p:to>
                                    </p:set>
                                    <p:animEffect transition="in" filter="wipe(left)">
                                      <p:cBhvr>
                                        <p:cTn id="12" dur="500"/>
                                        <p:tgtEl>
                                          <p:spTgt spid="102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96"/>
                                        </p:tgtEl>
                                        <p:attrNameLst>
                                          <p:attrName>style.visibility</p:attrName>
                                        </p:attrNameLst>
                                      </p:cBhvr>
                                      <p:to>
                                        <p:strVal val="visible"/>
                                      </p:to>
                                    </p:set>
                                    <p:animEffect transition="in" filter="wipe(left)">
                                      <p:cBhvr>
                                        <p:cTn id="17" dur="500"/>
                                        <p:tgtEl>
                                          <p:spTgt spid="1029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1" nodeType="clickEffect">
                                  <p:stCondLst>
                                    <p:cond delay="0"/>
                                  </p:stCondLst>
                                  <p:childTnLst>
                                    <p:animEffect transition="out" filter="blinds(horizontal)">
                                      <p:cBhvr>
                                        <p:cTn id="21" dur="500"/>
                                        <p:tgtEl>
                                          <p:spTgt spid="10296"/>
                                        </p:tgtEl>
                                      </p:cBhvr>
                                    </p:animEffect>
                                    <p:set>
                                      <p:cBhvr>
                                        <p:cTn id="22" dur="1" fill="hold">
                                          <p:stCondLst>
                                            <p:cond delay="499"/>
                                          </p:stCondLst>
                                        </p:cTn>
                                        <p:tgtEl>
                                          <p:spTgt spid="10296"/>
                                        </p:tgtEl>
                                        <p:attrNameLst>
                                          <p:attrName>style.visibility</p:attrName>
                                        </p:attrNameLst>
                                      </p:cBhvr>
                                      <p:to>
                                        <p:strVal val="hidden"/>
                                      </p:to>
                                    </p:se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0297"/>
                                        </p:tgtEl>
                                        <p:attrNameLst>
                                          <p:attrName>style.visibility</p:attrName>
                                        </p:attrNameLst>
                                      </p:cBhvr>
                                      <p:to>
                                        <p:strVal val="visible"/>
                                      </p:to>
                                    </p:set>
                                    <p:animEffect transition="in" filter="wipe(left)">
                                      <p:cBhvr>
                                        <p:cTn id="26" dur="500"/>
                                        <p:tgtEl>
                                          <p:spTgt spid="10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0" grpId="0" autoUpdateAnimBg="0"/>
      <p:bldP spid="10295" grpId="0" autoUpdateAnimBg="0"/>
      <p:bldP spid="10296" grpId="0" autoUpdateAnimBg="0"/>
      <p:bldP spid="10296" grpId="1" autoUpdateAnimBg="0"/>
      <p:bldP spid="1029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r>
              <a:rPr lang="zh-CN" altLang="en-US" sz="3200" b="1">
                <a:effectLst>
                  <a:outerShdw blurRad="38100" dist="38100" dir="2700000" algn="tl">
                    <a:srgbClr val="C0C0C0"/>
                  </a:outerShdw>
                </a:effectLst>
                <a:latin typeface="楷体_GB2312" pitchFamily="1" charset="-122"/>
                <a:ea typeface="楷体_GB2312" pitchFamily="1" charset="-122"/>
              </a:rPr>
              <a:t>三、自主练习        </a:t>
            </a:r>
          </a:p>
        </p:txBody>
      </p:sp>
      <p:pic>
        <p:nvPicPr>
          <p:cNvPr id="11267"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
          <p:cNvSpPr txBox="1">
            <a:spLocks noChangeArrowheads="1"/>
          </p:cNvSpPr>
          <p:nvPr/>
        </p:nvSpPr>
        <p:spPr bwMode="auto">
          <a:xfrm>
            <a:off x="287338" y="1244600"/>
            <a:ext cx="2376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en-US" sz="2800" b="1">
                <a:latin typeface="楷体_GB2312" pitchFamily="1" charset="-122"/>
                <a:ea typeface="楷体_GB2312" pitchFamily="1" charset="-122"/>
              </a:rPr>
              <a:t> </a:t>
            </a:r>
            <a:r>
              <a:rPr lang="en-US" b="1">
                <a:latin typeface="楷体_GB2312" pitchFamily="1" charset="-122"/>
                <a:ea typeface="楷体_GB2312" pitchFamily="1" charset="-122"/>
              </a:rPr>
              <a:t>3.</a:t>
            </a:r>
            <a:endParaRPr lang="zh-CN" altLang="en-US" b="1">
              <a:latin typeface="楷体_GB2312" pitchFamily="1" charset="-122"/>
              <a:ea typeface="楷体_GB2312" pitchFamily="1" charset="-122"/>
            </a:endParaRPr>
          </a:p>
        </p:txBody>
      </p:sp>
      <p:sp>
        <p:nvSpPr>
          <p:cNvPr id="11269" name="Text Box 5"/>
          <p:cNvSpPr txBox="1">
            <a:spLocks noChangeArrowheads="1"/>
          </p:cNvSpPr>
          <p:nvPr/>
        </p:nvSpPr>
        <p:spPr bwMode="auto">
          <a:xfrm>
            <a:off x="684213" y="1844675"/>
            <a:ext cx="8135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zh-CN" altLang="en-US" b="1">
                <a:latin typeface="楷体_GB2312" pitchFamily="1" charset="-122"/>
                <a:ea typeface="楷体_GB2312" pitchFamily="1" charset="-122"/>
              </a:rPr>
              <a:t>（</a:t>
            </a:r>
            <a:r>
              <a:rPr lang="en-US" b="1">
                <a:latin typeface="楷体_GB2312" pitchFamily="1" charset="-122"/>
                <a:ea typeface="楷体_GB2312" pitchFamily="1" charset="-122"/>
              </a:rPr>
              <a:t>1</a:t>
            </a:r>
            <a:r>
              <a:rPr lang="zh-CN" altLang="en-US" b="1">
                <a:latin typeface="楷体_GB2312" pitchFamily="1" charset="-122"/>
                <a:ea typeface="楷体_GB2312" pitchFamily="1" charset="-122"/>
              </a:rPr>
              <a:t>）购买同一种商品的数量和总价如下表：</a:t>
            </a:r>
          </a:p>
        </p:txBody>
      </p:sp>
      <p:sp>
        <p:nvSpPr>
          <p:cNvPr id="11270" name="Text Box 5"/>
          <p:cNvSpPr txBox="1">
            <a:spLocks noChangeArrowheads="1"/>
          </p:cNvSpPr>
          <p:nvPr/>
        </p:nvSpPr>
        <p:spPr bwMode="auto">
          <a:xfrm>
            <a:off x="755650" y="4176713"/>
            <a:ext cx="8135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zh-CN" altLang="en-US" b="1">
                <a:latin typeface="楷体_GB2312" pitchFamily="1" charset="-122"/>
                <a:ea typeface="楷体_GB2312" pitchFamily="1" charset="-122"/>
              </a:rPr>
              <a:t>（</a:t>
            </a:r>
            <a:r>
              <a:rPr lang="en-US" b="1">
                <a:latin typeface="楷体_GB2312" pitchFamily="1" charset="-122"/>
                <a:ea typeface="楷体_GB2312" pitchFamily="1" charset="-122"/>
              </a:rPr>
              <a:t>2</a:t>
            </a:r>
            <a:r>
              <a:rPr lang="zh-CN" altLang="en-US" b="1">
                <a:latin typeface="楷体_GB2312" pitchFamily="1" charset="-122"/>
                <a:ea typeface="楷体_GB2312" pitchFamily="1" charset="-122"/>
              </a:rPr>
              <a:t>）用同样的钱购买不同的商品的单价和数量如下表：</a:t>
            </a:r>
          </a:p>
        </p:txBody>
      </p:sp>
      <p:graphicFrame>
        <p:nvGraphicFramePr>
          <p:cNvPr id="11271" name="Group 7"/>
          <p:cNvGraphicFramePr>
            <a:graphicFrameLocks noGrp="1"/>
          </p:cNvGraphicFramePr>
          <p:nvPr/>
        </p:nvGraphicFramePr>
        <p:xfrm>
          <a:off x="900113" y="2420938"/>
          <a:ext cx="6481762" cy="695643"/>
        </p:xfrm>
        <a:graphic>
          <a:graphicData uri="http://schemas.openxmlformats.org/drawingml/2006/table">
            <a:tbl>
              <a:tblPr/>
              <a:tblGrid>
                <a:gridCol w="2036762">
                  <a:extLst>
                    <a:ext uri="{9D8B030D-6E8A-4147-A177-3AD203B41FA5}">
                      <a16:colId xmlns:a16="http://schemas.microsoft.com/office/drawing/2014/main" val="20000"/>
                    </a:ext>
                  </a:extLst>
                </a:gridCol>
                <a:gridCol w="1111250">
                  <a:extLst>
                    <a:ext uri="{9D8B030D-6E8A-4147-A177-3AD203B41FA5}">
                      <a16:colId xmlns:a16="http://schemas.microsoft.com/office/drawing/2014/main" val="20001"/>
                    </a:ext>
                  </a:extLst>
                </a:gridCol>
                <a:gridCol w="1111250">
                  <a:extLst>
                    <a:ext uri="{9D8B030D-6E8A-4147-A177-3AD203B41FA5}">
                      <a16:colId xmlns:a16="http://schemas.microsoft.com/office/drawing/2014/main" val="20002"/>
                    </a:ext>
                  </a:extLst>
                </a:gridCol>
                <a:gridCol w="1109663">
                  <a:extLst>
                    <a:ext uri="{9D8B030D-6E8A-4147-A177-3AD203B41FA5}">
                      <a16:colId xmlns:a16="http://schemas.microsoft.com/office/drawing/2014/main" val="20003"/>
                    </a:ext>
                  </a:extLst>
                </a:gridCol>
                <a:gridCol w="1112837">
                  <a:extLst>
                    <a:ext uri="{9D8B030D-6E8A-4147-A177-3AD203B41FA5}">
                      <a16:colId xmlns:a16="http://schemas.microsoft.com/office/drawing/2014/main" val="20004"/>
                    </a:ext>
                  </a:extLst>
                </a:gridCol>
              </a:tblGrid>
              <a:tr h="33496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200" b="1" i="0" u="none" strike="noStrike" cap="none" normalizeH="0" baseline="0" smtClean="0">
                          <a:ln>
                            <a:noFill/>
                          </a:ln>
                          <a:solidFill>
                            <a:schemeClr val="tx1"/>
                          </a:solidFill>
                          <a:effectLst/>
                          <a:latin typeface="楷体_GB2312" pitchFamily="1" charset="-122"/>
                          <a:ea typeface="楷体_GB2312" pitchFamily="1" charset="-122"/>
                        </a:rPr>
                        <a:t>  数量（千克）</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F6F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F6F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F6F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F6F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7</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F6FC"/>
                    </a:solidFill>
                  </a:tcPr>
                </a:tc>
                <a:extLst>
                  <a:ext uri="{0D108BD9-81ED-4DB2-BD59-A6C34878D82A}">
                    <a16:rowId xmlns:a16="http://schemas.microsoft.com/office/drawing/2014/main" val="10000"/>
                  </a:ext>
                </a:extLst>
              </a:tr>
              <a:tr h="36036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200" b="1" i="0" u="none" strike="noStrike" cap="none" normalizeH="0" baseline="0" smtClean="0">
                          <a:ln>
                            <a:noFill/>
                          </a:ln>
                          <a:solidFill>
                            <a:schemeClr val="tx1"/>
                          </a:solidFill>
                          <a:effectLst/>
                          <a:latin typeface="楷体_GB2312" pitchFamily="1" charset="-122"/>
                          <a:ea typeface="楷体_GB2312" pitchFamily="1" charset="-122"/>
                        </a:rPr>
                        <a:t>总价（元）</a:t>
                      </a:r>
                      <a:endParaRPr kumimoji="0" lang="en-US" sz="22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15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25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35</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291" name="Group 27"/>
          <p:cNvGraphicFramePr>
            <a:graphicFrameLocks noGrp="1"/>
          </p:cNvGraphicFramePr>
          <p:nvPr/>
        </p:nvGraphicFramePr>
        <p:xfrm>
          <a:off x="1042988" y="4752975"/>
          <a:ext cx="6697662" cy="741363"/>
        </p:xfrm>
        <a:graphic>
          <a:graphicData uri="http://schemas.openxmlformats.org/drawingml/2006/table">
            <a:tbl>
              <a:tblPr/>
              <a:tblGrid>
                <a:gridCol w="2232025">
                  <a:extLst>
                    <a:ext uri="{9D8B030D-6E8A-4147-A177-3AD203B41FA5}">
                      <a16:colId xmlns:a16="http://schemas.microsoft.com/office/drawing/2014/main" val="20000"/>
                    </a:ext>
                  </a:extLst>
                </a:gridCol>
                <a:gridCol w="1020762">
                  <a:extLst>
                    <a:ext uri="{9D8B030D-6E8A-4147-A177-3AD203B41FA5}">
                      <a16:colId xmlns:a16="http://schemas.microsoft.com/office/drawing/2014/main" val="20001"/>
                    </a:ext>
                  </a:extLst>
                </a:gridCol>
                <a:gridCol w="1146175">
                  <a:extLst>
                    <a:ext uri="{9D8B030D-6E8A-4147-A177-3AD203B41FA5}">
                      <a16:colId xmlns:a16="http://schemas.microsoft.com/office/drawing/2014/main" val="20002"/>
                    </a:ext>
                  </a:extLst>
                </a:gridCol>
                <a:gridCol w="1150938">
                  <a:extLst>
                    <a:ext uri="{9D8B030D-6E8A-4147-A177-3AD203B41FA5}">
                      <a16:colId xmlns:a16="http://schemas.microsoft.com/office/drawing/2014/main" val="20003"/>
                    </a:ext>
                  </a:extLst>
                </a:gridCol>
                <a:gridCol w="1147762">
                  <a:extLst>
                    <a:ext uri="{9D8B030D-6E8A-4147-A177-3AD203B41FA5}">
                      <a16:colId xmlns:a16="http://schemas.microsoft.com/office/drawing/2014/main" val="20004"/>
                    </a:ext>
                  </a:extLst>
                </a:gridCol>
              </a:tblGrid>
              <a:tr h="37465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200" b="1" i="0" u="none" strike="noStrike" cap="none" normalizeH="0" baseline="0" smtClean="0">
                          <a:ln>
                            <a:noFill/>
                          </a:ln>
                          <a:solidFill>
                            <a:schemeClr val="tx1"/>
                          </a:solidFill>
                          <a:effectLst/>
                          <a:latin typeface="楷体_GB2312" pitchFamily="1" charset="-122"/>
                          <a:ea typeface="楷体_GB2312" pitchFamily="1" charset="-122"/>
                        </a:rPr>
                        <a:t>单 价（元）</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CBE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CBE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CBE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CBE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25</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CBEF"/>
                    </a:solidFill>
                  </a:tcPr>
                </a:tc>
                <a:extLst>
                  <a:ext uri="{0D108BD9-81ED-4DB2-BD59-A6C34878D82A}">
                    <a16:rowId xmlns:a16="http://schemas.microsoft.com/office/drawing/2014/main" val="10000"/>
                  </a:ext>
                </a:extLst>
              </a:tr>
              <a:tr h="3667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200" b="1" i="0" u="none" strike="noStrike" cap="none" normalizeH="0" baseline="0" smtClean="0">
                          <a:ln>
                            <a:noFill/>
                          </a:ln>
                          <a:solidFill>
                            <a:schemeClr val="tx1"/>
                          </a:solidFill>
                          <a:effectLst/>
                          <a:latin typeface="楷体_GB2312" pitchFamily="1" charset="-122"/>
                          <a:ea typeface="楷体_GB2312" pitchFamily="1" charset="-122"/>
                        </a:rPr>
                        <a:t>  数 量（千克）</a:t>
                      </a:r>
                      <a:endParaRPr kumimoji="0" lang="en-US" sz="2200" b="1" i="0" u="none" strike="noStrike" cap="none" normalizeH="0" baseline="0" smtClean="0">
                        <a:ln>
                          <a:noFill/>
                        </a:ln>
                        <a:solidFill>
                          <a:schemeClr val="tx1"/>
                        </a:solidFill>
                        <a:effectLst/>
                        <a:latin typeface="楷体_GB2312" pitchFamily="1" charset="-122"/>
                        <a:ea typeface="楷体_GB2312" pitchFamily="1" charset="-122"/>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50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200" b="1" i="0" u="none" strike="noStrike" cap="none" normalizeH="0" baseline="0" smtClean="0">
                          <a:ln>
                            <a:noFill/>
                          </a:ln>
                          <a:solidFill>
                            <a:schemeClr val="tx1"/>
                          </a:solidFill>
                          <a:effectLst/>
                          <a:latin typeface="楷体_GB2312" pitchFamily="1" charset="-122"/>
                          <a:ea typeface="楷体_GB2312" pitchFamily="1" charset="-122"/>
                        </a:rPr>
                        <a:t>4</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311" name="Text Box 5"/>
          <p:cNvSpPr txBox="1">
            <a:spLocks noChangeArrowheads="1"/>
          </p:cNvSpPr>
          <p:nvPr/>
        </p:nvSpPr>
        <p:spPr bwMode="auto">
          <a:xfrm>
            <a:off x="792163" y="1316038"/>
            <a:ext cx="8101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zh-CN" altLang="en-US" b="1">
                <a:latin typeface="楷体_GB2312" pitchFamily="1" charset="-122"/>
                <a:ea typeface="楷体_GB2312" pitchFamily="1" charset="-122"/>
              </a:rPr>
              <a:t>每个表中的两种量成什么关系？</a:t>
            </a:r>
          </a:p>
        </p:txBody>
      </p:sp>
      <p:sp>
        <p:nvSpPr>
          <p:cNvPr id="11312" name="Text Box 5"/>
          <p:cNvSpPr txBox="1">
            <a:spLocks noChangeArrowheads="1"/>
          </p:cNvSpPr>
          <p:nvPr/>
        </p:nvSpPr>
        <p:spPr bwMode="auto">
          <a:xfrm>
            <a:off x="827088" y="3141663"/>
            <a:ext cx="79216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lnSpc>
                <a:spcPct val="110000"/>
              </a:lnSpc>
              <a:spcBef>
                <a:spcPct val="50000"/>
              </a:spcBef>
            </a:pPr>
            <a:r>
              <a:rPr lang="zh-CN" altLang="en-US" b="1">
                <a:latin typeface="楷体_GB2312" pitchFamily="1" charset="-122"/>
                <a:ea typeface="楷体_GB2312" pitchFamily="1" charset="-122"/>
              </a:rPr>
              <a:t>    数量变化，总价也随着变化，单价不变，总价和数量的</a:t>
            </a:r>
            <a:r>
              <a:rPr lang="zh-CN" altLang="en-US" b="1">
                <a:solidFill>
                  <a:srgbClr val="FF0000"/>
                </a:solidFill>
                <a:latin typeface="楷体_GB2312" pitchFamily="1" charset="-122"/>
                <a:ea typeface="楷体_GB2312" pitchFamily="1" charset="-122"/>
              </a:rPr>
              <a:t>比值一定</a:t>
            </a:r>
            <a:r>
              <a:rPr lang="zh-CN" altLang="en-US" b="1">
                <a:latin typeface="楷体_GB2312" pitchFamily="1" charset="-122"/>
                <a:ea typeface="楷体_GB2312" pitchFamily="1" charset="-122"/>
              </a:rPr>
              <a:t>，总价和数量</a:t>
            </a:r>
            <a:r>
              <a:rPr lang="zh-CN" altLang="en-US" b="1">
                <a:solidFill>
                  <a:srgbClr val="FF0000"/>
                </a:solidFill>
                <a:latin typeface="楷体_GB2312" pitchFamily="1" charset="-122"/>
                <a:ea typeface="楷体_GB2312" pitchFamily="1" charset="-122"/>
              </a:rPr>
              <a:t>成正比例关系</a:t>
            </a:r>
            <a:r>
              <a:rPr lang="zh-CN" altLang="en-US" b="1">
                <a:latin typeface="楷体_GB2312" pitchFamily="1" charset="-122"/>
                <a:ea typeface="楷体_GB2312" pitchFamily="1" charset="-122"/>
              </a:rPr>
              <a:t>。</a:t>
            </a:r>
          </a:p>
        </p:txBody>
      </p:sp>
      <p:sp>
        <p:nvSpPr>
          <p:cNvPr id="11313" name="Text Box 5"/>
          <p:cNvSpPr txBox="1">
            <a:spLocks noChangeArrowheads="1"/>
          </p:cNvSpPr>
          <p:nvPr/>
        </p:nvSpPr>
        <p:spPr bwMode="auto">
          <a:xfrm>
            <a:off x="920750" y="5589588"/>
            <a:ext cx="78279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eaLnBrk="1" hangingPunct="1">
              <a:spcBef>
                <a:spcPct val="50000"/>
              </a:spcBef>
            </a:pPr>
            <a:r>
              <a:rPr lang="zh-CN" altLang="en-US" b="1">
                <a:latin typeface="楷体_GB2312" pitchFamily="1" charset="-122"/>
                <a:ea typeface="楷体_GB2312" pitchFamily="1" charset="-122"/>
              </a:rPr>
              <a:t>    单价变化，数量也随着变化，总价不变，单价和数量的</a:t>
            </a:r>
            <a:r>
              <a:rPr lang="zh-CN" altLang="en-US" b="1">
                <a:solidFill>
                  <a:srgbClr val="FF0000"/>
                </a:solidFill>
                <a:latin typeface="楷体_GB2312" pitchFamily="1" charset="-122"/>
                <a:ea typeface="楷体_GB2312" pitchFamily="1" charset="-122"/>
              </a:rPr>
              <a:t>乘积一定</a:t>
            </a:r>
            <a:r>
              <a:rPr lang="zh-CN" altLang="en-US" b="1">
                <a:latin typeface="楷体_GB2312" pitchFamily="1" charset="-122"/>
                <a:ea typeface="楷体_GB2312" pitchFamily="1" charset="-122"/>
              </a:rPr>
              <a:t>，单价和数量</a:t>
            </a:r>
            <a:r>
              <a:rPr lang="zh-CN" altLang="en-US" b="1">
                <a:solidFill>
                  <a:srgbClr val="FF0000"/>
                </a:solidFill>
                <a:latin typeface="楷体_GB2312" pitchFamily="1" charset="-122"/>
                <a:ea typeface="楷体_GB2312" pitchFamily="1" charset="-122"/>
              </a:rPr>
              <a:t>成反比例关系</a:t>
            </a:r>
            <a:r>
              <a:rPr lang="zh-CN" altLang="en-US" b="1">
                <a:latin typeface="楷体_GB2312" pitchFamily="1" charset="-122"/>
                <a:ea typeface="楷体_GB2312" pitchFamily="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312"/>
                                        </p:tgtEl>
                                        <p:attrNameLst>
                                          <p:attrName>style.visibility</p:attrName>
                                        </p:attrNameLst>
                                      </p:cBhvr>
                                      <p:to>
                                        <p:strVal val="visible"/>
                                      </p:to>
                                    </p:set>
                                    <p:animEffect transition="in" filter="wipe(left)">
                                      <p:cBhvr>
                                        <p:cTn id="7" dur="500"/>
                                        <p:tgtEl>
                                          <p:spTgt spid="113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13"/>
                                        </p:tgtEl>
                                        <p:attrNameLst>
                                          <p:attrName>style.visibility</p:attrName>
                                        </p:attrNameLst>
                                      </p:cBhvr>
                                      <p:to>
                                        <p:strVal val="visible"/>
                                      </p:to>
                                    </p:set>
                                    <p:animEffect transition="in" filter="wipe(left)">
                                      <p:cBhvr>
                                        <p:cTn id="12" dur="500"/>
                                        <p:tgtEl>
                                          <p:spTgt spid="11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2" grpId="0" autoUpdateAnimBg="0"/>
      <p:bldP spid="11313" grpId="0"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9C1DF"/>
            </a:gs>
            <a:gs pos="100000">
              <a:srgbClr val="D2D4EA"/>
            </a:gs>
          </a:gsLst>
          <a:lin ang="18900000" scaled="1"/>
        </a:gradFill>
        <a:ln>
          <a:noFill/>
        </a:ln>
      </a:spPr>
      <a:bodyPr vert="horz" wrap="square" lIns="0" tIns="0" rIns="0" bIns="0" numCol="1" anchor="ctr" anchorCtr="1" compatLnSpc="1"/>
      <a:lstStyle>
        <a:defPPr marL="0" marR="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kumimoji="0" 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gradFill rotWithShape="0">
          <a:gsLst>
            <a:gs pos="0">
              <a:srgbClr val="A9C1DF"/>
            </a:gs>
            <a:gs pos="100000">
              <a:srgbClr val="D2D4EA"/>
            </a:gs>
          </a:gsLst>
          <a:lin ang="18900000" scaled="1"/>
        </a:gradFill>
        <a:ln>
          <a:noFill/>
        </a:ln>
      </a:spPr>
      <a:bodyPr vert="horz" wrap="square" lIns="0" tIns="0" rIns="0" bIns="0" numCol="1" anchor="ctr" anchorCtr="1" compatLnSpc="1"/>
      <a:lstStyle>
        <a:defPPr marL="0" marR="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kumimoji="0" 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1044</Words>
  <Application>Microsoft Office PowerPoint</Application>
  <PresentationFormat>全屏显示(4:3)</PresentationFormat>
  <Paragraphs>224</Paragraphs>
  <Slides>11</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华康海报体W12(P)</vt:lpstr>
      <vt:lpstr>楷体_GB2312</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2021-12-31T02:46:52Z</dcterms:created>
  <dcterms:modified xsi:type="dcterms:W3CDTF">2023-01-16T15:11:51Z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75D377FE0D8946898544FFAFC64E2426</vt:lpwstr>
  </property>
  <property fmtid="{A09F084E-AD41-489F-8076-AA5BE3082BCA}" pid="100">
    <vt:ui4>5</vt:ui4>
  </property>
  <property fmtid="{64440492-4C8B-11D1-8B70-080036B11A03}" pid="11">
    <vt:lpwstr>www.2ppt.com-爱PPT提供资源下载</vt:lpwstr>
  </property>
</Properties>
</file>