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7" r:id="rId2"/>
    <p:sldId id="264" r:id="rId3"/>
    <p:sldId id="330" r:id="rId4"/>
    <p:sldId id="267" r:id="rId5"/>
    <p:sldId id="310" r:id="rId6"/>
    <p:sldId id="331" r:id="rId7"/>
    <p:sldId id="332" r:id="rId8"/>
    <p:sldId id="265" r:id="rId9"/>
    <p:sldId id="333" r:id="rId10"/>
    <p:sldId id="334" r:id="rId11"/>
    <p:sldId id="266" r:id="rId12"/>
    <p:sldId id="335" r:id="rId13"/>
    <p:sldId id="336" r:id="rId14"/>
    <p:sldId id="337" r:id="rId15"/>
    <p:sldId id="269" r:id="rId16"/>
    <p:sldId id="338" r:id="rId17"/>
    <p:sldId id="339" r:id="rId18"/>
    <p:sldId id="340" r:id="rId19"/>
    <p:sldId id="341" r:id="rId20"/>
    <p:sldId id="342" r:id="rId21"/>
    <p:sldId id="343" r:id="rId22"/>
    <p:sldId id="329" r:id="rId23"/>
    <p:sldId id="344" r:id="rId24"/>
    <p:sldId id="34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B05"/>
    <a:srgbClr val="EAEAEA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3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4614350"/>
            <a:ext cx="4076700" cy="1053581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5739996"/>
            <a:ext cx="40767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4290060"/>
            <a:ext cx="3319463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495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5540698"/>
            <a:ext cx="3319358" cy="691347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5"/>
          <a:stretch>
            <a:fillRect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3744516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4400550"/>
            <a:ext cx="7021115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56801" y="3503613"/>
            <a:ext cx="4098630" cy="1058408"/>
          </a:xfrm>
        </p:spPr>
        <p:txBody>
          <a:bodyPr rIns="63500">
            <a:noAutofit/>
          </a:bodyPr>
          <a:lstStyle>
            <a:lvl1pPr algn="r">
              <a:defRPr sz="36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1256801" y="2856230"/>
            <a:ext cx="409863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1256831" y="2383625"/>
            <a:ext cx="40986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52508"/>
            <a:ext cx="3962432" cy="5388907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8" y="952508"/>
            <a:ext cx="396243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406525"/>
            <a:ext cx="3962400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3" y="952508"/>
            <a:ext cx="396243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406525"/>
            <a:ext cx="3962432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52508"/>
            <a:ext cx="3962432" cy="5388907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1.xml"/><Relationship Id="rId40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" Target="../slides/slide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" Target="../slides/slide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7"/>
            </p:custDataLst>
          </p:nvPr>
        </p:nvSpPr>
        <p:spPr bwMode="auto">
          <a:xfrm>
            <a:off x="502444" y="442913"/>
            <a:ext cx="81391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8"/>
            </p:custDataLst>
          </p:nvPr>
        </p:nvSpPr>
        <p:spPr bwMode="auto">
          <a:xfrm>
            <a:off x="502444" y="952500"/>
            <a:ext cx="8139113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9"/>
            </p:custDataLst>
          </p:nvPr>
        </p:nvSpPr>
        <p:spPr>
          <a:xfrm>
            <a:off x="659606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0"/>
            </p:custDataLst>
          </p:nvPr>
        </p:nvSpPr>
        <p:spPr>
          <a:xfrm>
            <a:off x="3087291" y="6350000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1"/>
            </p:custDataLst>
          </p:nvPr>
        </p:nvSpPr>
        <p:spPr>
          <a:xfrm>
            <a:off x="6457950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noProof="1"/>
          </a:p>
        </p:txBody>
      </p:sp>
      <p:sp>
        <p:nvSpPr>
          <p:cNvPr id="14" name="TextBox 24">
            <a:hlinkClick r:id="rId43" action="ppaction://hlinksldjump"/>
          </p:cNvPr>
          <p:cNvSpPr txBox="1"/>
          <p:nvPr userDrawn="1"/>
        </p:nvSpPr>
        <p:spPr>
          <a:xfrm>
            <a:off x="5794876" y="22564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课前篇自主预习</a:t>
            </a:r>
            <a:endParaRPr lang="zh-CN" altLang="en-US" sz="1400" dirty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TextBox 24">
            <a:hlinkClick r:id="rId44" action="ppaction://hlinksldjump"/>
          </p:cNvPr>
          <p:cNvSpPr txBox="1"/>
          <p:nvPr userDrawn="1"/>
        </p:nvSpPr>
        <p:spPr>
          <a:xfrm>
            <a:off x="7451060" y="23074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课堂篇学习理解</a:t>
            </a:r>
            <a:endParaRPr lang="en-US" altLang="zh-CN" sz="1400" dirty="0" smtClean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7.pn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2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3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0.pn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6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" Target="slide8.xml"/><Relationship Id="rId7" Type="http://schemas.openxmlformats.org/officeDocument/2006/relationships/package" Target="../embeddings/Microsoft_Word___4.docx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10" Type="http://schemas.openxmlformats.org/officeDocument/2006/relationships/image" Target="../media/image12.emf"/><Relationship Id="rId4" Type="http://schemas.openxmlformats.org/officeDocument/2006/relationships/slide" Target="slide11.xml"/><Relationship Id="rId9" Type="http://schemas.openxmlformats.org/officeDocument/2006/relationships/package" Target="../embeddings/Microsoft_Word___5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8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9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0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1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2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3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4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5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1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6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" Target="slide8.xml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" Target="slide8.xml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>
            <a:spLocks noGrp="1"/>
          </p:cNvSpPr>
          <p:nvPr>
            <p:ph type="title"/>
          </p:nvPr>
        </p:nvSpPr>
        <p:spPr>
          <a:xfrm>
            <a:off x="31070" y="2708920"/>
            <a:ext cx="9081860" cy="936104"/>
          </a:xfrm>
        </p:spPr>
        <p:txBody>
          <a:bodyPr/>
          <a:lstStyle/>
          <a:p>
            <a:pPr algn="ctr"/>
            <a:r>
              <a:rPr lang="en-US" altLang="zh-CN" sz="2000" spc="0" dirty="0"/>
              <a:t>Section C</a:t>
            </a:r>
            <a:r>
              <a:rPr lang="zh-CN" altLang="zh-CN" sz="2000" spc="0" dirty="0"/>
              <a:t>　</a:t>
            </a:r>
            <a:r>
              <a:rPr lang="en-US" altLang="zh-CN" sz="2000" spc="0" dirty="0"/>
              <a:t>Discovering Useful Structures &amp; </a:t>
            </a:r>
            <a:r>
              <a:rPr lang="zh-CN" altLang="zh-CN" sz="2000" spc="0" dirty="0"/>
              <a:t/>
            </a:r>
            <a:br>
              <a:rPr lang="zh-CN" altLang="zh-CN" sz="2000" spc="0" dirty="0"/>
            </a:br>
            <a:r>
              <a:rPr lang="en-US" altLang="zh-CN" sz="2000" spc="0" dirty="0"/>
              <a:t>Listening and Talking</a:t>
            </a:r>
            <a:endParaRPr lang="zh-CN" altLang="zh-CN" sz="2000" spc="0" dirty="0"/>
          </a:p>
        </p:txBody>
      </p:sp>
      <p:sp>
        <p:nvSpPr>
          <p:cNvPr id="6" name="标题 3"/>
          <p:cNvSpPr txBox="1"/>
          <p:nvPr/>
        </p:nvSpPr>
        <p:spPr bwMode="auto">
          <a:xfrm>
            <a:off x="31070" y="1628800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 kern="1200" spc="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3200" spc="0" dirty="0" smtClean="0"/>
              <a:t>Unit 5 Languages Around The World</a:t>
            </a:r>
            <a:endParaRPr lang="en-US" altLang="zh-CN" sz="3200" spc="0" dirty="0"/>
          </a:p>
        </p:txBody>
      </p:sp>
      <p:sp>
        <p:nvSpPr>
          <p:cNvPr id="7" name="矩形 6"/>
          <p:cNvSpPr/>
          <p:nvPr/>
        </p:nvSpPr>
        <p:spPr>
          <a:xfrm>
            <a:off x="8034" y="4725144"/>
            <a:ext cx="913596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508000" y="1249394"/>
            <a:ext cx="8128000" cy="4613213"/>
            <a:chOff x="209550" y="1857375"/>
            <a:chExt cx="8770009" cy="497759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09550" y="1857375"/>
              <a:ext cx="8724900" cy="314325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226084" y="4644223"/>
              <a:ext cx="8753475" cy="2190750"/>
            </a:xfrm>
            <a:prstGeom prst="rect">
              <a:avLst/>
            </a:prstGeom>
          </p:spPr>
        </p:pic>
      </p:grpSp>
      <p:sp>
        <p:nvSpPr>
          <p:cNvPr id="9" name="矩形 8"/>
          <p:cNvSpPr/>
          <p:nvPr/>
        </p:nvSpPr>
        <p:spPr>
          <a:xfrm>
            <a:off x="675866" y="4881227"/>
            <a:ext cx="7781905" cy="695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08603"/>
            <a:ext cx="8128000" cy="369479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8305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我学的语言越熟练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我的大脑就会越强大。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【句式剖析】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more...,the more...”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句型常表示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是一个复合句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其中前面的句子是状语从句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后面的句子是主句。在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more...,the more...”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主从句的时态常用一般现在时或一般过去时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若主句的谓语动词用一般将来时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从句的谓语动词要用一般现在时表示将来。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learns,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wants to learn.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她越学越想学。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ground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thinner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air becomes.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离地面越高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空气就越稀薄。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work,t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progress you will make.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你越用功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进步就越大。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lasts,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people there will suffer.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战争持续得越久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那里的人们受难就越多。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8000" y="2083022"/>
            <a:ext cx="8128000" cy="29459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8000" y="1192903"/>
            <a:ext cx="8128000" cy="505468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86140" y="4797152"/>
            <a:ext cx="7781905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06215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限制性定语从句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prep+which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/whom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关系副词引导的定语从句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(1)when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在定语从句中做时间状语。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always remember the day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was admitted into the university.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我将永远记得我被大学录取的那一天。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(2)where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指地点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在定语从句中做地点状语。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live in a country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is less air pollution.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我想居住在一个空气污染少的国家。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photo was taken at the place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stood the famous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statue,a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landmark of the city.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照片是在著名雕塑那照的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这是城市地标。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43242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(3)why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表示原因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在定语从句中做原因状语。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has had such a success is that he never gives up.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他取得那么大的成功的原因是他从不放弃。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failed the exam was that he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study hard.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他考试失败的原因是他学习不努力。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23528" y="3223250"/>
          <a:ext cx="8128000" cy="325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文档" r:id="rId7" imgW="3843020" imgH="154940" progId="Word.Document.12">
                  <p:embed/>
                </p:oleObj>
              </mc:Choice>
              <mc:Fallback>
                <p:oleObj name="文档" r:id="rId7" imgW="3843020" imgH="154940" progId="Word.Document.12">
                  <p:embed/>
                  <p:pic>
                    <p:nvPicPr>
                      <p:cNvPr id="0" name="图片 513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3223250"/>
                        <a:ext cx="8128000" cy="325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08000" y="3573016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当先行词是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关系词可用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that,in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也可不用关系词。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made me angry was not what 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使我生气的不是他说的话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而是他说话的方式。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51520" y="4869570"/>
          <a:ext cx="8128000" cy="1079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文档" r:id="rId9" imgW="3843020" imgH="511175" progId="Word.Document.12">
                  <p:embed/>
                </p:oleObj>
              </mc:Choice>
              <mc:Fallback>
                <p:oleObj name="文档" r:id="rId9" imgW="3843020" imgH="511175" progId="Word.Document.12">
                  <p:embed/>
                  <p:pic>
                    <p:nvPicPr>
                      <p:cNvPr id="0" name="图片 513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520" y="4869570"/>
                        <a:ext cx="8128000" cy="1079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087906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当先行词是表示时间、地点的名词或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关系词用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when,where,why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which/that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要看关系词在句中所做的成分来决定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做状语时要用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when,where,why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做宾语、主语时要用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building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being painted is our library.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正在粉刷的大楼是我们的图书馆。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the reason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told you about his absence?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这就是他告诉你他缺席的原因吗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1735"/>
            <a:ext cx="8128000" cy="32885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当先行词是一些表示地点的抽象名词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:situation,point,stage,position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如果关系词在从句中做状语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关系代词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引导定语从句。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 they came to a point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river divided.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很快他们就到了河流分岔处。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country has reached a stage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export goods on a large scale.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这个国家达到大规模出口商品的阶段。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395536" y="1149342"/>
            <a:ext cx="8456488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关系代词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引导的定语从句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关系代词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也可引导定语从句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在句中做时间、地点和原因状语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代替相应的关系副词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when,where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关系代词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表示地点时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有时句子需要用完全倒装形式。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still remember the day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(=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 entered primary school.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我仍然记得我上小学的那一天。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gym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(=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they used to work out.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这就是他们过去锻炼的体育馆。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the reason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(=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he got angry?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你能告诉我他生气的原因吗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had a talk just now is my friend.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刚才和我谈话的那个男人是我的朋友。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关系代词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引导的定语从句中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介词的选用可根据下列三方面去考虑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626286"/>
            <a:ext cx="230864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知识体系</a:t>
            </a: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图解</a:t>
            </a:r>
            <a:r>
              <a:rPr lang="en-US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2132856"/>
          <a:ext cx="8128000" cy="3466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文档" r:id="rId6" imgW="3909060" imgH="1671955" progId="Word.Document.12">
                  <p:embed/>
                </p:oleObj>
              </mc:Choice>
              <mc:Fallback>
                <p:oleObj name="文档" r:id="rId6" imgW="3909060" imgH="1671955" progId="Word.Document.12">
                  <p:embed/>
                  <p:pic>
                    <p:nvPicPr>
                      <p:cNvPr id="0" name="图片 109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2132856"/>
                        <a:ext cx="8128000" cy="3466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1727499" y="2091760"/>
            <a:ext cx="116410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</a:rPr>
              <a:t>struggle </a:t>
            </a:r>
            <a:endParaRPr lang="zh-CN" altLang="en-US" sz="22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727499" y="2452015"/>
            <a:ext cx="123463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tongue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727499" y="2822787"/>
            <a:ext cx="1452642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semester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1727499" y="3224384"/>
            <a:ext cx="55976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gas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727499" y="3500352"/>
            <a:ext cx="84350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petrol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1727499" y="3905603"/>
            <a:ext cx="132760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subway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727499" y="4286388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apartment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1727499" y="4604744"/>
            <a:ext cx="77938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pants</a:t>
            </a:r>
            <a:endParaRPr lang="zh-CN" altLang="en-US" sz="2200"/>
          </a:p>
        </p:txBody>
      </p:sp>
      <p:sp>
        <p:nvSpPr>
          <p:cNvPr id="15" name="矩形 14">
            <a:hlinkClick r:id="rId8" action="ppaction://hlinksldjump"/>
          </p:cNvPr>
          <p:cNvSpPr/>
          <p:nvPr/>
        </p:nvSpPr>
        <p:spPr>
          <a:xfrm>
            <a:off x="2411759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Ⅳ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52867"/>
            <a:ext cx="8128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根据定语从句中谓语动词的习惯搭配来考虑。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library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often borrow.(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依据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 from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这一常见搭配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这就是我经常借书的图书馆。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met the person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referred yesterday?(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依据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to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你见到过我昨天提到的那个人吗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根据先行词的习惯搭配或意义来考虑。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worked ten years ago has changed a great deal.(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先行词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在从句中做地点状语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在农场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farm,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which,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十年前他们工作过的那个农场变化很大。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still remember the day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visited the Dai Temple?(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先行词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在从句中做时间状语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,on which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8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你还记得我们一起参观岱庙的那天吗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根据句子的具体含义来考虑。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is writing now was bought yesterday.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他现在写字用的那支笔是昨天买的。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(with which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使用工具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made a hole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could see what was happening outside.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他在墙上钻了个孔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通过这个孔他可以看到外面所发生的事情。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(through which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单词拼写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should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ourselves,even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we are not able to succeed in the end.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.Mr.Brown was born in England and English is his mother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tongue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.Professor Wang offered two graduate courses last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took all day to transport the furniture to the new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apartment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78508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完成句子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我们正在寻找这本书的主人。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looking for the person to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 book belongs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我们决定参观的那个地方离这里不远。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far away from the city.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we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decided to visit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你度假的那个地方叫什么名字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name of the place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you spent your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请告诉我你误机的原因。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tell me the reason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you were late for the flight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他是在我们最需要他的时候来的。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came at a time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needed him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165930"/>
          <a:ext cx="8128000" cy="5672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文档" r:id="rId6" imgW="3909060" imgH="2734310" progId="Word.Document.12">
                  <p:embed/>
                </p:oleObj>
              </mc:Choice>
              <mc:Fallback>
                <p:oleObj name="文档" r:id="rId6" imgW="3909060" imgH="2734310" progId="Word.Document.12">
                  <p:embed/>
                  <p:pic>
                    <p:nvPicPr>
                      <p:cNvPr id="0" name="图片 21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165930"/>
                        <a:ext cx="8128000" cy="5672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3203848" y="1176204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观点</a:t>
            </a: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2627784" y="1489512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而战斗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3633281" y="1875736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不同种类的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3225648" y="2247251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所熟悉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2522764" y="2575268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有空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2581756" y="2899740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放弃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2806867" y="3319184"/>
            <a:ext cx="1031051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不再　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2634287" y="3657378"/>
            <a:ext cx="195598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感觉像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想要　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2450235" y="4015338"/>
            <a:ext cx="139172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尺寸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4211960" y="4377458"/>
            <a:ext cx="215956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鼓励某人做某事</a:t>
            </a:r>
            <a:endParaRPr lang="zh-CN" altLang="en-US" sz="2200"/>
          </a:p>
        </p:txBody>
      </p:sp>
      <p:sp>
        <p:nvSpPr>
          <p:cNvPr id="17" name="矩形 16">
            <a:hlinkClick r:id="rId8" action="ppaction://hlinksldjump"/>
          </p:cNvPr>
          <p:cNvSpPr/>
          <p:nvPr/>
        </p:nvSpPr>
        <p:spPr>
          <a:xfrm>
            <a:off x="2411759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Ⅳ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01069"/>
            <a:ext cx="8128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单词拼写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.Your mother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language that you learn from your parents when you are a baby.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students are expected to do five experiments each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plays an important role in the city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transportation system.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.Fire extinguishers(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灭火器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are located on each floor and in each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483768" y="2060848"/>
            <a:ext cx="130516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tongue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611560" y="3306701"/>
            <a:ext cx="1452642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semester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2483768" y="3706758"/>
            <a:ext cx="132760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subway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736594" y="4912333"/>
            <a:ext cx="132760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apartment</a:t>
            </a:r>
            <a:endParaRPr lang="zh-CN" altLang="en-US" sz="2200"/>
          </a:p>
        </p:txBody>
      </p:sp>
      <p:sp>
        <p:nvSpPr>
          <p:cNvPr id="13" name="矩形 12">
            <a:hlinkClick r:id="rId5" action="ppaction://hlinksldjump"/>
          </p:cNvPr>
          <p:cNvSpPr/>
          <p:nvPr/>
        </p:nvSpPr>
        <p:spPr>
          <a:xfrm>
            <a:off x="2411759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Ⅳ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用适当的关系词填空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will never forget the year 1949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People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Republic of China was founded.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English Corner is the place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often go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spoken English.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especially impressed us was the way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teacher studied foreign languages.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.This is the museum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saw an exhibition the other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.Can you tell us the reason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refused to accept the job?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4932040" y="1700808"/>
            <a:ext cx="114807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4369167" y="2492896"/>
            <a:ext cx="115608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5580112" y="3284893"/>
            <a:ext cx="166584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</a:rPr>
              <a:t>that/in 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which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3059832" y="4077072"/>
            <a:ext cx="873957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3901900" y="4926586"/>
            <a:ext cx="67037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why</a:t>
            </a:r>
            <a:endParaRPr lang="zh-CN" altLang="en-US" sz="2200"/>
          </a:p>
        </p:txBody>
      </p:sp>
      <p:sp>
        <p:nvSpPr>
          <p:cNvPr id="14" name="矩形 13">
            <a:hlinkClick r:id="rId5" action="ppaction://hlinksldjump"/>
          </p:cNvPr>
          <p:cNvSpPr/>
          <p:nvPr/>
        </p:nvSpPr>
        <p:spPr>
          <a:xfrm>
            <a:off x="2411759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Ⅳ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>
            <a:hlinkClick r:id="rId5" action="ppaction://hlinksldjump"/>
          </p:cNvPr>
          <p:cNvSpPr/>
          <p:nvPr/>
        </p:nvSpPr>
        <p:spPr>
          <a:xfrm>
            <a:off x="2411759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Ⅳ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1268760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听说导学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听教材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P65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回答第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小题。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is the speaker talking about?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A.English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vocabulary.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-English speakers.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C.Different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kinds of English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does the speaker ask the listeners to do?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B.Listen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conversation.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conversation.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508000" y="3703880"/>
            <a:ext cx="1015021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508000" y="5658370"/>
            <a:ext cx="1015021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>
            <a:hlinkClick r:id="rId5" action="ppaction://hlinksldjump"/>
          </p:cNvPr>
          <p:cNvSpPr/>
          <p:nvPr/>
        </p:nvSpPr>
        <p:spPr>
          <a:xfrm>
            <a:off x="2411759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Ⅳ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84784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听教材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P65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回答第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小题。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 will the speakers meet?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 Tuesday.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 Wednesday.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 Friday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.Where will the speakers meet?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 the man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home.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B.At the woman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home.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a coffee shop.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500747"/>
            <a:ext cx="1031051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508000" y="5524771"/>
            <a:ext cx="1015021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4744"/>
            <a:ext cx="81280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8305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斗争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奋斗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搏斗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I started studying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German,it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当我开始学习德语的时候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那是一场斗争。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斗争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two teams was hard.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这两个队之间的斗争很激烈。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man has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sickness for a few months.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数月来老人一直在与疾病作斗争。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wounded soldier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forest.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受伤的士兵在森林中艰难地行进。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13323" y="2791063"/>
          <a:ext cx="6717355" cy="1238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文档" r:id="rId7" imgW="3843020" imgH="710565" progId="Word.Document.12">
                  <p:embed/>
                </p:oleObj>
              </mc:Choice>
              <mc:Fallback>
                <p:oleObj name="文档" r:id="rId7" imgW="3843020" imgH="710565" progId="Word.Document.12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3323" y="2791063"/>
                        <a:ext cx="6717355" cy="1238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12776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 smtClean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smtClean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smtClean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Mandela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right of the blacks all his life.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曼德拉为争取黑人的权利而奋斗终生。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lift the heavy basket.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玛丽努力要把那沉重的篮子提起来。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540568" y="1918340"/>
          <a:ext cx="8128000" cy="177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文档" r:id="rId7" imgW="3843020" imgH="838200" progId="Word.Document.12">
                  <p:embed/>
                </p:oleObj>
              </mc:Choice>
              <mc:Fallback>
                <p:oleObj name="文档" r:id="rId7" imgW="3843020" imgH="838200" progId="Word.Document.12">
                  <p:embed/>
                  <p:pic>
                    <p:nvPicPr>
                      <p:cNvPr id="0" name="图片 41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540568" y="1918340"/>
                        <a:ext cx="8128000" cy="1770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测控设计模板14新</Template>
  <TotalTime>0</TotalTime>
  <Words>1645</Words>
  <Application>Microsoft Office PowerPoint</Application>
  <PresentationFormat>全屏显示(4:3)</PresentationFormat>
  <Paragraphs>273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NEU-BZ-S92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文档</vt:lpstr>
      <vt:lpstr>Section C　Discovering Useful Structures &amp;  Listening and Talking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2016-04-22T00:11:00Z</dcterms:created>
  <dcterms:modified xsi:type="dcterms:W3CDTF">2023-01-16T15:11:57Z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E6EDA815753E46B2BB43527D757574EF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