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DCC0F-899F-48A1-9D39-5869C166C10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C0903-B354-41F1-B485-354D5198F6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C0903-B354-41F1-B485-354D5198F60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8A4F9-5E36-4E94-9FFE-09F5630227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9491B-F55D-4F6E-8338-81026717CC2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FF8D9-FAD0-4192-A06F-B9D4E14FD4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410A2-6273-4D45-8A3F-6D37D788B1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EFA5B-F214-4D91-9404-FF668C91A4A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62C19-055A-4ED3-926E-67FDBAA1CC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09863-8EB8-40A0-9AB0-7C594B1078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F4FB6-F244-4959-A573-ECE7AE6819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F97CF-214B-42F5-9857-C80D54BBA2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C6BE2-6DED-4FB9-9473-D3918AC392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A4601-73DF-4AA2-8897-E3E00F0A14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FFFD599-4B01-427E-BD98-C3F73BA026C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-12701" y="838200"/>
            <a:ext cx="9144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5400" b="1" dirty="0">
                <a:solidFill>
                  <a:srgbClr val="0000CC"/>
                </a:solidFill>
              </a:rPr>
              <a:t>Unit 4</a:t>
            </a:r>
          </a:p>
          <a:p>
            <a:pPr>
              <a:spcBef>
                <a:spcPct val="50000"/>
              </a:spcBef>
            </a:pPr>
            <a:r>
              <a:rPr lang="en-US" altLang="zh-CN" sz="4800" b="1" spc="-150" dirty="0">
                <a:solidFill>
                  <a:srgbClr val="0000CC"/>
                </a:solidFill>
                <a:latin typeface="Aharoni" pitchFamily="2" charset="-79"/>
                <a:cs typeface="Aharoni" pitchFamily="2" charset="-79"/>
              </a:rPr>
              <a:t>I used to be afraid of the dark.</a:t>
            </a:r>
          </a:p>
        </p:txBody>
      </p:sp>
      <p:sp>
        <p:nvSpPr>
          <p:cNvPr id="5123" name="WordArt 6"/>
          <p:cNvSpPr>
            <a:spLocks noChangeArrowheads="1" noChangeShapeType="1" noTextEdit="1"/>
          </p:cNvSpPr>
          <p:nvPr/>
        </p:nvSpPr>
        <p:spPr bwMode="auto">
          <a:xfrm>
            <a:off x="2682079" y="3505200"/>
            <a:ext cx="3716339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Section A 3a-3c</a:t>
            </a:r>
            <a:endParaRPr lang="zh-CN" altLang="en-US" sz="4000" b="1" kern="1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53168" y="52578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609600" y="533400"/>
            <a:ext cx="78486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EFB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buFont typeface="Arial" panose="020B0604020202020204" pitchFamily="34" charset="0"/>
              <a:buAutoNum type="arabicParenR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do with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deal with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两者都可以用来表示“处理”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 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侧重于对象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deal 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侧重于方式方法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。在特殊问句中，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 with 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连用，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deal with 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则与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连用。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don’t know how they deal with the problem.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I don’t know what they do with the problem.</a:t>
            </a:r>
          </a:p>
        </p:txBody>
      </p:sp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609600" y="4495800"/>
            <a:ext cx="78486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EFB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2)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动词不定式短语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 deal with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后必须带宾语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I don’t know how to deal with it.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我不知道如何处理这件事。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2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ChangeArrowheads="1"/>
          </p:cNvSpPr>
          <p:nvPr/>
        </p:nvSpPr>
        <p:spPr bwMode="auto">
          <a:xfrm>
            <a:off x="609600" y="1295400"/>
            <a:ext cx="791845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shyness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名词，意为“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害羞；腼腆”是形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容词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shy 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加后缀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-ness 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构成的名词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 can’t get over his shyness.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拓展：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sad   --------  sad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ness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happy-------- happi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ness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ill       --------  ill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ness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kind   --------  kind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609600" y="533400"/>
            <a:ext cx="83058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2. As she got better, she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dared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to sing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front of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her class, and then for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whole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school.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随着情况的好转，她敢在全班面前唱歌了，后来敢为全校的人唱歌了。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 l )dare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此处用作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及物动词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，意为“敢于；胆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敢”。常构成短语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dare to do </a:t>
            </a:r>
            <a:r>
              <a:rPr lang="en-US" altLang="zh-CN" sz="3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意为“敢于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做某事”。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 didn't dare to look at her in the eye.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他不敢正眼看她。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She dared to walk at night.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她敢走夜路。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3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83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609600" y="1143000"/>
            <a:ext cx="80010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(2)in front of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意为 “在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......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的前面”。</a:t>
            </a:r>
          </a:p>
          <a:p>
            <a:pPr algn="l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There is a little child in front of the house. </a:t>
            </a:r>
          </a:p>
          <a:p>
            <a:pPr algn="l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房前有一个小孩。</a:t>
            </a:r>
          </a:p>
          <a:p>
            <a:pPr algn="l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辨析 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front of 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 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the front of</a:t>
            </a:r>
          </a:p>
          <a:p>
            <a:pPr algn="l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front of :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前面，强调在某一物体外   </a:t>
            </a:r>
          </a:p>
          <a:p>
            <a:pPr algn="l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部的前面。</a:t>
            </a:r>
          </a:p>
          <a:p>
            <a:pPr algn="l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the front of :“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的前部”，强调在某一 物体内部的前面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/>
          <p:cNvSpPr>
            <a:spLocks noChangeArrowheads="1"/>
          </p:cNvSpPr>
          <p:nvPr/>
        </p:nvSpPr>
        <p:spPr bwMode="auto">
          <a:xfrm>
            <a:off x="762000" y="914400"/>
            <a:ext cx="8153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(3)whole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形容词，意为“整个的；全部的”，常用结构为“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the+whole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单数名词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”。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all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也有 </a:t>
            </a:r>
            <a:r>
              <a:rPr lang="zh-CN" altLang="en-US" sz="32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此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意，但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语序不同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all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用于冠词、所有格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或其他限定词之前；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whole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用于冠词、所有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格及其他限定词之后。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	</a:t>
            </a:r>
          </a:p>
        </p:txBody>
      </p:sp>
      <p:sp>
        <p:nvSpPr>
          <p:cNvPr id="86019" name="Rectangle 6"/>
          <p:cNvSpPr>
            <a:spLocks noChangeArrowheads="1"/>
          </p:cNvSpPr>
          <p:nvPr/>
        </p:nvSpPr>
        <p:spPr bwMode="auto">
          <a:xfrm>
            <a:off x="762000" y="4114800"/>
            <a:ext cx="71628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all the time           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总是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;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一直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whole time     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全部的时间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all my life             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我的一生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my whole life       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我的一生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317500" y="1295399"/>
            <a:ext cx="87884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注意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如果没有冠词或其他限定词，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whole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不能与单数名词连用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whole city was burning.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整个城市都在燃烧。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whole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一般不与不可数名词及物质名词连用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（误）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whole money/bread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（正）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all the </a:t>
            </a:r>
            <a:r>
              <a:rPr lang="en-US" altLang="zh-CN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the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money/bread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7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457200" y="457200"/>
            <a:ext cx="8229600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Now she’s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not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anymore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and loves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singing in front of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crowds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现在她再也不羞涩了，并且喜欢当众唱歌。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not ... anymore = no more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，意为“不再”。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 doesn't come late anymore.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= He no more comes late.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他不再迟到了。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2)crowd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此处用作名词，意为“人群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观众；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一帮人”。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►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 pushed his way through the </a:t>
            </a:r>
            <a:r>
              <a:rPr lang="en-US" altLang="zh-CN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croivd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他在人群中往前挤。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►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There were crowds of people at the theater.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剧院里挤满了人。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80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80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80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80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880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880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880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609600" y="1219200"/>
            <a:ext cx="8212138" cy="513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用作及物动词，意为“挤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挤满；使挤满’。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Shoppers crowded the street.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街上挤满了购物的人。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 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They crowded the bus with passengers.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他们让乘客挤进公共汽车。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② </a:t>
            </a: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用作不及物动词，意为“挤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挨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聚集”。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 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The young pigs crowed against one another 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for warmth.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小猪挤在一起取暖。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914400" y="533400"/>
            <a:ext cx="3308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crowd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的其他用法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90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90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90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0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90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90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90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90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90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533400" y="762000"/>
            <a:ext cx="7966075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4. … like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being able to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travel and meet new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people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all the time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…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像总是能旅行和结识新朋友。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AutoNum type="arabicParenBoth"/>
            </a:pP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able to </a:t>
            </a:r>
            <a:r>
              <a:rPr lang="zh-CN" altLang="en-US" sz="3200" b="1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 </a:t>
            </a: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can </a:t>
            </a:r>
            <a:r>
              <a:rPr lang="zh-CN" altLang="en-US" sz="3200" b="1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都可以表示 能力</a:t>
            </a: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“会；能（够）”。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be able to: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表示经过努力达到目的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可用于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</a:t>
            </a: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各种时态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can :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表示有能力做某事，仅用于</a:t>
            </a: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一般现在时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和一般过去时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57200" y="762000"/>
            <a:ext cx="8229600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In the end, only 50 people were able to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escape from the big fire.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最后，只有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50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人从大火中逃生。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They can sing the song in English.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他们能用英文唱这首歌。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2)all the time 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意为“一直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总是”，通常位于句末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Look! The monkeys jump up and down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all the time.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看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!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猴子们一直在上蹿下跳。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4" descr="http://imgt2.bdstatic.com/it/u=3649349167,2961502271&amp;fm=23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932238"/>
            <a:ext cx="230663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Text Box 6"/>
          <p:cNvSpPr txBox="1">
            <a:spLocks noChangeArrowheads="1"/>
          </p:cNvSpPr>
          <p:nvPr/>
        </p:nvSpPr>
        <p:spPr bwMode="auto">
          <a:xfrm>
            <a:off x="3059113" y="4149725"/>
            <a:ext cx="56515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Can you guess what she was like in the past?</a:t>
            </a:r>
            <a:r>
              <a:rPr lang="en-US" altLang="zh-CN" sz="3600" b="1" i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3732" name="Text Box 5"/>
          <p:cNvSpPr txBox="1">
            <a:spLocks noChangeArrowheads="1"/>
          </p:cNvSpPr>
          <p:nvPr/>
        </p:nvSpPr>
        <p:spPr bwMode="auto">
          <a:xfrm>
            <a:off x="2987675" y="1298575"/>
            <a:ext cx="59055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Do you know the beautiful and outgoing girl?</a:t>
            </a:r>
          </a:p>
        </p:txBody>
      </p:sp>
      <p:sp>
        <p:nvSpPr>
          <p:cNvPr id="73733" name="Text Box 6"/>
          <p:cNvSpPr txBox="1">
            <a:spLocks noChangeArrowheads="1"/>
          </p:cNvSpPr>
          <p:nvPr/>
        </p:nvSpPr>
        <p:spPr bwMode="auto">
          <a:xfrm>
            <a:off x="2987675" y="5486400"/>
            <a:ext cx="518477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She used to be a shy girl.</a:t>
            </a:r>
            <a:r>
              <a:rPr lang="en-US" altLang="zh-CN" sz="3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3040063" y="2667000"/>
            <a:ext cx="4916487" cy="14097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Yeah. She’s the famous singer Candy Wang.</a:t>
            </a:r>
          </a:p>
        </p:txBody>
      </p:sp>
      <p:pic>
        <p:nvPicPr>
          <p:cNvPr id="73735" name="Picture 7" descr="warming u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513" y="188913"/>
            <a:ext cx="4360862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1341438"/>
            <a:ext cx="1939925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/>
      <p:bldP spid="73733" grpId="0"/>
      <p:bldP spid="737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381000" y="533400"/>
            <a:ext cx="8342313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5. I didn’t use to be popular in school, but now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I </a:t>
            </a: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get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tons of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attention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everywhere I go.”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过去我在学校里默默无闻，但是现在无论我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走到哪里，都得到太多的关注。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32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tons of </a:t>
            </a:r>
            <a:r>
              <a:rPr lang="zh-CN" altLang="en-US" sz="32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意为“很多的</a:t>
            </a:r>
            <a:r>
              <a:rPr lang="en-US" altLang="zh-CN" sz="32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32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大量的”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，是英语中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 一种夸张的表达方式。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ton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的本义为“吨”。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He has been late for school tons of times.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他上学屡次迟到。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get…attention </a:t>
            </a: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意为“得到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引起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......</a:t>
            </a: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注意”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He tried to get the attention of a passing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policeman.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他试图引起一位路过的警察的注意。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2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92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921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21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921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59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6. “Well,” she begins slowly, “you have to be 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prepared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to give up your normal life. “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嗯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”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她缓缓道来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“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你得准备放弃正常的生活。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⑴ 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prepare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在此处用作及物动词，意为“准备；预备”。 常用搭配有：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prepare </a:t>
            </a:r>
            <a:r>
              <a:rPr lang="en-US" altLang="zh-CN" sz="3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“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准备某物”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Our English teacher was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preparing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  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lessons  when I came into the office.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当我进办公室时，我们的英语课老师在备课。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(2)  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prepare </a:t>
            </a:r>
            <a:r>
              <a:rPr lang="en-US" altLang="zh-CN" sz="3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sb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表示“给某人准备某物”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也可用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prepare </a:t>
            </a:r>
            <a:r>
              <a:rPr lang="en-US" altLang="zh-CN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for sb.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表示。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457200" y="533400"/>
            <a:ext cx="86106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She prepared us a nice breakfast.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 She prepared a nice breakfast for us.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她给我们准备了可口的早餐。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(3) 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prepare sb. for </a:t>
            </a:r>
            <a:r>
              <a:rPr lang="en-US" altLang="zh-CN" sz="3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表不“使某人对所准备”。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She said so because she wanted to prepare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her father for the bad news.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她这样说是因为她想使爸爸对那个坏消息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有所准备。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(4) 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prepare to do </a:t>
            </a:r>
            <a:r>
              <a:rPr lang="en-US" altLang="zh-CN" sz="3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表示“准备做某事”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They were preparing to cross the river when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it began to rain.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他们正准备过河，这时突然下雨了。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ChangeArrowheads="1"/>
          </p:cNvSpPr>
          <p:nvPr/>
        </p:nvSpPr>
        <p:spPr bwMode="auto">
          <a:xfrm>
            <a:off x="533400" y="1752600"/>
            <a:ext cx="8458200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AutoNum type="arabicPeriod"/>
              <a:tabLst>
                <a:tab pos="215265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She used to be shy, but now she’s not 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None/>
              <a:tabLst>
                <a:tab pos="215265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    shy _________.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None/>
              <a:tabLst>
                <a:tab pos="215265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2. She didn’t use to be _______ in school, but now she gets lots of attention.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AutoNum type="arabicPeriod" startAt="3"/>
              <a:tabLst>
                <a:tab pos="215265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She used to _________ with friends, but it is  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None/>
              <a:tabLst>
                <a:tab pos="215265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   almost impossible now.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None/>
              <a:tabLst>
                <a:tab pos="215265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4.She didn’t use to ____________ how she   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None/>
              <a:tabLst>
                <a:tab pos="215265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   appears to others, but now she does.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533400" y="304800"/>
            <a:ext cx="78930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 Read the article again and complete </a:t>
            </a:r>
          </a:p>
          <a:p>
            <a:pPr algn="l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the sentences about Candy.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676400" y="2286000"/>
            <a:ext cx="1719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anymore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4495800" y="2819400"/>
            <a:ext cx="1662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popular 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3124200" y="3962400"/>
            <a:ext cx="1808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hang out 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3886200" y="5029200"/>
            <a:ext cx="2441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worry about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utoUpdateAnimBg="0"/>
      <p:bldP spid="95237" grpId="0" autoUpdateAnimBg="0"/>
      <p:bldP spid="95238" grpId="0" autoUpdateAnimBg="0"/>
      <p:bldP spid="9523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685800" y="1600200"/>
            <a:ext cx="8153400" cy="20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 Suppose you are the interviewer and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partner is Candy. Ask and  answer questions.</a:t>
            </a:r>
          </a:p>
        </p:txBody>
      </p:sp>
      <p:pic>
        <p:nvPicPr>
          <p:cNvPr id="96259" name="Picture 3" descr="j0172575-pz0v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038600"/>
            <a:ext cx="23622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0" name="Picture 4" descr="re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419600"/>
            <a:ext cx="1677988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1" name="WordArt 12"/>
          <p:cNvSpPr>
            <a:spLocks noChangeArrowheads="1" noChangeShapeType="1" noTextEdit="1"/>
          </p:cNvSpPr>
          <p:nvPr/>
        </p:nvSpPr>
        <p:spPr bwMode="auto">
          <a:xfrm>
            <a:off x="2590800" y="533400"/>
            <a:ext cx="3276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000" b="1" kern="10">
                <a:ln w="28575">
                  <a:solidFill>
                    <a:srgbClr val="FF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8"/>
                    </a:srgbClr>
                  </a:outerShdw>
                </a:effectLst>
                <a:latin typeface="Comic Sans MS" panose="030F0702030302020204"/>
              </a:rPr>
              <a:t>Pair work</a:t>
            </a:r>
            <a:endParaRPr lang="zh-CN" altLang="en-US" sz="4000" b="1" kern="10">
              <a:ln w="28575">
                <a:solidFill>
                  <a:srgbClr val="FF00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8998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/>
          <p:nvPr/>
        </p:nvGrpSpPr>
        <p:grpSpPr bwMode="auto">
          <a:xfrm>
            <a:off x="1752600" y="2514600"/>
            <a:ext cx="5573713" cy="1135063"/>
            <a:chOff x="0" y="0"/>
            <a:chExt cx="3511" cy="715"/>
          </a:xfrm>
        </p:grpSpPr>
        <p:pic>
          <p:nvPicPr>
            <p:cNvPr id="97283" name="Picture 3" descr="1111111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39" y="126"/>
              <a:ext cx="472" cy="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7284" name="WordArt 4"/>
            <p:cNvSpPr>
              <a:spLocks noChangeArrowheads="1" noChangeShapeType="1"/>
            </p:cNvSpPr>
            <p:nvPr/>
          </p:nvSpPr>
          <p:spPr bwMode="auto">
            <a:xfrm>
              <a:off x="526" y="171"/>
              <a:ext cx="2540" cy="544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r>
                <a:rPr lang="en-US" altLang="zh-CN" sz="3600" b="1" kern="10">
                  <a:ln w="12700">
                    <a:solidFill>
                      <a:srgbClr val="EAEAEA"/>
                    </a:solidFill>
                    <a:rou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/>
                  <a:cs typeface="Times New Roman" panose="02020603050405020304"/>
                </a:rPr>
                <a:t>Exercise</a:t>
              </a:r>
              <a:endPara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endParaRPr>
            </a:p>
          </p:txBody>
        </p:sp>
        <p:pic>
          <p:nvPicPr>
            <p:cNvPr id="97285" name="Picture 5" descr="1111111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544" cy="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7286" name="Picture 6" descr="taoshu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78500" y="762000"/>
            <a:ext cx="33655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7" name="Picture 48" descr="18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5638800"/>
            <a:ext cx="8001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914400" y="533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9900FF"/>
                </a:solidFill>
                <a:ea typeface="黑体" panose="02010609060101010101" pitchFamily="49" charset="-122"/>
              </a:rPr>
              <a:t>从方框中选择适当的单词完成句子。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914400" y="1371600"/>
            <a:ext cx="6797675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quiet,  shy,  funny,  outgoing, friendly 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09600" y="1981200"/>
            <a:ext cx="8001000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My uncle is very _______. He often tells 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jokes.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His cousin is very _____. He is afraid to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speak in public.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Please be _____ in the library.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 Mike’s mother is very ________ to us. 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We all get on well with her. 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5. Bill’s sister is very ________. She’s good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at singing and dancing.  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4114800" y="1981200"/>
            <a:ext cx="1198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funny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4343400" y="2971800"/>
            <a:ext cx="771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shy</a:t>
            </a: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2743200" y="3886200"/>
            <a:ext cx="1063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quiet</a:t>
            </a: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4953000" y="4419600"/>
            <a:ext cx="1560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friendly</a:t>
            </a: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4267200" y="5334000"/>
            <a:ext cx="1695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outgoing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autoUpdateAnimBg="0"/>
      <p:bldP spid="98310" grpId="0" autoUpdateAnimBg="0"/>
      <p:bldP spid="98311" grpId="0" autoUpdateAnimBg="0"/>
      <p:bldP spid="98312" grpId="0" autoUpdateAnimBg="0"/>
      <p:bldP spid="9831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914400" y="762000"/>
            <a:ext cx="7272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9900FF"/>
                </a:solidFill>
                <a:ea typeface="黑体" panose="02010609060101010101" pitchFamily="49" charset="-122"/>
              </a:rPr>
              <a:t>根据要求完成句子，每空一词。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685800" y="1524000"/>
            <a:ext cx="7993063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I used to be shy and quiet. 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改为一般疑问句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____ you _____ to be shy and quiet?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He used to wear old jeans. 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改为否定句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He ______ ____ to wear old jeans.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Lily used to be funny. 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就画线部分提问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_____ ____ he ____ to be ____?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1219200" y="2514600"/>
            <a:ext cx="815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Did</a:t>
            </a: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2971800" y="2514600"/>
            <a:ext cx="749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use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1752600" y="3962400"/>
            <a:ext cx="2112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didn’t   use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1066800" y="5410200"/>
            <a:ext cx="2022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  did</a:t>
            </a: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3733800" y="5410200"/>
            <a:ext cx="749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use</a:t>
            </a: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5486400" y="5410200"/>
            <a:ext cx="815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like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utoUpdateAnimBg="0"/>
      <p:bldP spid="99333" grpId="0" autoUpdateAnimBg="0"/>
      <p:bldP spid="99334" grpId="0" autoUpdateAnimBg="0"/>
      <p:bldP spid="99335" grpId="0" autoUpdateAnimBg="0"/>
      <p:bldP spid="99336" grpId="0" autoUpdateAnimBg="0"/>
      <p:bldP spid="9933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685800" y="1676400"/>
            <a:ext cx="8174038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 Do you like playing computer games?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 No, but I _____.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used to             B. didn’t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C. do                     D. don’t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[</a:t>
            </a: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要点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] used to</a:t>
            </a: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可用于各种人称，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表示过去的习惯。选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grpSp>
        <p:nvGrpSpPr>
          <p:cNvPr id="100355" name="Group 3"/>
          <p:cNvGrpSpPr/>
          <p:nvPr/>
        </p:nvGrpSpPr>
        <p:grpSpPr bwMode="auto">
          <a:xfrm>
            <a:off x="2362200" y="838200"/>
            <a:ext cx="4333875" cy="1295400"/>
            <a:chOff x="0" y="0"/>
            <a:chExt cx="2640" cy="904"/>
          </a:xfrm>
        </p:grpSpPr>
        <p:pic>
          <p:nvPicPr>
            <p:cNvPr id="100356" name="Picture 4" descr="0F8788BDC91369220B9A3163FB40B019CA04F374_491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912" cy="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357" name="WordArt 5"/>
            <p:cNvSpPr>
              <a:spLocks noChangeArrowheads="1" noChangeShapeType="1"/>
            </p:cNvSpPr>
            <p:nvPr/>
          </p:nvSpPr>
          <p:spPr bwMode="auto">
            <a:xfrm>
              <a:off x="960" y="144"/>
              <a:ext cx="1680" cy="600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r>
                <a:rPr lang="zh-CN" altLang="en-US" sz="3600" b="1" kern="10" dirty="0">
                  <a:ln w="9525">
                    <a:solidFill>
                      <a:srgbClr val="800000"/>
                    </a:solidFill>
                    <a:round/>
                  </a:ln>
                  <a:solidFill>
                    <a:srgbClr val="FF0066"/>
                  </a:solidFill>
                  <a:latin typeface="华文新魏" panose="02010800040101010101" charset="-122"/>
                  <a:ea typeface="华文新魏" panose="02010800040101010101" charset="-122"/>
                </a:rPr>
                <a:t>经典习题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0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38200" y="914400"/>
            <a:ext cx="7812088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 Why don’t you take the bike, Henry?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 It’s too expensive. I can’t ____it.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sell                 B. keep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C. borrow          D. afford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[</a:t>
            </a: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要点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] afford</a:t>
            </a: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常与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can, could, be able to</a:t>
            </a: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连用，意为“买得起，负担得起”，后常接名词、代词或动词不定式。选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8" descr="http://imgt4.bdstatic.com/it/u=2223697046,3974611860&amp;fm=15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273175"/>
            <a:ext cx="1943100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Text Box 5"/>
          <p:cNvSpPr txBox="1">
            <a:spLocks noChangeArrowheads="1"/>
          </p:cNvSpPr>
          <p:nvPr/>
        </p:nvSpPr>
        <p:spPr bwMode="auto">
          <a:xfrm>
            <a:off x="2914650" y="1339850"/>
            <a:ext cx="453548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She took up singing to deal with her shyness.</a:t>
            </a:r>
          </a:p>
        </p:txBody>
      </p:sp>
      <p:sp>
        <p:nvSpPr>
          <p:cNvPr id="74756" name="Text Box 5"/>
          <p:cNvSpPr txBox="1">
            <a:spLocks noChangeArrowheads="1"/>
          </p:cNvSpPr>
          <p:nvPr/>
        </p:nvSpPr>
        <p:spPr bwMode="auto">
          <a:xfrm>
            <a:off x="2916238" y="3211513"/>
            <a:ext cx="5543550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As she got better, she was not shy anymore and loved singing in front of crowds. Now she’s the Asian pop star. 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1519238" y="411163"/>
            <a:ext cx="629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Do you want to know her story? </a:t>
            </a:r>
          </a:p>
        </p:txBody>
      </p:sp>
      <p:pic>
        <p:nvPicPr>
          <p:cNvPr id="74758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3810000"/>
            <a:ext cx="1939925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646113" y="1219200"/>
            <a:ext cx="8040687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同义句转换，每空一词。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She seems to be worried now.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 seems that she ________ worried now.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[</a:t>
            </a: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要点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] </a:t>
            </a:r>
            <a:r>
              <a:rPr lang="en-US" altLang="zh-CN" sz="3200" b="1" dirty="0" err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sb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seems to be / do …</a:t>
            </a: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可与“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 seems + that</a:t>
            </a: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从句”句型互换，且要注意主句和从句的时态要保持一致。填写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It; is</a:t>
            </a: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78486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340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tabLst>
                <a:tab pos="340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tabLst>
                <a:tab pos="340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tabLst>
                <a:tab pos="340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tabLst>
                <a:tab pos="340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40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40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40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40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— My father has decided to _____smoking.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— That’s good news for us. I hope so.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A. give up               B. take out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C. give in                D. turn off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[</a:t>
            </a:r>
            <a:r>
              <a:rPr lang="zh-CN" altLang="en-US" sz="3200" b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要点</a:t>
            </a:r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] give up </a:t>
            </a:r>
            <a:r>
              <a:rPr lang="zh-CN" altLang="en-US" sz="3200" b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意为“放弃”</a:t>
            </a:r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3200" b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后常接名词、代词或动词的</a:t>
            </a:r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-ing</a:t>
            </a:r>
            <a:r>
              <a:rPr lang="zh-CN" altLang="en-US" sz="3200" b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形式。选</a:t>
            </a:r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3200" b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3200">
              <a:solidFill>
                <a:srgbClr val="6600FF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914400" y="1219200"/>
            <a:ext cx="75438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．根据所给汉语提示翻译句子。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尽管我学习不好，但我从未放弃过。               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_______ I didn’t do well in my lessons,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I _________ gave up.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[</a:t>
            </a:r>
            <a:r>
              <a:rPr lang="zh-CN" altLang="en-US" sz="3200" b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要点</a:t>
            </a:r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] though, although, even though</a:t>
            </a:r>
            <a:r>
              <a:rPr lang="zh-CN" altLang="en-US" sz="3200" b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都可表示“尽管”。填写</a:t>
            </a:r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Though / Although / Even though; never</a:t>
            </a:r>
            <a:endParaRPr lang="en-US" altLang="zh-CN" sz="3200">
              <a:solidFill>
                <a:srgbClr val="6600FF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4"/>
          <p:cNvSpPr txBox="1">
            <a:spLocks noChangeArrowheads="1"/>
          </p:cNvSpPr>
          <p:nvPr/>
        </p:nvSpPr>
        <p:spPr bwMode="auto">
          <a:xfrm>
            <a:off x="2514600" y="1219200"/>
            <a:ext cx="2738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Homework </a:t>
            </a:r>
          </a:p>
        </p:txBody>
      </p:sp>
      <p:sp>
        <p:nvSpPr>
          <p:cNvPr id="105475" name="Text Box 5"/>
          <p:cNvSpPr txBox="1">
            <a:spLocks noChangeArrowheads="1"/>
          </p:cNvSpPr>
          <p:nvPr/>
        </p:nvSpPr>
        <p:spPr bwMode="auto">
          <a:xfrm>
            <a:off x="457200" y="2362200"/>
            <a:ext cx="86868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Do you ever find our school or our city 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has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changed a lot? Try to find some changes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around </a:t>
            </a:r>
            <a:r>
              <a:rPr lang="en-US" altLang="zh-CN" sz="3200" b="1" dirty="0">
                <a:latin typeface="Times New Roman" panose="02020603050405020304" pitchFamily="18" charset="0"/>
              </a:rPr>
              <a:t>you and make sentences with “used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to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”. 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pic>
        <p:nvPicPr>
          <p:cNvPr id="105476" name="Picture 4" descr="png-02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0"/>
            <a:ext cx="2667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WordArt 4"/>
          <p:cNvSpPr>
            <a:spLocks noChangeArrowheads="1" noChangeShapeType="1" noTextEdit="1"/>
          </p:cNvSpPr>
          <p:nvPr/>
        </p:nvSpPr>
        <p:spPr bwMode="auto">
          <a:xfrm>
            <a:off x="1676400" y="2438400"/>
            <a:ext cx="62484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9525">
                  <a:solidFill>
                    <a:srgbClr val="FFCC99"/>
                  </a:solidFill>
                  <a:round/>
                </a:ln>
                <a:solidFill>
                  <a:srgbClr val="FF9900"/>
                </a:solidFill>
                <a:latin typeface="华文行楷" panose="02010800040101010101" charset="-122"/>
                <a:ea typeface="华文行楷" panose="02010800040101010101" charset="-122"/>
              </a:rPr>
              <a:t>Thank You!</a:t>
            </a:r>
            <a:endParaRPr lang="zh-CN" altLang="en-US" sz="3600" b="1" kern="10">
              <a:ln w="9525">
                <a:solidFill>
                  <a:srgbClr val="FFCC99"/>
                </a:solidFill>
                <a:round/>
              </a:ln>
              <a:solidFill>
                <a:srgbClr val="FF9900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ChangeArrowheads="1"/>
          </p:cNvSpPr>
          <p:nvPr/>
        </p:nvSpPr>
        <p:spPr bwMode="auto">
          <a:xfrm>
            <a:off x="533400" y="3581400"/>
            <a:ext cx="784860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35000"/>
              </a:lnSpc>
              <a:tabLst>
                <a:tab pos="2152650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______  how Candy’s life has changed</a:t>
            </a:r>
          </a:p>
          <a:p>
            <a:pPr algn="l">
              <a:lnSpc>
                <a:spcPct val="135000"/>
              </a:lnSpc>
              <a:tabLst>
                <a:tab pos="2152650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______  Candy’s advice to young people</a:t>
            </a:r>
          </a:p>
          <a:p>
            <a:pPr algn="l">
              <a:lnSpc>
                <a:spcPct val="135000"/>
              </a:lnSpc>
              <a:tabLst>
                <a:tab pos="2152650" algn="l"/>
              </a:tabLst>
            </a:pPr>
            <a:r>
              <a:rPr lang="en-US" altLang="zh-CN" sz="3200" b="1">
                <a:latin typeface="Times New Roman" panose="02020603050405020304" pitchFamily="18" charset="0"/>
              </a:rPr>
              <a:t>______  Candy’s background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533400" y="457200"/>
            <a:ext cx="770255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 Read the article and identify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paragraphs in which the following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appears. Number the   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[1–3].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990600" y="43434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990600" y="3733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990600" y="50292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  <p:bldP spid="75781" grpId="0" autoUpdateAnimBg="0"/>
      <p:bldP spid="7578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457200" y="1371600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   For this month’s </a:t>
            </a:r>
            <a:r>
              <a:rPr lang="en-US" altLang="zh-CN" sz="3200" b="1" i="1">
                <a:latin typeface="Times New Roman" panose="02020603050405020304" pitchFamily="18" charset="0"/>
              </a:rPr>
              <a:t>Young World</a:t>
            </a:r>
            <a:r>
              <a:rPr lang="en-US" altLang="zh-CN" sz="3200" b="1">
                <a:latin typeface="Times New Roman" panose="02020603050405020304" pitchFamily="18" charset="0"/>
              </a:rPr>
              <a:t> magazine, I </a:t>
            </a:r>
          </a:p>
          <a:p>
            <a:pPr marL="342900" indent="-342900"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interviewed 19-year-old Asian pop star Candy </a:t>
            </a:r>
          </a:p>
          <a:p>
            <a:pPr marL="342900" indent="-342900"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Wang. Candy told me that she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used to be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  <a:p>
            <a:pPr marL="342900" indent="-342900"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really shy and </a:t>
            </a: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</a:rPr>
              <a:t>took up</a:t>
            </a:r>
            <a:r>
              <a:rPr lang="en-US" altLang="zh-CN" sz="3200" b="1">
                <a:latin typeface="Times New Roman" panose="02020603050405020304" pitchFamily="18" charset="0"/>
              </a:rPr>
              <a:t> singing to </a:t>
            </a:r>
            <a:r>
              <a:rPr lang="en-US" altLang="zh-CN" sz="3200" b="1">
                <a:solidFill>
                  <a:srgbClr val="0033CC"/>
                </a:solidFill>
                <a:latin typeface="Times New Roman" panose="02020603050405020304" pitchFamily="18" charset="0"/>
              </a:rPr>
              <a:t>deal with</a:t>
            </a:r>
            <a:r>
              <a:rPr lang="en-US" altLang="zh-CN" sz="3200" b="1">
                <a:latin typeface="Times New Roman" panose="02020603050405020304" pitchFamily="18" charset="0"/>
              </a:rPr>
              <a:t> her </a:t>
            </a:r>
          </a:p>
          <a:p>
            <a:pPr marL="342900" indent="-342900"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shyness</a:t>
            </a:r>
            <a:r>
              <a:rPr lang="en-US" altLang="zh-CN" sz="3200" b="1">
                <a:latin typeface="Times New Roman" panose="02020603050405020304" pitchFamily="18" charset="0"/>
              </a:rPr>
              <a:t>. As she got better, she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dared to</a:t>
            </a:r>
            <a:r>
              <a:rPr lang="en-US" altLang="zh-CN" sz="3200" b="1">
                <a:latin typeface="Times New Roman" panose="02020603050405020304" pitchFamily="18" charset="0"/>
              </a:rPr>
              <a:t> sing </a:t>
            </a: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</a:rPr>
              <a:t>in </a:t>
            </a:r>
          </a:p>
          <a:p>
            <a:pPr marL="342900" indent="-342900"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</a:rPr>
              <a:t>front of</a:t>
            </a:r>
            <a:r>
              <a:rPr lang="en-US" altLang="zh-CN" sz="3200" b="1">
                <a:latin typeface="Times New Roman" panose="02020603050405020304" pitchFamily="18" charset="0"/>
              </a:rPr>
              <a:t> her class, and then for </a:t>
            </a:r>
            <a:r>
              <a:rPr lang="en-US" altLang="zh-CN" sz="3200" b="1">
                <a:solidFill>
                  <a:srgbClr val="0033CC"/>
                </a:solidFill>
                <a:latin typeface="Times New Roman" panose="02020603050405020304" pitchFamily="18" charset="0"/>
              </a:rPr>
              <a:t>the whole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  <a:p>
            <a:pPr marL="342900" indent="-342900"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school. Now she’s 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</a:rPr>
              <a:t>not shy anymore</a:t>
            </a:r>
            <a:r>
              <a:rPr lang="en-US" altLang="zh-CN" sz="3200" b="1">
                <a:latin typeface="Times New Roman" panose="02020603050405020304" pitchFamily="18" charset="0"/>
              </a:rPr>
              <a:t> and loves </a:t>
            </a:r>
          </a:p>
          <a:p>
            <a:pPr marL="342900" indent="-342900"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singing in front of crowds.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600200" y="533400"/>
            <a:ext cx="537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From Shy Girl to Pop Star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533400" y="838200"/>
            <a:ext cx="8229600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   I asked Candy how life was different after she became famous. She explained that there are many good things, like 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</a:rPr>
              <a:t>being able to</a:t>
            </a:r>
            <a:r>
              <a:rPr lang="en-US" altLang="zh-CN" sz="3200" b="1">
                <a:latin typeface="Times New Roman" panose="02020603050405020304" pitchFamily="18" charset="0"/>
              </a:rPr>
              <a:t> travel and meet new people all the time. “I didn’t use to be popular in school, but now I get </a:t>
            </a: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</a:rPr>
              <a:t>tons of</a:t>
            </a:r>
            <a:r>
              <a:rPr lang="en-US" altLang="zh-CN" sz="3200" b="1">
                <a:latin typeface="Times New Roman" panose="02020603050405020304" pitchFamily="18" charset="0"/>
              </a:rPr>
              <a:t> attention everywhere I go.” However, too much attention can also be a bad thing. “I always have to worry about how I appear to others and I have to be very careful about what I say or do. And I don’t have much private time anymore. </a:t>
            </a:r>
            <a:r>
              <a:rPr lang="en-US" altLang="zh-CN" sz="3200" b="1">
                <a:solidFill>
                  <a:srgbClr val="0033CC"/>
                </a:solidFill>
                <a:latin typeface="Times New Roman" panose="02020603050405020304" pitchFamily="18" charset="0"/>
              </a:rPr>
              <a:t>Hanging out with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533400" y="457200"/>
            <a:ext cx="8229600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friends is almost impossible for me now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because there are always guards around me.”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   What does Candy have to say to all those young people who want to become famous? “Well,” she begins slowly, “you have to be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prepared to</a:t>
            </a:r>
            <a:r>
              <a:rPr lang="en-US" altLang="zh-CN" sz="3200" b="1">
                <a:latin typeface="Times New Roman" panose="02020603050405020304" pitchFamily="18" charset="0"/>
              </a:rPr>
              <a:t> give up your normal life. You can never imagine how difficult the road to success is. Many times I thought about giving up, but I fought on. You really require a lot of talent and hard work to succeed. Only a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very small number of people make it to the top.”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09600" y="1981200"/>
            <a:ext cx="8077200" cy="401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Candy told me that she used to be really shy and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took up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singing to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deal with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her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shyness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坎迪告诉她过去真的很羞涩，开始唱歌是为了克服自己的羞涩。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take up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此处意为“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开始从事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 dropped medicine and took up physics.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他放弃医学，开始学物理。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2667000" y="914400"/>
            <a:ext cx="384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C00FF"/>
                </a:solidFill>
              </a:rPr>
              <a:t>Language points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609600" y="762000"/>
            <a:ext cx="8305800" cy="235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take up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的其他用法：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1) “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占用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”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table takes up too much room.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2) “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继续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”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We took up our journey the next day.</a:t>
            </a: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533400" y="3276600"/>
            <a:ext cx="80772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deal with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相当于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 with,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意为“对付；处理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How did you deal with the milk?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你是怎么处理那些牛奶的？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 has learnt to deal with all kinds of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difficulties.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089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2413</Words>
  <Application>Microsoft Office PowerPoint</Application>
  <PresentationFormat>全屏显示(4:3)</PresentationFormat>
  <Paragraphs>246</Paragraphs>
  <Slides>34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5" baseType="lpstr">
      <vt:lpstr>Aharoni</vt:lpstr>
      <vt:lpstr>黑体</vt:lpstr>
      <vt:lpstr>华文行楷</vt:lpstr>
      <vt:lpstr>华文新魏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2023-01-16T15:12:03Z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610A9C418E2C43C4B9B1435134CC7BDA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