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92" r:id="rId4"/>
    <p:sldId id="326" r:id="rId5"/>
    <p:sldId id="327" r:id="rId6"/>
    <p:sldId id="287" r:id="rId7"/>
    <p:sldId id="328" r:id="rId8"/>
    <p:sldId id="329" r:id="rId9"/>
    <p:sldId id="330" r:id="rId10"/>
    <p:sldId id="331" r:id="rId11"/>
    <p:sldId id="332" r:id="rId12"/>
    <p:sldId id="335" r:id="rId13"/>
    <p:sldId id="336" r:id="rId14"/>
    <p:sldId id="337" r:id="rId15"/>
    <p:sldId id="338" r:id="rId16"/>
    <p:sldId id="333" r:id="rId17"/>
    <p:sldId id="340" r:id="rId18"/>
    <p:sldId id="271" r:id="rId19"/>
    <p:sldId id="272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95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75" y="81240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709" y="92712"/>
            <a:ext cx="1461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认识几和第几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emf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76240"/>
            <a:ext cx="4867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</a:t>
                </a:r>
                <a:r>
                  <a:rPr kumimoji="1" lang="zh-CN" altLang="en-US" sz="120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认识几和第几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504922" y="476240"/>
            <a:ext cx="3341299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认识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以内的数</a:t>
            </a: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070052" y="432303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4" y="1643065"/>
            <a:ext cx="7191375" cy="277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847219" y="320040"/>
            <a:ext cx="6154103" cy="1323340"/>
            <a:chOff x="2909" y="504"/>
            <a:chExt cx="9692" cy="2084"/>
          </a:xfrm>
        </p:grpSpPr>
        <p:grpSp>
          <p:nvGrpSpPr>
            <p:cNvPr id="2" name="组合 13"/>
            <p:cNvGrpSpPr/>
            <p:nvPr/>
          </p:nvGrpSpPr>
          <p:grpSpPr>
            <a:xfrm>
              <a:off x="5755" y="787"/>
              <a:ext cx="6846" cy="1350"/>
              <a:chOff x="4071934" y="642924"/>
              <a:chExt cx="4347241" cy="857256"/>
            </a:xfrm>
          </p:grpSpPr>
          <p:sp>
            <p:nvSpPr>
              <p:cNvPr id="3" name="圆角矩形标注 2"/>
              <p:cNvSpPr/>
              <p:nvPr/>
            </p:nvSpPr>
            <p:spPr>
              <a:xfrm>
                <a:off x="4071934" y="642924"/>
                <a:ext cx="3920720" cy="857256"/>
              </a:xfrm>
              <a:prstGeom prst="wedgeRoundRectCallout">
                <a:avLst>
                  <a:gd name="adj1" fmla="val -56120"/>
                  <a:gd name="adj2" fmla="val 33893"/>
                  <a:gd name="adj3" fmla="val 16667"/>
                </a:avLst>
              </a:prstGeom>
              <a:solidFill>
                <a:srgbClr val="FFF5D5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TextBox 14"/>
              <p:cNvSpPr txBox="1"/>
              <p:nvPr/>
            </p:nvSpPr>
            <p:spPr>
              <a:xfrm>
                <a:off x="4071934" y="754050"/>
                <a:ext cx="4347241" cy="584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上山的动物有几只？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9" y="504"/>
              <a:ext cx="2607" cy="208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262384" y="4277997"/>
            <a:ext cx="412324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上山的动物有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只。</a:t>
            </a:r>
          </a:p>
        </p:txBody>
      </p:sp>
      <p:sp>
        <p:nvSpPr>
          <p:cNvPr id="10" name="圆角矩形 9"/>
          <p:cNvSpPr/>
          <p:nvPr/>
        </p:nvSpPr>
        <p:spPr>
          <a:xfrm rot="19800000">
            <a:off x="1181739" y="2184400"/>
            <a:ext cx="3536315" cy="1108710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4" y="1643065"/>
            <a:ext cx="7191375" cy="277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55144" y="399417"/>
            <a:ext cx="6154103" cy="1323340"/>
            <a:chOff x="2909" y="504"/>
            <a:chExt cx="9692" cy="2084"/>
          </a:xfrm>
        </p:grpSpPr>
        <p:grpSp>
          <p:nvGrpSpPr>
            <p:cNvPr id="2" name="组合 13"/>
            <p:cNvGrpSpPr/>
            <p:nvPr/>
          </p:nvGrpSpPr>
          <p:grpSpPr>
            <a:xfrm>
              <a:off x="5755" y="787"/>
              <a:ext cx="6846" cy="1350"/>
              <a:chOff x="4071934" y="642924"/>
              <a:chExt cx="4347241" cy="857256"/>
            </a:xfrm>
          </p:grpSpPr>
          <p:sp>
            <p:nvSpPr>
              <p:cNvPr id="3" name="圆角矩形标注 2"/>
              <p:cNvSpPr/>
              <p:nvPr/>
            </p:nvSpPr>
            <p:spPr>
              <a:xfrm>
                <a:off x="4071934" y="642924"/>
                <a:ext cx="3920720" cy="857256"/>
              </a:xfrm>
              <a:prstGeom prst="wedgeRoundRectCallout">
                <a:avLst>
                  <a:gd name="adj1" fmla="val -56120"/>
                  <a:gd name="adj2" fmla="val 33893"/>
                  <a:gd name="adj3" fmla="val 16667"/>
                </a:avLst>
              </a:prstGeom>
              <a:solidFill>
                <a:srgbClr val="FFF5D5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TextBox 14"/>
              <p:cNvSpPr txBox="1"/>
              <p:nvPr/>
            </p:nvSpPr>
            <p:spPr>
              <a:xfrm>
                <a:off x="4071934" y="754050"/>
                <a:ext cx="4347241" cy="584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上山的动物谁第一？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9" y="504"/>
              <a:ext cx="2607" cy="2084"/>
            </a:xfrm>
            <a:prstGeom prst="rect">
              <a:avLst/>
            </a:prstGeom>
          </p:spPr>
        </p:pic>
      </p:grpSp>
      <p:sp>
        <p:nvSpPr>
          <p:cNvPr id="9" name="圆角矩形 8"/>
          <p:cNvSpPr/>
          <p:nvPr/>
        </p:nvSpPr>
        <p:spPr>
          <a:xfrm>
            <a:off x="3851910" y="1635761"/>
            <a:ext cx="935990" cy="1007745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08179" y="4277997"/>
            <a:ext cx="296427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小猫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排第一。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4" y="1643065"/>
            <a:ext cx="7191375" cy="277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55144" y="399417"/>
            <a:ext cx="6154103" cy="1323340"/>
            <a:chOff x="2909" y="504"/>
            <a:chExt cx="9692" cy="2084"/>
          </a:xfrm>
        </p:grpSpPr>
        <p:grpSp>
          <p:nvGrpSpPr>
            <p:cNvPr id="2" name="组合 13"/>
            <p:cNvGrpSpPr/>
            <p:nvPr/>
          </p:nvGrpSpPr>
          <p:grpSpPr>
            <a:xfrm>
              <a:off x="5755" y="787"/>
              <a:ext cx="6846" cy="1350"/>
              <a:chOff x="4071934" y="642924"/>
              <a:chExt cx="4347241" cy="857256"/>
            </a:xfrm>
          </p:grpSpPr>
          <p:sp>
            <p:nvSpPr>
              <p:cNvPr id="3" name="圆角矩形标注 2"/>
              <p:cNvSpPr/>
              <p:nvPr/>
            </p:nvSpPr>
            <p:spPr>
              <a:xfrm>
                <a:off x="4071934" y="642924"/>
                <a:ext cx="3920720" cy="857256"/>
              </a:xfrm>
              <a:prstGeom prst="wedgeRoundRectCallout">
                <a:avLst>
                  <a:gd name="adj1" fmla="val -56120"/>
                  <a:gd name="adj2" fmla="val 33893"/>
                  <a:gd name="adj3" fmla="val 16667"/>
                </a:avLst>
              </a:prstGeom>
              <a:solidFill>
                <a:srgbClr val="FFF5D5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TextBox 14"/>
              <p:cNvSpPr txBox="1"/>
              <p:nvPr/>
            </p:nvSpPr>
            <p:spPr>
              <a:xfrm>
                <a:off x="4071934" y="754050"/>
                <a:ext cx="4347241" cy="584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上山的动物谁第二？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9" y="504"/>
              <a:ext cx="2607" cy="2084"/>
            </a:xfrm>
            <a:prstGeom prst="rect">
              <a:avLst/>
            </a:prstGeom>
          </p:spPr>
        </p:pic>
      </p:grpSp>
      <p:sp>
        <p:nvSpPr>
          <p:cNvPr id="9" name="圆角矩形 8"/>
          <p:cNvSpPr/>
          <p:nvPr/>
        </p:nvSpPr>
        <p:spPr>
          <a:xfrm>
            <a:off x="3299462" y="1981202"/>
            <a:ext cx="625475" cy="1007745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08179" y="4277997"/>
            <a:ext cx="296427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小狗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排第二。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4" y="1643065"/>
            <a:ext cx="7191375" cy="277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55144" y="399417"/>
            <a:ext cx="6154103" cy="1323340"/>
            <a:chOff x="2909" y="504"/>
            <a:chExt cx="9692" cy="2084"/>
          </a:xfrm>
        </p:grpSpPr>
        <p:grpSp>
          <p:nvGrpSpPr>
            <p:cNvPr id="2" name="组合 13"/>
            <p:cNvGrpSpPr/>
            <p:nvPr/>
          </p:nvGrpSpPr>
          <p:grpSpPr>
            <a:xfrm>
              <a:off x="5755" y="787"/>
              <a:ext cx="6846" cy="1350"/>
              <a:chOff x="4071934" y="642924"/>
              <a:chExt cx="4347241" cy="857256"/>
            </a:xfrm>
          </p:grpSpPr>
          <p:sp>
            <p:nvSpPr>
              <p:cNvPr id="3" name="圆角矩形标注 2"/>
              <p:cNvSpPr/>
              <p:nvPr/>
            </p:nvSpPr>
            <p:spPr>
              <a:xfrm>
                <a:off x="4071934" y="642924"/>
                <a:ext cx="3920720" cy="857256"/>
              </a:xfrm>
              <a:prstGeom prst="wedgeRoundRectCallout">
                <a:avLst>
                  <a:gd name="adj1" fmla="val -56120"/>
                  <a:gd name="adj2" fmla="val 33893"/>
                  <a:gd name="adj3" fmla="val 16667"/>
                </a:avLst>
              </a:prstGeom>
              <a:solidFill>
                <a:srgbClr val="FFF5D5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TextBox 14"/>
              <p:cNvSpPr txBox="1"/>
              <p:nvPr/>
            </p:nvSpPr>
            <p:spPr>
              <a:xfrm>
                <a:off x="4071934" y="754050"/>
                <a:ext cx="4347241" cy="584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下山的动物有几只？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9" y="504"/>
              <a:ext cx="2607" cy="208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065399" y="4277997"/>
            <a:ext cx="412324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下山的动物有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只。</a:t>
            </a:r>
          </a:p>
        </p:txBody>
      </p:sp>
      <p:sp>
        <p:nvSpPr>
          <p:cNvPr id="6" name="圆角矩形 5"/>
          <p:cNvSpPr/>
          <p:nvPr/>
        </p:nvSpPr>
        <p:spPr>
          <a:xfrm rot="2280000">
            <a:off x="5403851" y="2185037"/>
            <a:ext cx="2939415" cy="1000125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4" y="1643065"/>
            <a:ext cx="7191375" cy="277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55144" y="399417"/>
            <a:ext cx="6154103" cy="1323340"/>
            <a:chOff x="2909" y="504"/>
            <a:chExt cx="9692" cy="2084"/>
          </a:xfrm>
        </p:grpSpPr>
        <p:grpSp>
          <p:nvGrpSpPr>
            <p:cNvPr id="2" name="组合 13"/>
            <p:cNvGrpSpPr/>
            <p:nvPr/>
          </p:nvGrpSpPr>
          <p:grpSpPr>
            <a:xfrm>
              <a:off x="5755" y="787"/>
              <a:ext cx="6846" cy="1350"/>
              <a:chOff x="4071934" y="642924"/>
              <a:chExt cx="4347241" cy="857256"/>
            </a:xfrm>
          </p:grpSpPr>
          <p:sp>
            <p:nvSpPr>
              <p:cNvPr id="3" name="圆角矩形标注 2"/>
              <p:cNvSpPr/>
              <p:nvPr/>
            </p:nvSpPr>
            <p:spPr>
              <a:xfrm>
                <a:off x="4071934" y="642924"/>
                <a:ext cx="3920720" cy="857256"/>
              </a:xfrm>
              <a:prstGeom prst="wedgeRoundRectCallout">
                <a:avLst>
                  <a:gd name="adj1" fmla="val -56120"/>
                  <a:gd name="adj2" fmla="val 33893"/>
                  <a:gd name="adj3" fmla="val 16667"/>
                </a:avLst>
              </a:prstGeom>
              <a:solidFill>
                <a:srgbClr val="FFF5D5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TextBox 14"/>
              <p:cNvSpPr txBox="1"/>
              <p:nvPr/>
            </p:nvSpPr>
            <p:spPr>
              <a:xfrm>
                <a:off x="4071934" y="754050"/>
                <a:ext cx="4347241" cy="5847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下山的动物谁第一？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9" y="504"/>
              <a:ext cx="2607" cy="208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639439" y="4277997"/>
            <a:ext cx="296427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老鼠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排第一。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482840" y="2695577"/>
            <a:ext cx="935990" cy="1007745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4" y="1643065"/>
            <a:ext cx="7191375" cy="277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755144" y="399417"/>
            <a:ext cx="6154103" cy="1323340"/>
            <a:chOff x="2909" y="504"/>
            <a:chExt cx="9692" cy="2084"/>
          </a:xfrm>
        </p:grpSpPr>
        <p:grpSp>
          <p:nvGrpSpPr>
            <p:cNvPr id="2" name="组合 13"/>
            <p:cNvGrpSpPr/>
            <p:nvPr/>
          </p:nvGrpSpPr>
          <p:grpSpPr>
            <a:xfrm>
              <a:off x="5755" y="623"/>
              <a:ext cx="6846" cy="1696"/>
              <a:chOff x="4071934" y="538782"/>
              <a:chExt cx="4347241" cy="1077227"/>
            </a:xfrm>
          </p:grpSpPr>
          <p:sp>
            <p:nvSpPr>
              <p:cNvPr id="3" name="圆角矩形标注 2"/>
              <p:cNvSpPr/>
              <p:nvPr/>
            </p:nvSpPr>
            <p:spPr>
              <a:xfrm>
                <a:off x="4071934" y="642924"/>
                <a:ext cx="3920720" cy="857256"/>
              </a:xfrm>
              <a:prstGeom prst="wedgeRoundRectCallout">
                <a:avLst>
                  <a:gd name="adj1" fmla="val -56120"/>
                  <a:gd name="adj2" fmla="val 33893"/>
                  <a:gd name="adj3" fmla="val 16667"/>
                </a:avLst>
              </a:prstGeom>
              <a:solidFill>
                <a:srgbClr val="FFF5D5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TextBox 14"/>
              <p:cNvSpPr txBox="1"/>
              <p:nvPr/>
            </p:nvSpPr>
            <p:spPr>
              <a:xfrm>
                <a:off x="4071934" y="538782"/>
                <a:ext cx="4347241" cy="1077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下山的动物谁最后？</a:t>
                </a:r>
              </a:p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在第几个？</a:t>
                </a:r>
              </a:p>
            </p:txBody>
          </p:sp>
        </p:grpSp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9" y="504"/>
              <a:ext cx="2607" cy="208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4778375" y="4277997"/>
            <a:ext cx="458651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狐狸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在最后，排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10200" y="1643381"/>
            <a:ext cx="935990" cy="1007745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6898" y="688977"/>
            <a:ext cx="5072062" cy="3173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3"/>
          <p:cNvGrpSpPr/>
          <p:nvPr/>
        </p:nvGrpSpPr>
        <p:grpSpPr>
          <a:xfrm>
            <a:off x="4037014" y="3812736"/>
            <a:ext cx="3983586" cy="1058668"/>
            <a:chOff x="3471855" y="921873"/>
            <a:chExt cx="3983383" cy="1057872"/>
          </a:xfrm>
        </p:grpSpPr>
        <p:sp>
          <p:nvSpPr>
            <p:cNvPr id="7" name="圆角矩形标注 6"/>
            <p:cNvSpPr/>
            <p:nvPr/>
          </p:nvSpPr>
          <p:spPr>
            <a:xfrm>
              <a:off x="3619175" y="921873"/>
              <a:ext cx="3836063" cy="1057872"/>
            </a:xfrm>
            <a:prstGeom prst="wedgeRoundRectCallout">
              <a:avLst>
                <a:gd name="adj1" fmla="val 52524"/>
                <a:gd name="adj2" fmla="val -632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182" name="TextBox 14"/>
            <p:cNvSpPr txBox="1"/>
            <p:nvPr/>
          </p:nvSpPr>
          <p:spPr>
            <a:xfrm>
              <a:off x="3471855" y="972006"/>
              <a:ext cx="3845588" cy="830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4</a:t>
              </a: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号车前面有几辆车？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分别是哪几辆？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847215" y="1565277"/>
            <a:ext cx="4097020" cy="2247265"/>
          </a:xfrm>
          <a:prstGeom prst="ellipse">
            <a:avLst/>
          </a:prstGeom>
          <a:noFill/>
          <a:ln w="8255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0820" y="3780792"/>
            <a:ext cx="397002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号车前面有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辆车，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分别是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号、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号和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6898" y="688977"/>
            <a:ext cx="5072062" cy="3173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3"/>
          <p:cNvGrpSpPr/>
          <p:nvPr/>
        </p:nvGrpSpPr>
        <p:grpSpPr>
          <a:xfrm>
            <a:off x="4765361" y="4009537"/>
            <a:ext cx="3304777" cy="643939"/>
            <a:chOff x="4487166" y="1118575"/>
            <a:chExt cx="3304371" cy="643406"/>
          </a:xfrm>
        </p:grpSpPr>
        <p:sp>
          <p:nvSpPr>
            <p:cNvPr id="7" name="圆角矩形标注 6"/>
            <p:cNvSpPr/>
            <p:nvPr/>
          </p:nvSpPr>
          <p:spPr>
            <a:xfrm>
              <a:off x="4586857" y="1118575"/>
              <a:ext cx="3156424" cy="643406"/>
            </a:xfrm>
            <a:prstGeom prst="wedgeRoundRectCallout">
              <a:avLst>
                <a:gd name="adj1" fmla="val 39927"/>
                <a:gd name="adj2" fmla="val -8484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182" name="TextBox 14"/>
            <p:cNvSpPr txBox="1"/>
            <p:nvPr/>
          </p:nvSpPr>
          <p:spPr>
            <a:xfrm>
              <a:off x="4487166" y="1179489"/>
              <a:ext cx="3304371" cy="5227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你还能说出什么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?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8615" y="3487420"/>
            <a:ext cx="39700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99560" y="381000"/>
            <a:ext cx="39700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46596" y="805817"/>
            <a:ext cx="397002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号车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前面有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辆车。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728" y="2071685"/>
            <a:ext cx="628654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我们知道了几和第几。</a:t>
            </a:r>
          </a:p>
        </p:txBody>
      </p:sp>
      <p:sp>
        <p:nvSpPr>
          <p:cNvPr id="7" name="矩形 6"/>
          <p:cNvSpPr/>
          <p:nvPr/>
        </p:nvSpPr>
        <p:spPr>
          <a:xfrm>
            <a:off x="1499874" y="2929256"/>
            <a:ext cx="589089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我们会分辨几和第几。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从教材课后习题中选取；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从课时练中选取。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862334" y="1390015"/>
          <a:ext cx="6891655" cy="32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6886575" imgH="3295650" progId="PBrush">
                  <p:embed/>
                </p:oleObj>
              </mc:Choice>
              <mc:Fallback>
                <p:oleObj r:id="rId3" imgW="6886575" imgH="3295650" progId="PBrush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34" y="1390015"/>
                        <a:ext cx="6891655" cy="3298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5396230" y="801372"/>
            <a:ext cx="3070860" cy="461645"/>
          </a:xfrm>
          <a:prstGeom prst="wedgeRoundRectCallout">
            <a:avLst>
              <a:gd name="adj1" fmla="val 33498"/>
              <a:gd name="adj2" fmla="val 122764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大家正在排队买票。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754003" y="1539553"/>
            <a:ext cx="882898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862334" y="1390015"/>
          <a:ext cx="6891655" cy="32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r:id="rId3" imgW="6886575" imgH="3295650" progId="PBrush">
                  <p:embed/>
                </p:oleObj>
              </mc:Choice>
              <mc:Fallback>
                <p:oleObj r:id="rId3" imgW="6886575" imgH="3295650" progId="PBrush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34" y="1390015"/>
                        <a:ext cx="6891655" cy="3298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4059" y="4104642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一共有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个人在排队。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117216" y="294005"/>
            <a:ext cx="4636770" cy="1510665"/>
            <a:chOff x="4909" y="463"/>
            <a:chExt cx="7302" cy="2379"/>
          </a:xfrm>
        </p:grpSpPr>
        <p:sp>
          <p:nvSpPr>
            <p:cNvPr id="3084" name="TextBox 14"/>
            <p:cNvSpPr txBox="1"/>
            <p:nvPr/>
          </p:nvSpPr>
          <p:spPr>
            <a:xfrm>
              <a:off x="4909" y="1290"/>
              <a:ext cx="6412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一共有几个人在排队？</a:t>
              </a:r>
            </a:p>
          </p:txBody>
        </p:sp>
        <p:pic>
          <p:nvPicPr>
            <p:cNvPr id="11" name="图片 10" descr="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38" y="463"/>
              <a:ext cx="2973" cy="2379"/>
            </a:xfrm>
            <a:prstGeom prst="rect">
              <a:avLst/>
            </a:prstGeom>
          </p:spPr>
        </p:pic>
      </p:grpSp>
      <p:sp>
        <p:nvSpPr>
          <p:cNvPr id="15" name="圆角矩形 14"/>
          <p:cNvSpPr/>
          <p:nvPr/>
        </p:nvSpPr>
        <p:spPr>
          <a:xfrm>
            <a:off x="2195830" y="1567180"/>
            <a:ext cx="5760720" cy="2372360"/>
          </a:xfrm>
          <a:prstGeom prst="roundRect">
            <a:avLst/>
          </a:prstGeom>
          <a:noFill/>
          <a:ln w="8572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862334" y="1390015"/>
          <a:ext cx="6891655" cy="32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r:id="rId3" imgW="6886575" imgH="3295650" progId="PBrush">
                  <p:embed/>
                </p:oleObj>
              </mc:Choice>
              <mc:Fallback>
                <p:oleObj r:id="rId3" imgW="6886575" imgH="3295650" progId="PBrush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34" y="1390015"/>
                        <a:ext cx="6891655" cy="3298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7"/>
          <p:cNvGrpSpPr/>
          <p:nvPr/>
        </p:nvGrpSpPr>
        <p:grpSpPr>
          <a:xfrm>
            <a:off x="3116898" y="780733"/>
            <a:ext cx="4071937" cy="539750"/>
            <a:chOff x="3428992" y="428618"/>
            <a:chExt cx="4071966" cy="540327"/>
          </a:xfrm>
        </p:grpSpPr>
        <p:sp>
          <p:nvSpPr>
            <p:cNvPr id="3084" name="TextBox 14"/>
            <p:cNvSpPr txBox="1"/>
            <p:nvPr/>
          </p:nvSpPr>
          <p:spPr>
            <a:xfrm>
              <a:off x="3428992" y="467011"/>
              <a:ext cx="4071966" cy="4621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人排队买票，   排在第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  <p:pic>
          <p:nvPicPr>
            <p:cNvPr id="3085" name="Picture 5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400680" y="428618"/>
              <a:ext cx="550718" cy="5403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210185" y="392684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从左边数起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2233" y="4007487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75028" y="3990977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347724" y="1995807"/>
            <a:ext cx="864235" cy="2016125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862334" y="1390015"/>
          <a:ext cx="6891655" cy="32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r:id="rId3" imgW="6886575" imgH="3295650" progId="PBrush">
                  <p:embed/>
                </p:oleObj>
              </mc:Choice>
              <mc:Fallback>
                <p:oleObj r:id="rId3" imgW="6886575" imgH="3295650" progId="PBrush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34" y="1390015"/>
                        <a:ext cx="6891655" cy="3298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10185" y="392684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从左边数起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2233" y="392684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6333" y="392684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17215" y="819150"/>
            <a:ext cx="4071620" cy="523240"/>
            <a:chOff x="4909" y="1290"/>
            <a:chExt cx="6412" cy="824"/>
          </a:xfrm>
        </p:grpSpPr>
        <p:sp>
          <p:nvSpPr>
            <p:cNvPr id="3084" name="TextBox 14"/>
            <p:cNvSpPr txBox="1"/>
            <p:nvPr/>
          </p:nvSpPr>
          <p:spPr>
            <a:xfrm>
              <a:off x="4909" y="1290"/>
              <a:ext cx="6412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_GB2312" pitchFamily="49" charset="-122"/>
                  <a:ea typeface="楷体_GB2312" pitchFamily="49" charset="-122"/>
                  <a:sym typeface="+mn-ea"/>
                </a:rPr>
                <a:t> 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排在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……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3083" name="Picture 8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0" y="1337"/>
              <a:ext cx="753" cy="6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文本框 7"/>
          <p:cNvSpPr txBox="1"/>
          <p:nvPr/>
        </p:nvSpPr>
        <p:spPr>
          <a:xfrm>
            <a:off x="4710433" y="392684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64533" y="392684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18633" y="392684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20209" y="1924052"/>
            <a:ext cx="864235" cy="2016125"/>
          </a:xfrm>
          <a:prstGeom prst="roundRect">
            <a:avLst/>
          </a:prstGeom>
          <a:noFill/>
          <a:ln w="666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8" grpId="0"/>
      <p:bldP spid="9" grpId="0"/>
      <p:bldP spid="12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0" y="1000116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从左边起涂色。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100" name="Picture 9"/>
          <p:cNvPicPr>
            <a:picLocks noChangeAspect="1"/>
          </p:cNvPicPr>
          <p:nvPr/>
        </p:nvPicPr>
        <p:blipFill>
          <a:blip r:embed="rId4" cstate="email"/>
          <a:srcRect l="28992" t="28426"/>
          <a:stretch>
            <a:fillRect/>
          </a:stretch>
        </p:blipFill>
        <p:spPr>
          <a:xfrm>
            <a:off x="2654622" y="2218375"/>
            <a:ext cx="5500687" cy="198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14"/>
          <p:cNvSpPr txBox="1"/>
          <p:nvPr/>
        </p:nvSpPr>
        <p:spPr>
          <a:xfrm>
            <a:off x="1297309" y="2470787"/>
            <a:ext cx="12858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</a:p>
        </p:txBody>
      </p:sp>
      <p:sp>
        <p:nvSpPr>
          <p:cNvPr id="4102" name="TextBox 14"/>
          <p:cNvSpPr txBox="1"/>
          <p:nvPr/>
        </p:nvSpPr>
        <p:spPr>
          <a:xfrm>
            <a:off x="1285879" y="3399475"/>
            <a:ext cx="12858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涂第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</a:p>
        </p:txBody>
      </p:sp>
      <p:pic>
        <p:nvPicPr>
          <p:cNvPr id="5130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196" y="2289811"/>
            <a:ext cx="782637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0480" y="2275525"/>
            <a:ext cx="782638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772" y="2285050"/>
            <a:ext cx="782637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0297" y="2270761"/>
            <a:ext cx="803275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29" y="3280411"/>
            <a:ext cx="803275" cy="795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34974" y="747397"/>
            <a:ext cx="3071813" cy="29289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5" name="组合 8"/>
          <p:cNvGrpSpPr/>
          <p:nvPr/>
        </p:nvGrpSpPr>
        <p:grpSpPr>
          <a:xfrm>
            <a:off x="3077849" y="3638549"/>
            <a:ext cx="3296285" cy="845820"/>
            <a:chOff x="1555709" y="3034032"/>
            <a:chExt cx="3296711" cy="845826"/>
          </a:xfrm>
        </p:grpSpPr>
        <p:pic>
          <p:nvPicPr>
            <p:cNvPr id="5143" name="Picture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574000" y="3034032"/>
              <a:ext cx="728439" cy="8458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44" name="组合 7"/>
            <p:cNvGrpSpPr/>
            <p:nvPr/>
          </p:nvGrpSpPr>
          <p:grpSpPr>
            <a:xfrm>
              <a:off x="1555709" y="3202309"/>
              <a:ext cx="3296711" cy="523225"/>
              <a:chOff x="1555709" y="3773813"/>
              <a:chExt cx="3296711" cy="523225"/>
            </a:xfrm>
          </p:grpSpPr>
          <p:pic>
            <p:nvPicPr>
              <p:cNvPr id="5145" name="Picture 2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1555709" y="3773813"/>
                <a:ext cx="571504" cy="5095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46" name="TextBox 14"/>
              <p:cNvSpPr txBox="1"/>
              <p:nvPr/>
            </p:nvSpPr>
            <p:spPr>
              <a:xfrm>
                <a:off x="2253664" y="3773814"/>
                <a:ext cx="2598756" cy="523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住在第     层。</a:t>
                </a: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5253356" y="3810637"/>
            <a:ext cx="41710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6" name="矩形 5"/>
          <p:cNvSpPr/>
          <p:nvPr/>
        </p:nvSpPr>
        <p:spPr>
          <a:xfrm>
            <a:off x="5095878" y="2942590"/>
            <a:ext cx="83067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</a:p>
        </p:txBody>
      </p:sp>
      <p:sp>
        <p:nvSpPr>
          <p:cNvPr id="7" name="矩形 6"/>
          <p:cNvSpPr/>
          <p:nvPr/>
        </p:nvSpPr>
        <p:spPr>
          <a:xfrm>
            <a:off x="5079368" y="2639059"/>
            <a:ext cx="83067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</a:p>
        </p:txBody>
      </p:sp>
      <p:sp>
        <p:nvSpPr>
          <p:cNvPr id="8" name="矩形 7"/>
          <p:cNvSpPr/>
          <p:nvPr/>
        </p:nvSpPr>
        <p:spPr>
          <a:xfrm>
            <a:off x="5079368" y="2280285"/>
            <a:ext cx="83067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</a:p>
        </p:txBody>
      </p:sp>
      <p:sp>
        <p:nvSpPr>
          <p:cNvPr id="9" name="矩形 8"/>
          <p:cNvSpPr/>
          <p:nvPr/>
        </p:nvSpPr>
        <p:spPr>
          <a:xfrm>
            <a:off x="5079368" y="1849755"/>
            <a:ext cx="83067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</a:p>
        </p:txBody>
      </p:sp>
      <p:sp>
        <p:nvSpPr>
          <p:cNvPr id="10" name="矩形 9"/>
          <p:cNvSpPr/>
          <p:nvPr/>
        </p:nvSpPr>
        <p:spPr>
          <a:xfrm>
            <a:off x="5079368" y="1490980"/>
            <a:ext cx="83067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4"/>
          <p:cNvGrpSpPr/>
          <p:nvPr/>
        </p:nvGrpSpPr>
        <p:grpSpPr>
          <a:xfrm>
            <a:off x="4743337" y="3957156"/>
            <a:ext cx="4500561" cy="675640"/>
            <a:chOff x="157963" y="-1044004"/>
            <a:chExt cx="4500594" cy="675264"/>
          </a:xfrm>
        </p:grpSpPr>
        <p:pic>
          <p:nvPicPr>
            <p:cNvPr id="5133" name="Picture 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426803" y="-891800"/>
              <a:ext cx="552986" cy="42862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34" name="组合 18"/>
            <p:cNvGrpSpPr/>
            <p:nvPr/>
          </p:nvGrpSpPr>
          <p:grpSpPr>
            <a:xfrm>
              <a:off x="157963" y="-1044004"/>
              <a:ext cx="4500594" cy="675264"/>
              <a:chOff x="157963" y="-615376"/>
              <a:chExt cx="4500594" cy="675264"/>
            </a:xfrm>
          </p:grpSpPr>
          <p:sp>
            <p:nvSpPr>
              <p:cNvPr id="5135" name="TextBox 14"/>
              <p:cNvSpPr txBox="1"/>
              <p:nvPr/>
            </p:nvSpPr>
            <p:spPr>
              <a:xfrm>
                <a:off x="157963" y="-463171"/>
                <a:ext cx="4500594" cy="4614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从上面数   是第    只。</a:t>
                </a:r>
              </a:p>
            </p:txBody>
          </p:sp>
          <p:pic>
            <p:nvPicPr>
              <p:cNvPr id="5136" name="Picture 2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>
                <a:off x="2564718" y="-615376"/>
                <a:ext cx="581664" cy="67526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</a:p>
        </p:txBody>
      </p:sp>
      <p:grpSp>
        <p:nvGrpSpPr>
          <p:cNvPr id="5" name="组合 18"/>
          <p:cNvGrpSpPr/>
          <p:nvPr/>
        </p:nvGrpSpPr>
        <p:grpSpPr>
          <a:xfrm>
            <a:off x="2869686" y="642857"/>
            <a:ext cx="5746630" cy="3441063"/>
            <a:chOff x="4731188" y="596238"/>
            <a:chExt cx="5746671" cy="3441476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5113650" y="596238"/>
              <a:ext cx="3173038" cy="29289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4"/>
            <p:cNvSpPr txBox="1"/>
            <p:nvPr/>
          </p:nvSpPr>
          <p:spPr>
            <a:xfrm>
              <a:off x="4731188" y="3503977"/>
              <a:ext cx="5746671" cy="461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有    只猴。从下面数   是第    只。</a:t>
              </a:r>
            </a:p>
          </p:txBody>
        </p:sp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113023" y="3309917"/>
              <a:ext cx="626749" cy="7277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9025822" y="3351196"/>
              <a:ext cx="586109" cy="68080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3371534" y="3422335"/>
            <a:ext cx="41710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18" name="矩形 17"/>
          <p:cNvSpPr/>
          <p:nvPr/>
        </p:nvSpPr>
        <p:spPr>
          <a:xfrm>
            <a:off x="7262337" y="3432441"/>
            <a:ext cx="41710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19" name="矩形 18"/>
          <p:cNvSpPr/>
          <p:nvPr/>
        </p:nvSpPr>
        <p:spPr>
          <a:xfrm>
            <a:off x="7224670" y="4011912"/>
            <a:ext cx="50292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12174" y="3583045"/>
            <a:ext cx="552982" cy="4288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7293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4" y="1643065"/>
            <a:ext cx="7191375" cy="277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847219" y="320040"/>
            <a:ext cx="6154103" cy="1323340"/>
            <a:chOff x="2909" y="504"/>
            <a:chExt cx="9692" cy="2084"/>
          </a:xfrm>
        </p:grpSpPr>
        <p:grpSp>
          <p:nvGrpSpPr>
            <p:cNvPr id="4" name="组合 13"/>
            <p:cNvGrpSpPr/>
            <p:nvPr/>
          </p:nvGrpSpPr>
          <p:grpSpPr>
            <a:xfrm>
              <a:off x="5755" y="787"/>
              <a:ext cx="6846" cy="1565"/>
              <a:chOff x="4071934" y="642924"/>
              <a:chExt cx="4347241" cy="993484"/>
            </a:xfrm>
          </p:grpSpPr>
          <p:sp>
            <p:nvSpPr>
              <p:cNvPr id="6" name="圆角矩形标注 5"/>
              <p:cNvSpPr/>
              <p:nvPr/>
            </p:nvSpPr>
            <p:spPr>
              <a:xfrm>
                <a:off x="4071934" y="642924"/>
                <a:ext cx="4346606" cy="857256"/>
              </a:xfrm>
              <a:prstGeom prst="wedgeRoundRectCallout">
                <a:avLst>
                  <a:gd name="adj1" fmla="val -56120"/>
                  <a:gd name="adj2" fmla="val 33893"/>
                  <a:gd name="adj3" fmla="val 16667"/>
                </a:avLst>
              </a:prstGeom>
              <a:solidFill>
                <a:srgbClr val="FFF5D5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57" name="TextBox 14"/>
              <p:cNvSpPr txBox="1"/>
              <p:nvPr/>
            </p:nvSpPr>
            <p:spPr>
              <a:xfrm>
                <a:off x="4071934" y="682294"/>
                <a:ext cx="4347241" cy="9541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你知道哪幅图是上山图吗？</a:t>
                </a:r>
              </a:p>
              <a:p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哪幅是下山图？</a:t>
                </a:r>
              </a:p>
            </p:txBody>
          </p:sp>
        </p:grpSp>
        <p:pic>
          <p:nvPicPr>
            <p:cNvPr id="7" name="图片 6" descr="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9" y="504"/>
              <a:ext cx="2607" cy="208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2349500" y="4277995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上山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09640" y="4277995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全屏显示(16:9)</PresentationFormat>
  <Paragraphs>85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2023-01-16T15:12:10Z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E93E9F4E45FF401BB1A91EE1E6C9FFB0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