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898" r:id="rId2"/>
    <p:sldId id="899" r:id="rId3"/>
    <p:sldId id="901" r:id="rId4"/>
    <p:sldId id="902" r:id="rId5"/>
    <p:sldId id="903" r:id="rId6"/>
    <p:sldId id="904" r:id="rId7"/>
    <p:sldId id="905" r:id="rId8"/>
    <p:sldId id="906" r:id="rId9"/>
    <p:sldId id="907" r:id="rId10"/>
    <p:sldId id="908" r:id="rId11"/>
    <p:sldId id="909" r:id="rId12"/>
    <p:sldId id="910" r:id="rId13"/>
    <p:sldId id="911" r:id="rId14"/>
    <p:sldId id="912" r:id="rId15"/>
    <p:sldId id="913" r:id="rId16"/>
    <p:sldId id="914" r:id="rId17"/>
    <p:sldId id="915" r:id="rId18"/>
    <p:sldId id="916" r:id="rId19"/>
    <p:sldId id="917" r:id="rId20"/>
    <p:sldId id="918" r:id="rId21"/>
    <p:sldId id="919" r:id="rId22"/>
    <p:sldId id="920" r:id="rId23"/>
    <p:sldId id="921" r:id="rId24"/>
    <p:sldId id="922" r:id="rId25"/>
    <p:sldId id="923" r:id="rId26"/>
    <p:sldId id="924" r:id="rId27"/>
    <p:sldId id="925" r:id="rId28"/>
    <p:sldId id="900" r:id="rId29"/>
  </p:sldIdLst>
  <p:sldSz cx="12192000" cy="6858000"/>
  <p:notesSz cx="6858000" cy="9144000"/>
  <p:embeddedFontLst>
    <p:embeddedFont>
      <p:font typeface="OPPOSans R" panose="02010600030101010101" charset="-122"/>
      <p:regular r:id="rId31"/>
    </p:embeddedFont>
    <p:embeddedFont>
      <p:font typeface="OPPOSans B" panose="02010600030101010101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l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9F70"/>
    <a:srgbClr val="B4815F"/>
    <a:srgbClr val="AC592F"/>
    <a:srgbClr val="800C0E"/>
    <a:srgbClr val="F1C077"/>
    <a:srgbClr val="D4AB94"/>
    <a:srgbClr val="E9C5AB"/>
    <a:srgbClr val="006699"/>
    <a:srgbClr val="660066"/>
    <a:srgbClr val="1D2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03" autoAdjust="0"/>
    <p:restoredTop sz="94660"/>
  </p:normalViewPr>
  <p:slideViewPr>
    <p:cSldViewPr snapToGrid="0">
      <p:cViewPr>
        <p:scale>
          <a:sx n="66" d="100"/>
          <a:sy n="66" d="100"/>
        </p:scale>
        <p:origin x="154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导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字词揭秘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课文精讲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10926501" y="6360154"/>
            <a:ext cx="1265499" cy="270109"/>
            <a:chOff x="10926501" y="6235700"/>
            <a:chExt cx="1265499" cy="27010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926501" y="6235700"/>
              <a:ext cx="1265499" cy="0"/>
            </a:xfrm>
            <a:prstGeom prst="line">
              <a:avLst/>
            </a:prstGeom>
            <a:ln w="34925">
              <a:solidFill>
                <a:srgbClr val="92D05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366339" y="6370755"/>
              <a:ext cx="825661" cy="0"/>
            </a:xfrm>
            <a:prstGeom prst="line">
              <a:avLst/>
            </a:prstGeom>
            <a:ln w="34925">
              <a:solidFill>
                <a:srgbClr val="4F9F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771453" y="6505809"/>
              <a:ext cx="420547" cy="0"/>
            </a:xfrm>
            <a:prstGeom prst="line">
              <a:avLst/>
            </a:prstGeom>
            <a:ln w="349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 userDrawn="1"/>
        </p:nvGrpSpPr>
        <p:grpSpPr>
          <a:xfrm>
            <a:off x="97539" y="383160"/>
            <a:ext cx="733708" cy="747140"/>
            <a:chOff x="1371603" y="518796"/>
            <a:chExt cx="1041136" cy="722837"/>
          </a:xfrm>
        </p:grpSpPr>
        <p:sp>
          <p:nvSpPr>
            <p:cNvPr id="7" name="矩形 6"/>
            <p:cNvSpPr/>
            <p:nvPr userDrawn="1"/>
          </p:nvSpPr>
          <p:spPr>
            <a:xfrm rot="5400000" flipV="1">
              <a:off x="1718286" y="699581"/>
              <a:ext cx="611503" cy="249934"/>
            </a:xfrm>
            <a:prstGeom prst="rect">
              <a:avLst/>
            </a:prstGeom>
            <a:gradFill>
              <a:gsLst>
                <a:gs pos="0">
                  <a:srgbClr val="4F9F70"/>
                </a:gs>
                <a:gs pos="100000">
                  <a:srgbClr val="4F9F7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9" name="矩形: 圆角 18"/>
            <p:cNvSpPr/>
            <p:nvPr userDrawn="1"/>
          </p:nvSpPr>
          <p:spPr>
            <a:xfrm rot="5400000" flipV="1">
              <a:off x="1505083" y="801926"/>
              <a:ext cx="458627" cy="19812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4F9F70"/>
                </a:gs>
                <a:gs pos="100000">
                  <a:srgbClr val="4F9F7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3" name="矩形: 圆角 12"/>
            <p:cNvSpPr/>
            <p:nvPr userDrawn="1"/>
          </p:nvSpPr>
          <p:spPr>
            <a:xfrm rot="5400000" flipV="1">
              <a:off x="2084365" y="801926"/>
              <a:ext cx="458627" cy="19812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4F9F70"/>
                </a:gs>
                <a:gs pos="100000">
                  <a:srgbClr val="4F9F7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4" name="矩形: 圆角 13"/>
            <p:cNvSpPr/>
            <p:nvPr userDrawn="1"/>
          </p:nvSpPr>
          <p:spPr>
            <a:xfrm rot="5400000" flipV="1">
              <a:off x="1241349" y="913260"/>
              <a:ext cx="458627" cy="19812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4F9F70"/>
                </a:gs>
                <a:gs pos="100000">
                  <a:srgbClr val="4F9F7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4"/>
          <a:stretch>
            <a:fillRect/>
          </a:stretch>
        </p:blipFill>
        <p:spPr>
          <a:xfrm>
            <a:off x="0" y="0"/>
            <a:ext cx="12187080" cy="6858000"/>
          </a:xfrm>
          <a:custGeom>
            <a:avLst/>
            <a:gdLst>
              <a:gd name="connsiteX0" fmla="*/ 0 w 12187080"/>
              <a:gd name="connsiteY0" fmla="*/ 0 h 6858000"/>
              <a:gd name="connsiteX1" fmla="*/ 12187080 w 12187080"/>
              <a:gd name="connsiteY1" fmla="*/ 0 h 6858000"/>
              <a:gd name="connsiteX2" fmla="*/ 12187080 w 12187080"/>
              <a:gd name="connsiteY2" fmla="*/ 6858000 h 6858000"/>
              <a:gd name="connsiteX3" fmla="*/ 0 w 121870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7080" h="6858000">
                <a:moveTo>
                  <a:pt x="0" y="0"/>
                </a:moveTo>
                <a:lnTo>
                  <a:pt x="12187080" y="0"/>
                </a:lnTo>
                <a:lnTo>
                  <a:pt x="121870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4764565" y="2424730"/>
            <a:ext cx="6049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4F9F7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22  </a:t>
            </a:r>
            <a:r>
              <a:rPr lang="zh-CN" altLang="en-US" sz="8000" dirty="0">
                <a:solidFill>
                  <a:srgbClr val="4F9F7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手指</a:t>
            </a:r>
          </a:p>
        </p:txBody>
      </p:sp>
      <p:sp>
        <p:nvSpPr>
          <p:cNvPr id="13" name="文本框 12"/>
          <p:cNvSpPr txBox="1"/>
          <p:nvPr/>
        </p:nvSpPr>
        <p:spPr>
          <a:xfrm flipH="1">
            <a:off x="5181917" y="4001704"/>
            <a:ext cx="4876166" cy="56263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26584" y="1638788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4919" y="896319"/>
            <a:ext cx="11948162" cy="206650"/>
          </a:xfrm>
          <a:prstGeom prst="rect">
            <a:avLst/>
          </a:prstGeom>
          <a:gradFill>
            <a:gsLst>
              <a:gs pos="0">
                <a:srgbClr val="4F9F70">
                  <a:alpha val="0"/>
                </a:srgbClr>
              </a:gs>
              <a:gs pos="100000">
                <a:srgbClr val="4F9F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10320454" y="2739724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rgbClr val="4F9F70"/>
              </a:gs>
              <a:gs pos="100000">
                <a:srgbClr val="4F9F7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10121945" y="3059791"/>
            <a:ext cx="1231245" cy="187817"/>
          </a:xfrm>
          <a:prstGeom prst="parallelogram">
            <a:avLst/>
          </a:prstGeom>
          <a:gradFill>
            <a:gsLst>
              <a:gs pos="0">
                <a:srgbClr val="4F9F70"/>
              </a:gs>
              <a:gs pos="100000">
                <a:srgbClr val="4F9F7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18" y="5489178"/>
            <a:ext cx="12187081" cy="252233"/>
          </a:xfrm>
          <a:prstGeom prst="rect">
            <a:avLst/>
          </a:prstGeom>
          <a:gradFill>
            <a:gsLst>
              <a:gs pos="0">
                <a:srgbClr val="4F9F70">
                  <a:alpha val="0"/>
                </a:srgbClr>
              </a:gs>
              <a:gs pos="100000">
                <a:srgbClr val="4F9F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平行四边形 20"/>
          <p:cNvSpPr/>
          <p:nvPr/>
        </p:nvSpPr>
        <p:spPr>
          <a:xfrm flipH="1">
            <a:off x="1165827" y="2707079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rgbClr val="4F9F70"/>
              </a:gs>
              <a:gs pos="100000">
                <a:srgbClr val="4F9F7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平行四边形 21"/>
          <p:cNvSpPr/>
          <p:nvPr/>
        </p:nvSpPr>
        <p:spPr>
          <a:xfrm flipH="1">
            <a:off x="967318" y="3027146"/>
            <a:ext cx="1231245" cy="187817"/>
          </a:xfrm>
          <a:prstGeom prst="parallelogram">
            <a:avLst/>
          </a:prstGeom>
          <a:gradFill>
            <a:gsLst>
              <a:gs pos="0">
                <a:srgbClr val="4F9F70"/>
              </a:gs>
              <a:gs pos="100000">
                <a:srgbClr val="4F9F7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8" grpId="0"/>
      <p:bldP spid="19" grpId="0" animBg="1"/>
      <p:bldP spid="14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6320608" y="4295897"/>
            <a:ext cx="4709196" cy="974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“叉”略扁，“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扌”写得略窄一些，左窄右宽。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6320608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6320608" y="2929736"/>
            <a:ext cx="34972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搔首     搔痒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6320608" y="3417603"/>
            <a:ext cx="663389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看！那只小猫在搔痒。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6320608" y="2497936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扌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635858" y="2990502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3081856" y="3333428"/>
            <a:ext cx="14670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搔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84636" y="1980935"/>
            <a:ext cx="10615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sāo</a:t>
            </a:r>
            <a:endParaRPr lang="zh-CN" altLang="en-US" sz="4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  <a:p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6567394" y="4295897"/>
            <a:ext cx="470919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“疒”撇稍长；被包围部分横画间距匀称。</a:t>
            </a:r>
          </a:p>
          <a:p>
            <a:pPr algn="just">
              <a:defRPr/>
            </a:pP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6545622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半包围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6545622" y="3204829"/>
            <a:ext cx="34972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搔痒  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6545622" y="3750363"/>
            <a:ext cx="663389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身上有点痒。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826807" y="2793278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3185442" y="3172512"/>
            <a:ext cx="14670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痒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360169" y="1798129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yǎng</a:t>
            </a:r>
            <a:endParaRPr lang="zh-CN" altLang="en-US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34"/>
          <p:cNvSpPr txBox="1">
            <a:spLocks noChangeArrowheads="1"/>
          </p:cNvSpPr>
          <p:nvPr/>
        </p:nvSpPr>
        <p:spPr bwMode="auto">
          <a:xfrm>
            <a:off x="6545622" y="2659295"/>
            <a:ext cx="34972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疒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 animBg="1"/>
      <p:bldP spid="85" grpId="0"/>
      <p:bldP spid="86" grpId="0"/>
      <p:bldP spid="15" grpId="0"/>
      <p:bldP spid="28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660400" y="1573907"/>
            <a:ext cx="6956402" cy="461665"/>
          </a:xfrm>
          <a:prstGeom prst="rect">
            <a:avLst/>
          </a:prstGeom>
          <a:solidFill>
            <a:srgbClr val="4F9F7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自由读课文，说说课文按什么顺序写的？</a:t>
            </a:r>
          </a:p>
        </p:txBody>
      </p:sp>
      <p:sp>
        <p:nvSpPr>
          <p:cNvPr id="61" name="TextBox 2"/>
          <p:cNvSpPr txBox="1"/>
          <p:nvPr/>
        </p:nvSpPr>
        <p:spPr>
          <a:xfrm>
            <a:off x="1177573" y="3039792"/>
            <a:ext cx="7595651" cy="2013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首先写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_________________________________________</a:t>
            </a:r>
          </a:p>
          <a:p>
            <a:pPr>
              <a:lnSpc>
                <a:spcPct val="200000"/>
              </a:lnSpc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然后写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_________________________________________</a:t>
            </a:r>
          </a:p>
          <a:p>
            <a:pPr>
              <a:lnSpc>
                <a:spcPct val="200000"/>
              </a:lnSpc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最后写   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_________________________________________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761004" y="2646251"/>
            <a:ext cx="625716" cy="2406977"/>
            <a:chOff x="643351" y="1781292"/>
            <a:chExt cx="688288" cy="2647675"/>
          </a:xfrm>
        </p:grpSpPr>
        <p:sp>
          <p:nvSpPr>
            <p:cNvPr id="65" name="任意多边形 9"/>
            <p:cNvSpPr/>
            <p:nvPr/>
          </p:nvSpPr>
          <p:spPr>
            <a:xfrm>
              <a:off x="643351" y="1781292"/>
              <a:ext cx="688288" cy="830718"/>
            </a:xfrm>
            <a:custGeom>
              <a:avLst/>
              <a:gdLst>
                <a:gd name="connsiteX0" fmla="*/ 0 w 688288"/>
                <a:gd name="connsiteY0" fmla="*/ 114717 h 830718"/>
                <a:gd name="connsiteX1" fmla="*/ 114717 w 688288"/>
                <a:gd name="connsiteY1" fmla="*/ 0 h 830718"/>
                <a:gd name="connsiteX2" fmla="*/ 573571 w 688288"/>
                <a:gd name="connsiteY2" fmla="*/ 0 h 830718"/>
                <a:gd name="connsiteX3" fmla="*/ 688288 w 688288"/>
                <a:gd name="connsiteY3" fmla="*/ 114717 h 830718"/>
                <a:gd name="connsiteX4" fmla="*/ 688288 w 688288"/>
                <a:gd name="connsiteY4" fmla="*/ 716001 h 830718"/>
                <a:gd name="connsiteX5" fmla="*/ 573571 w 688288"/>
                <a:gd name="connsiteY5" fmla="*/ 830718 h 830718"/>
                <a:gd name="connsiteX6" fmla="*/ 114717 w 688288"/>
                <a:gd name="connsiteY6" fmla="*/ 830718 h 830718"/>
                <a:gd name="connsiteX7" fmla="*/ 0 w 688288"/>
                <a:gd name="connsiteY7" fmla="*/ 716001 h 830718"/>
                <a:gd name="connsiteX8" fmla="*/ 0 w 688288"/>
                <a:gd name="connsiteY8" fmla="*/ 114717 h 83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8288" h="830718">
                  <a:moveTo>
                    <a:pt x="0" y="114717"/>
                  </a:moveTo>
                  <a:cubicBezTo>
                    <a:pt x="0" y="51361"/>
                    <a:pt x="51361" y="0"/>
                    <a:pt x="114717" y="0"/>
                  </a:cubicBezTo>
                  <a:lnTo>
                    <a:pt x="573571" y="0"/>
                  </a:lnTo>
                  <a:cubicBezTo>
                    <a:pt x="636927" y="0"/>
                    <a:pt x="688288" y="51361"/>
                    <a:pt x="688288" y="114717"/>
                  </a:cubicBezTo>
                  <a:lnTo>
                    <a:pt x="688288" y="716001"/>
                  </a:lnTo>
                  <a:cubicBezTo>
                    <a:pt x="688288" y="779357"/>
                    <a:pt x="636927" y="830718"/>
                    <a:pt x="573571" y="830718"/>
                  </a:cubicBezTo>
                  <a:lnTo>
                    <a:pt x="114717" y="830718"/>
                  </a:lnTo>
                  <a:cubicBezTo>
                    <a:pt x="51361" y="830718"/>
                    <a:pt x="0" y="779357"/>
                    <a:pt x="0" y="716001"/>
                  </a:cubicBezTo>
                  <a:lnTo>
                    <a:pt x="0" y="114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69" tIns="136469" rIns="136469" bIns="136469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b="1" kern="1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总</a:t>
              </a:r>
            </a:p>
          </p:txBody>
        </p:sp>
        <p:sp>
          <p:nvSpPr>
            <p:cNvPr id="66" name="任意多边形 10"/>
            <p:cNvSpPr/>
            <p:nvPr/>
          </p:nvSpPr>
          <p:spPr>
            <a:xfrm>
              <a:off x="643351" y="2689770"/>
              <a:ext cx="688288" cy="830718"/>
            </a:xfrm>
            <a:custGeom>
              <a:avLst/>
              <a:gdLst>
                <a:gd name="connsiteX0" fmla="*/ 0 w 688288"/>
                <a:gd name="connsiteY0" fmla="*/ 114717 h 830718"/>
                <a:gd name="connsiteX1" fmla="*/ 114717 w 688288"/>
                <a:gd name="connsiteY1" fmla="*/ 0 h 830718"/>
                <a:gd name="connsiteX2" fmla="*/ 573571 w 688288"/>
                <a:gd name="connsiteY2" fmla="*/ 0 h 830718"/>
                <a:gd name="connsiteX3" fmla="*/ 688288 w 688288"/>
                <a:gd name="connsiteY3" fmla="*/ 114717 h 830718"/>
                <a:gd name="connsiteX4" fmla="*/ 688288 w 688288"/>
                <a:gd name="connsiteY4" fmla="*/ 716001 h 830718"/>
                <a:gd name="connsiteX5" fmla="*/ 573571 w 688288"/>
                <a:gd name="connsiteY5" fmla="*/ 830718 h 830718"/>
                <a:gd name="connsiteX6" fmla="*/ 114717 w 688288"/>
                <a:gd name="connsiteY6" fmla="*/ 830718 h 830718"/>
                <a:gd name="connsiteX7" fmla="*/ 0 w 688288"/>
                <a:gd name="connsiteY7" fmla="*/ 716001 h 830718"/>
                <a:gd name="connsiteX8" fmla="*/ 0 w 688288"/>
                <a:gd name="connsiteY8" fmla="*/ 114717 h 83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8288" h="830718">
                  <a:moveTo>
                    <a:pt x="0" y="114717"/>
                  </a:moveTo>
                  <a:cubicBezTo>
                    <a:pt x="0" y="51361"/>
                    <a:pt x="51361" y="0"/>
                    <a:pt x="114717" y="0"/>
                  </a:cubicBezTo>
                  <a:lnTo>
                    <a:pt x="573571" y="0"/>
                  </a:lnTo>
                  <a:cubicBezTo>
                    <a:pt x="636927" y="0"/>
                    <a:pt x="688288" y="51361"/>
                    <a:pt x="688288" y="114717"/>
                  </a:cubicBezTo>
                  <a:lnTo>
                    <a:pt x="688288" y="716001"/>
                  </a:lnTo>
                  <a:cubicBezTo>
                    <a:pt x="688288" y="779357"/>
                    <a:pt x="636927" y="830718"/>
                    <a:pt x="573571" y="830718"/>
                  </a:cubicBezTo>
                  <a:lnTo>
                    <a:pt x="114717" y="830718"/>
                  </a:lnTo>
                  <a:cubicBezTo>
                    <a:pt x="51361" y="830718"/>
                    <a:pt x="0" y="779357"/>
                    <a:pt x="0" y="716001"/>
                  </a:cubicBezTo>
                  <a:lnTo>
                    <a:pt x="0" y="114717"/>
                  </a:lnTo>
                  <a:close/>
                </a:path>
              </a:pathLst>
            </a:custGeom>
            <a:solidFill>
              <a:srgbClr val="4F9F7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69" tIns="136469" rIns="136469" bIns="136469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b="1" kern="12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分</a:t>
              </a:r>
            </a:p>
          </p:txBody>
        </p:sp>
        <p:sp>
          <p:nvSpPr>
            <p:cNvPr id="67" name="任意多边形 11"/>
            <p:cNvSpPr/>
            <p:nvPr/>
          </p:nvSpPr>
          <p:spPr>
            <a:xfrm>
              <a:off x="643351" y="3598249"/>
              <a:ext cx="688288" cy="830718"/>
            </a:xfrm>
            <a:custGeom>
              <a:avLst/>
              <a:gdLst>
                <a:gd name="connsiteX0" fmla="*/ 0 w 688288"/>
                <a:gd name="connsiteY0" fmla="*/ 114717 h 830718"/>
                <a:gd name="connsiteX1" fmla="*/ 114717 w 688288"/>
                <a:gd name="connsiteY1" fmla="*/ 0 h 830718"/>
                <a:gd name="connsiteX2" fmla="*/ 573571 w 688288"/>
                <a:gd name="connsiteY2" fmla="*/ 0 h 830718"/>
                <a:gd name="connsiteX3" fmla="*/ 688288 w 688288"/>
                <a:gd name="connsiteY3" fmla="*/ 114717 h 830718"/>
                <a:gd name="connsiteX4" fmla="*/ 688288 w 688288"/>
                <a:gd name="connsiteY4" fmla="*/ 716001 h 830718"/>
                <a:gd name="connsiteX5" fmla="*/ 573571 w 688288"/>
                <a:gd name="connsiteY5" fmla="*/ 830718 h 830718"/>
                <a:gd name="connsiteX6" fmla="*/ 114717 w 688288"/>
                <a:gd name="connsiteY6" fmla="*/ 830718 h 830718"/>
                <a:gd name="connsiteX7" fmla="*/ 0 w 688288"/>
                <a:gd name="connsiteY7" fmla="*/ 716001 h 830718"/>
                <a:gd name="connsiteX8" fmla="*/ 0 w 688288"/>
                <a:gd name="connsiteY8" fmla="*/ 114717 h 83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8288" h="830718">
                  <a:moveTo>
                    <a:pt x="0" y="114717"/>
                  </a:moveTo>
                  <a:cubicBezTo>
                    <a:pt x="0" y="51361"/>
                    <a:pt x="51361" y="0"/>
                    <a:pt x="114717" y="0"/>
                  </a:cubicBezTo>
                  <a:lnTo>
                    <a:pt x="573571" y="0"/>
                  </a:lnTo>
                  <a:cubicBezTo>
                    <a:pt x="636927" y="0"/>
                    <a:pt x="688288" y="51361"/>
                    <a:pt x="688288" y="114717"/>
                  </a:cubicBezTo>
                  <a:lnTo>
                    <a:pt x="688288" y="716001"/>
                  </a:lnTo>
                  <a:cubicBezTo>
                    <a:pt x="688288" y="779357"/>
                    <a:pt x="636927" y="830718"/>
                    <a:pt x="573571" y="830718"/>
                  </a:cubicBezTo>
                  <a:lnTo>
                    <a:pt x="114717" y="830718"/>
                  </a:lnTo>
                  <a:cubicBezTo>
                    <a:pt x="51361" y="830718"/>
                    <a:pt x="0" y="779357"/>
                    <a:pt x="0" y="716001"/>
                  </a:cubicBezTo>
                  <a:lnTo>
                    <a:pt x="0" y="114717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69" tIns="136469" rIns="136469" bIns="136469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b="1" kern="12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总</a:t>
              </a:r>
            </a:p>
          </p:txBody>
        </p:sp>
      </p:grpSp>
      <p:sp>
        <p:nvSpPr>
          <p:cNvPr id="68" name="矩形 67"/>
          <p:cNvSpPr/>
          <p:nvPr/>
        </p:nvSpPr>
        <p:spPr>
          <a:xfrm>
            <a:off x="2212612" y="3073691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一只手上的五根手指各有所长、各有所短。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212612" y="3774214"/>
            <a:ext cx="4991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五根手指不同的姿态和性格。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202129" y="4510622"/>
            <a:ext cx="6423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人群的全体如同手指的全体一样，团结力量大。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8301" y="2224139"/>
            <a:ext cx="3238815" cy="3238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8" grpId="0"/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6"/>
          <p:cNvSpPr txBox="1"/>
          <p:nvPr/>
        </p:nvSpPr>
        <p:spPr>
          <a:xfrm>
            <a:off x="660400" y="1863328"/>
            <a:ext cx="6636871" cy="1151149"/>
          </a:xfrm>
          <a:prstGeom prst="rect">
            <a:avLst/>
          </a:prstGeom>
          <a:solidFill>
            <a:srgbClr val="4F9F7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读了课文之后，五根手指给你留下了怎样的印象呢？用文中的一句话来概括。</a:t>
            </a:r>
          </a:p>
        </p:txBody>
      </p:sp>
      <p:sp>
        <p:nvSpPr>
          <p:cNvPr id="58" name="矩形 57"/>
          <p:cNvSpPr/>
          <p:nvPr/>
        </p:nvSpPr>
        <p:spPr>
          <a:xfrm>
            <a:off x="660400" y="3632200"/>
            <a:ext cx="6636871" cy="124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一只手上的五根手指，各有不同的姿态，各具不同的性格，各有所长，各有所短。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1146" y="1863328"/>
            <a:ext cx="3472601" cy="3472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表格 56"/>
          <p:cNvGraphicFramePr>
            <a:graphicFrameLocks noGrp="1"/>
          </p:cNvGraphicFramePr>
          <p:nvPr/>
        </p:nvGraphicFramePr>
        <p:xfrm>
          <a:off x="2458165" y="2958353"/>
          <a:ext cx="7275671" cy="284653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80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3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手指名称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F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短处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F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长处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F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大拇指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食指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中指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无名指、小指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8" name="TextBox 3"/>
          <p:cNvSpPr txBox="1"/>
          <p:nvPr/>
        </p:nvSpPr>
        <p:spPr>
          <a:xfrm>
            <a:off x="666750" y="1533723"/>
            <a:ext cx="10858500" cy="1151149"/>
          </a:xfrm>
          <a:prstGeom prst="rect">
            <a:avLst/>
          </a:prstGeom>
          <a:solidFill>
            <a:srgbClr val="4F9F7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抓住文中的重点语句，体会五根手指各自不同的特点。找出它们的短处和长处。找出相关语句填写在下表中。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4480115" y="1535522"/>
            <a:ext cx="3231771" cy="461665"/>
          </a:xfrm>
          <a:prstGeom prst="rect">
            <a:avLst/>
          </a:prstGeom>
          <a:solidFill>
            <a:srgbClr val="4F9F7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大拇指</a:t>
            </a:r>
          </a:p>
        </p:txBody>
      </p:sp>
      <p:sp>
        <p:nvSpPr>
          <p:cNvPr id="67" name="文本框 3"/>
          <p:cNvSpPr txBox="1"/>
          <p:nvPr/>
        </p:nvSpPr>
        <p:spPr>
          <a:xfrm>
            <a:off x="4063916" y="2510767"/>
            <a:ext cx="6955748" cy="183646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大拇指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在五指中，形状实在算不上美。身体矮而胖，头大而肥，构造简单，人家有两个关节，他只有一个。但在五指中，确实最肯吃苦的。</a:t>
            </a:r>
            <a:endParaRPr lang="en-US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08" y="1997187"/>
            <a:ext cx="1661710" cy="271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4480114" y="1736319"/>
            <a:ext cx="3231772" cy="461665"/>
          </a:xfrm>
          <a:prstGeom prst="rect">
            <a:avLst/>
          </a:prstGeom>
          <a:solidFill>
            <a:srgbClr val="4F9F7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食指</a:t>
            </a:r>
          </a:p>
        </p:txBody>
      </p:sp>
      <p:sp>
        <p:nvSpPr>
          <p:cNvPr id="64" name="文本框 3"/>
          <p:cNvSpPr txBox="1"/>
          <p:nvPr/>
        </p:nvSpPr>
        <p:spPr>
          <a:xfrm>
            <a:off x="1524000" y="3021744"/>
            <a:ext cx="6382870" cy="122091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常与大拇指合作的是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食指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。他的姿态可不如其他三指窈窕，都是直直落落的强硬的曲线。</a:t>
            </a: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1741" y="1967152"/>
            <a:ext cx="1835313" cy="268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框 3"/>
          <p:cNvSpPr txBox="1"/>
          <p:nvPr/>
        </p:nvSpPr>
        <p:spPr>
          <a:xfrm>
            <a:off x="2062765" y="3008307"/>
            <a:ext cx="7344816" cy="42069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五指中地位最优、相貌最堂皇的，无如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中指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2000" b="1" u="sng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2533837" y="4239323"/>
            <a:ext cx="3892554" cy="5130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n w="1905"/>
                <a:gradFill flip="none" rotWithShape="1">
                  <a:gsLst>
                    <a:gs pos="0">
                      <a:srgbClr val="FF7A00"/>
                    </a:gs>
                    <a:gs pos="100000">
                      <a:srgbClr val="FF03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地位最优 相貌堂堂</a:t>
            </a: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693" y="1967151"/>
            <a:ext cx="1689775" cy="301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4480114" y="1736319"/>
            <a:ext cx="3231772" cy="461665"/>
          </a:xfrm>
          <a:prstGeom prst="rect">
            <a:avLst/>
          </a:prstGeom>
          <a:solidFill>
            <a:srgbClr val="4F9F7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中指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085824" y="2986326"/>
            <a:ext cx="8262556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他永远不受外物冲撞，所以曲线优美，处处显示着养尊处优的幸福。</a:t>
            </a:r>
          </a:p>
        </p:txBody>
      </p:sp>
      <p:sp>
        <p:nvSpPr>
          <p:cNvPr id="60" name="TextBox 2"/>
          <p:cNvSpPr txBox="1">
            <a:spLocks noChangeArrowheads="1"/>
          </p:cNvSpPr>
          <p:nvPr/>
        </p:nvSpPr>
        <p:spPr bwMode="auto">
          <a:xfrm>
            <a:off x="1085824" y="3754078"/>
            <a:ext cx="8027153" cy="15132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25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小草悄悄地从土里（       ）出了嫩绿的小脑袋。</a:t>
            </a:r>
            <a:endParaRPr lang="en-US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5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小鸟在枝头欢快地（        ）。</a:t>
            </a:r>
            <a:endParaRPr lang="en-US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3708354" y="4061311"/>
            <a:ext cx="54534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探</a:t>
            </a: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3708354" y="4867267"/>
            <a:ext cx="90601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唱歌</a:t>
            </a:r>
          </a:p>
        </p:txBody>
      </p:sp>
      <p:sp>
        <p:nvSpPr>
          <p:cNvPr id="63" name="文本框 9"/>
          <p:cNvSpPr txBox="1"/>
          <p:nvPr/>
        </p:nvSpPr>
        <p:spPr>
          <a:xfrm>
            <a:off x="658884" y="1439292"/>
            <a:ext cx="1080120" cy="461665"/>
          </a:xfrm>
          <a:prstGeom prst="rect">
            <a:avLst/>
          </a:prstGeom>
          <a:solidFill>
            <a:srgbClr val="4F9F7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仿写</a:t>
            </a:r>
          </a:p>
        </p:txBody>
      </p:sp>
      <p:sp>
        <p:nvSpPr>
          <p:cNvPr id="65" name="矩形 64"/>
          <p:cNvSpPr/>
          <p:nvPr/>
        </p:nvSpPr>
        <p:spPr>
          <a:xfrm>
            <a:off x="1019385" y="2278900"/>
            <a:ext cx="7560839" cy="44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读一读，写一写，用拟人的修辞手法完成句子。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/>
      <p:bldP spid="62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288782" y="2977825"/>
            <a:ext cx="8580898" cy="489942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无名指和小指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，体态秀丽，样子可爱。然而，能力薄弱也无过于他们了。</a:t>
            </a:r>
          </a:p>
        </p:txBody>
      </p:sp>
      <p:sp>
        <p:nvSpPr>
          <p:cNvPr id="62" name="TextBox 5"/>
          <p:cNvSpPr txBox="1">
            <a:spLocks noChangeArrowheads="1"/>
          </p:cNvSpPr>
          <p:nvPr/>
        </p:nvSpPr>
        <p:spPr bwMode="auto">
          <a:xfrm>
            <a:off x="660400" y="1611588"/>
            <a:ext cx="2342634" cy="461665"/>
          </a:xfrm>
          <a:prstGeom prst="rect">
            <a:avLst/>
          </a:prstGeom>
          <a:solidFill>
            <a:srgbClr val="4F9F7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无名指和小指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0" y="2008459"/>
            <a:ext cx="2409524" cy="284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8" y="0"/>
            <a:ext cx="4564076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95999" y="0"/>
            <a:ext cx="5422901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4F9F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84492" y="1494229"/>
            <a:ext cx="2120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6827849" y="3181598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03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课文精讲</a:t>
            </a: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6827849" y="2155949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02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字词揭秘</a:t>
            </a:r>
          </a:p>
        </p:txBody>
      </p:sp>
      <p:sp>
        <p:nvSpPr>
          <p:cNvPr id="10" name="文本框 66"/>
          <p:cNvSpPr txBox="1">
            <a:spLocks noChangeArrowheads="1"/>
          </p:cNvSpPr>
          <p:nvPr/>
        </p:nvSpPr>
        <p:spPr bwMode="auto">
          <a:xfrm>
            <a:off x="6827849" y="1130300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01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6827849" y="4207247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04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6827849" y="5232895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05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52294" y="4294996"/>
            <a:ext cx="278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CONTENT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427720" y="190912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427720" y="303688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427720" y="416464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427720" y="529240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427720" y="6134100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309955" y="0"/>
            <a:ext cx="392083" cy="6858000"/>
          </a:xfrm>
          <a:prstGeom prst="rect">
            <a:avLst/>
          </a:prstGeom>
          <a:gradFill>
            <a:gsLst>
              <a:gs pos="0">
                <a:srgbClr val="4F9F70">
                  <a:alpha val="0"/>
                </a:srgbClr>
              </a:gs>
              <a:gs pos="100000">
                <a:srgbClr val="4F9F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 flipH="1" flipV="1">
            <a:off x="459136" y="0"/>
            <a:ext cx="392083" cy="6858000"/>
          </a:xfrm>
          <a:prstGeom prst="rect">
            <a:avLst/>
          </a:prstGeom>
          <a:gradFill>
            <a:gsLst>
              <a:gs pos="0">
                <a:srgbClr val="4F9F70">
                  <a:alpha val="0"/>
                </a:srgbClr>
              </a:gs>
              <a:gs pos="100000">
                <a:srgbClr val="4F9F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3"/>
          <p:cNvSpPr txBox="1"/>
          <p:nvPr/>
        </p:nvSpPr>
        <p:spPr>
          <a:xfrm>
            <a:off x="1260648" y="1566724"/>
            <a:ext cx="9670705" cy="83696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舞蹈演员的手指不是常作兰花状吗？这两根手指正是这朵“兰花”中最优美的两瓣。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412" y="2222902"/>
            <a:ext cx="1890683" cy="22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矩形 60"/>
          <p:cNvSpPr/>
          <p:nvPr/>
        </p:nvSpPr>
        <p:spPr>
          <a:xfrm>
            <a:off x="336551" y="5217111"/>
            <a:ext cx="11518899" cy="51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dirty="0"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强调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了舞蹈演员的手指常作兰花状，这兰花状的姿态是优美的，所以无名指和小指则是最优美的。</a:t>
            </a:r>
          </a:p>
        </p:txBody>
      </p:sp>
      <p:sp>
        <p:nvSpPr>
          <p:cNvPr id="62" name="Freeform 9"/>
          <p:cNvSpPr/>
          <p:nvPr/>
        </p:nvSpPr>
        <p:spPr bwMode="gray">
          <a:xfrm rot="705302" flipH="1">
            <a:off x="6596109" y="3420396"/>
            <a:ext cx="1103856" cy="64333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4F9F7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云形 62"/>
          <p:cNvSpPr/>
          <p:nvPr/>
        </p:nvSpPr>
        <p:spPr>
          <a:xfrm>
            <a:off x="8071956" y="3314700"/>
            <a:ext cx="2401823" cy="1283328"/>
          </a:xfrm>
          <a:prstGeom prst="cloud">
            <a:avLst/>
          </a:prstGeom>
          <a:solidFill>
            <a:srgbClr val="4F9F7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2" grpId="0" animBg="1"/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1514677" y="4419161"/>
            <a:ext cx="9162646" cy="461665"/>
          </a:xfrm>
          <a:prstGeom prst="rect">
            <a:avLst/>
          </a:prstGeom>
          <a:solidFill>
            <a:srgbClr val="4F9F7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你的作业不是经常搞突击吗？这次成绩差是意料之中。</a:t>
            </a:r>
          </a:p>
        </p:txBody>
      </p:sp>
      <p:sp>
        <p:nvSpPr>
          <p:cNvPr id="65" name="文本框 9"/>
          <p:cNvSpPr txBox="1"/>
          <p:nvPr/>
        </p:nvSpPr>
        <p:spPr>
          <a:xfrm>
            <a:off x="660400" y="1632975"/>
            <a:ext cx="1080120" cy="461665"/>
          </a:xfrm>
          <a:prstGeom prst="rect">
            <a:avLst/>
          </a:prstGeom>
          <a:solidFill>
            <a:srgbClr val="4F9F7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仿写</a:t>
            </a:r>
          </a:p>
        </p:txBody>
      </p:sp>
      <p:sp>
        <p:nvSpPr>
          <p:cNvPr id="67" name="矩形 66"/>
          <p:cNvSpPr/>
          <p:nvPr/>
        </p:nvSpPr>
        <p:spPr>
          <a:xfrm>
            <a:off x="660400" y="2354057"/>
            <a:ext cx="7560839" cy="44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读一读，写一写，用设问的修辞手法完成句子。</a:t>
            </a:r>
          </a:p>
        </p:txBody>
      </p:sp>
      <p:sp>
        <p:nvSpPr>
          <p:cNvPr id="68" name="矩形 67"/>
          <p:cNvSpPr/>
          <p:nvPr/>
        </p:nvSpPr>
        <p:spPr>
          <a:xfrm>
            <a:off x="660399" y="3231220"/>
            <a:ext cx="10473765" cy="513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舞蹈演员的手指不是常作兰花状吗？这两根手指正是这朵“兰花”中最优美的两瓣。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7" grpId="0"/>
      <p:bldP spid="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3"/>
          <p:cNvSpPr txBox="1"/>
          <p:nvPr/>
        </p:nvSpPr>
        <p:spPr>
          <a:xfrm>
            <a:off x="660400" y="1613141"/>
            <a:ext cx="1944216" cy="461665"/>
          </a:xfrm>
          <a:prstGeom prst="rect">
            <a:avLst/>
          </a:prstGeom>
          <a:solidFill>
            <a:srgbClr val="4F9F7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完成表格</a:t>
            </a:r>
          </a:p>
        </p:txBody>
      </p:sp>
      <p:graphicFrame>
        <p:nvGraphicFramePr>
          <p:cNvPr id="60" name="表格 59"/>
          <p:cNvGraphicFramePr>
            <a:graphicFrameLocks noGrp="1"/>
          </p:cNvGraphicFramePr>
          <p:nvPr/>
        </p:nvGraphicFramePr>
        <p:xfrm>
          <a:off x="2027549" y="2421584"/>
          <a:ext cx="8136903" cy="282327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9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手指名称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F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短处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F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长处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F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大拇指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头大而肥，构造简单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最肯吃苦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食指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不窈窕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工作复杂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中指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养尊处优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地位最优，相貌堂堂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无名指、小指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能力薄弱</a:t>
                      </a:r>
                      <a:endParaRPr lang="zh-CN" altLang="en-US" sz="2000" b="0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体态秀丽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835491" y="2672350"/>
            <a:ext cx="7581686" cy="1513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作者笔下的大拇指和食指分别让你联想到了生活中的那些人？同桌互相交流，展开联想，试着说一说！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（课后第</a:t>
            </a: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7700" y="2006600"/>
            <a:ext cx="3251200" cy="325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 9"/>
          <p:cNvSpPr txBox="1">
            <a:spLocks noChangeArrowheads="1"/>
          </p:cNvSpPr>
          <p:nvPr/>
        </p:nvSpPr>
        <p:spPr bwMode="auto">
          <a:xfrm>
            <a:off x="2786139" y="3429001"/>
            <a:ext cx="20896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各有所长</a:t>
            </a:r>
          </a:p>
        </p:txBody>
      </p:sp>
      <p:sp>
        <p:nvSpPr>
          <p:cNvPr id="61" name="文本框 16"/>
          <p:cNvSpPr txBox="1">
            <a:spLocks noChangeArrowheads="1"/>
          </p:cNvSpPr>
          <p:nvPr/>
        </p:nvSpPr>
        <p:spPr bwMode="auto">
          <a:xfrm>
            <a:off x="9062577" y="3429000"/>
            <a:ext cx="190576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各有所短</a:t>
            </a:r>
          </a:p>
        </p:txBody>
      </p:sp>
      <p:sp>
        <p:nvSpPr>
          <p:cNvPr id="62" name="文本框 19"/>
          <p:cNvSpPr txBox="1">
            <a:spLocks noChangeArrowheads="1"/>
          </p:cNvSpPr>
          <p:nvPr/>
        </p:nvSpPr>
        <p:spPr bwMode="auto">
          <a:xfrm>
            <a:off x="5145741" y="4630688"/>
            <a:ext cx="2510118" cy="461665"/>
          </a:xfrm>
          <a:prstGeom prst="rect">
            <a:avLst/>
          </a:prstGeom>
          <a:solidFill>
            <a:srgbClr val="4F9F7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团结就是力量</a:t>
            </a:r>
          </a:p>
        </p:txBody>
      </p:sp>
      <p:cxnSp>
        <p:nvCxnSpPr>
          <p:cNvPr id="65" name="直接连接符 64"/>
          <p:cNvCxnSpPr>
            <a:stCxn id="69" idx="3"/>
            <a:endCxn id="61" idx="0"/>
          </p:cNvCxnSpPr>
          <p:nvPr/>
        </p:nvCxnSpPr>
        <p:spPr>
          <a:xfrm>
            <a:off x="6858118" y="2456685"/>
            <a:ext cx="3157343" cy="9723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69" idx="1"/>
            <a:endCxn id="60" idx="0"/>
          </p:cNvCxnSpPr>
          <p:nvPr/>
        </p:nvCxnSpPr>
        <p:spPr>
          <a:xfrm flipH="1">
            <a:off x="3830962" y="2456685"/>
            <a:ext cx="1847620" cy="9723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60" idx="2"/>
            <a:endCxn id="62" idx="1"/>
          </p:cNvCxnSpPr>
          <p:nvPr/>
        </p:nvCxnSpPr>
        <p:spPr>
          <a:xfrm>
            <a:off x="3830962" y="3829111"/>
            <a:ext cx="1314779" cy="1032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61" idx="2"/>
            <a:endCxn id="62" idx="3"/>
          </p:cNvCxnSpPr>
          <p:nvPr/>
        </p:nvCxnSpPr>
        <p:spPr>
          <a:xfrm flipH="1">
            <a:off x="7655859" y="3829110"/>
            <a:ext cx="2359602" cy="10324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3"/>
          <p:cNvSpPr txBox="1">
            <a:spLocks noChangeArrowheads="1"/>
          </p:cNvSpPr>
          <p:nvPr/>
        </p:nvSpPr>
        <p:spPr bwMode="auto">
          <a:xfrm>
            <a:off x="5678582" y="2201296"/>
            <a:ext cx="1179536" cy="510778"/>
          </a:xfrm>
          <a:prstGeom prst="roundRect">
            <a:avLst/>
          </a:prstGeom>
          <a:solidFill>
            <a:srgbClr val="4F9F7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手指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82766" y="2914006"/>
            <a:ext cx="553998" cy="1569660"/>
          </a:xfrm>
          <a:prstGeom prst="rect">
            <a:avLst/>
          </a:prstGeom>
          <a:solidFill>
            <a:srgbClr val="4F9F7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板书设计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 animBg="1"/>
      <p:bldP spid="69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3493052" y="2217431"/>
            <a:ext cx="7491734" cy="3644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 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sāo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yǎng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       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niǔ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 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kòu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        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miǎo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 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xiǎo</a:t>
            </a:r>
            <a:endParaRPr lang="en-US" altLang="zh-CN" sz="24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  <a:p>
            <a:pPr lvl="0">
              <a:lnSpc>
                <a:spcPct val="2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（           ）    （           ）    （               ）</a:t>
            </a:r>
          </a:p>
          <a:p>
            <a:pPr lvl="0">
              <a:lnSpc>
                <a:spcPct val="2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  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huì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wù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         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yà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 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shāng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      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xiàng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 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mào</a:t>
            </a:r>
            <a:endParaRPr lang="en-US" altLang="zh-CN" sz="24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  <a:p>
            <a:pPr lvl="0">
              <a:lnSpc>
                <a:spcPct val="2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（           ）    （               ）  （               ）</a:t>
            </a:r>
          </a:p>
        </p:txBody>
      </p:sp>
      <p:sp>
        <p:nvSpPr>
          <p:cNvPr id="66" name="文本框 99"/>
          <p:cNvSpPr txBox="1"/>
          <p:nvPr/>
        </p:nvSpPr>
        <p:spPr>
          <a:xfrm>
            <a:off x="675640" y="1532425"/>
            <a:ext cx="3936704" cy="461665"/>
          </a:xfrm>
          <a:prstGeom prst="rect">
            <a:avLst/>
          </a:prstGeom>
          <a:solidFill>
            <a:srgbClr val="4F9F7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一、读拼音，写词语</a:t>
            </a:r>
          </a:p>
        </p:txBody>
      </p:sp>
      <p:sp>
        <p:nvSpPr>
          <p:cNvPr id="69" name="矩形 68"/>
          <p:cNvSpPr/>
          <p:nvPr/>
        </p:nvSpPr>
        <p:spPr>
          <a:xfrm>
            <a:off x="8136525" y="5250816"/>
            <a:ext cx="1691477" cy="51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相   貌</a:t>
            </a:r>
          </a:p>
        </p:txBody>
      </p:sp>
      <p:sp>
        <p:nvSpPr>
          <p:cNvPr id="70" name="矩形 69"/>
          <p:cNvSpPr/>
          <p:nvPr/>
        </p:nvSpPr>
        <p:spPr>
          <a:xfrm>
            <a:off x="3989800" y="3573720"/>
            <a:ext cx="1424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搔  痒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910567" y="3558480"/>
            <a:ext cx="1220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纽 扣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047625" y="3584709"/>
            <a:ext cx="1780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渺  小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3989800" y="5358134"/>
            <a:ext cx="1424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秽 物 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6019800" y="5386535"/>
            <a:ext cx="17379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轧  伤 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3103168" y="2924251"/>
            <a:ext cx="7491734" cy="185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）脂粉     （       ）药末     （        ）戒指  </a:t>
            </a:r>
          </a:p>
          <a:p>
            <a:pPr lvl="0">
              <a:lnSpc>
                <a:spcPct val="20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）胡琴     （       ）耳朵     （        ）鼻涕  </a:t>
            </a:r>
          </a:p>
          <a:p>
            <a:pPr lvl="0">
              <a:lnSpc>
                <a:spcPct val="20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）算盘     （       ）螺丝</a:t>
            </a:r>
          </a:p>
        </p:txBody>
      </p:sp>
      <p:sp>
        <p:nvSpPr>
          <p:cNvPr id="47" name="文本框 99"/>
          <p:cNvSpPr txBox="1"/>
          <p:nvPr/>
        </p:nvSpPr>
        <p:spPr>
          <a:xfrm>
            <a:off x="660401" y="1612537"/>
            <a:ext cx="4700494" cy="461665"/>
          </a:xfrm>
          <a:prstGeom prst="rect">
            <a:avLst/>
          </a:prstGeom>
          <a:solidFill>
            <a:srgbClr val="4F9F7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二、在括号里填上适当的动词</a:t>
            </a:r>
          </a:p>
        </p:txBody>
      </p:sp>
      <p:sp>
        <p:nvSpPr>
          <p:cNvPr id="48" name="矩形 47"/>
          <p:cNvSpPr/>
          <p:nvPr/>
        </p:nvSpPr>
        <p:spPr>
          <a:xfrm>
            <a:off x="3467555" y="2952362"/>
            <a:ext cx="545342" cy="51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研</a:t>
            </a:r>
          </a:p>
        </p:txBody>
      </p:sp>
      <p:sp>
        <p:nvSpPr>
          <p:cNvPr id="49" name="矩形 48"/>
          <p:cNvSpPr/>
          <p:nvPr/>
        </p:nvSpPr>
        <p:spPr>
          <a:xfrm>
            <a:off x="5386380" y="3003973"/>
            <a:ext cx="545342" cy="51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蘸</a:t>
            </a:r>
          </a:p>
        </p:txBody>
      </p:sp>
      <p:sp>
        <p:nvSpPr>
          <p:cNvPr id="50" name="矩形 49"/>
          <p:cNvSpPr/>
          <p:nvPr/>
        </p:nvSpPr>
        <p:spPr>
          <a:xfrm>
            <a:off x="7305205" y="3022073"/>
            <a:ext cx="545342" cy="51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戴</a:t>
            </a:r>
          </a:p>
        </p:txBody>
      </p:sp>
      <p:sp>
        <p:nvSpPr>
          <p:cNvPr id="51" name="矩形 50"/>
          <p:cNvSpPr/>
          <p:nvPr/>
        </p:nvSpPr>
        <p:spPr>
          <a:xfrm>
            <a:off x="3467555" y="3594937"/>
            <a:ext cx="545342" cy="51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拉</a:t>
            </a:r>
          </a:p>
        </p:txBody>
      </p:sp>
      <p:sp>
        <p:nvSpPr>
          <p:cNvPr id="52" name="矩形 51"/>
          <p:cNvSpPr/>
          <p:nvPr/>
        </p:nvSpPr>
        <p:spPr>
          <a:xfrm>
            <a:off x="5386380" y="3637373"/>
            <a:ext cx="545342" cy="51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掏</a:t>
            </a:r>
          </a:p>
        </p:txBody>
      </p:sp>
      <p:sp>
        <p:nvSpPr>
          <p:cNvPr id="77" name="矩形 76"/>
          <p:cNvSpPr/>
          <p:nvPr/>
        </p:nvSpPr>
        <p:spPr>
          <a:xfrm>
            <a:off x="7305205" y="3637373"/>
            <a:ext cx="545342" cy="51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抹</a:t>
            </a:r>
          </a:p>
        </p:txBody>
      </p:sp>
      <p:sp>
        <p:nvSpPr>
          <p:cNvPr id="80" name="矩形 79"/>
          <p:cNvSpPr/>
          <p:nvPr/>
        </p:nvSpPr>
        <p:spPr>
          <a:xfrm>
            <a:off x="3467555" y="4237512"/>
            <a:ext cx="545342" cy="51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</a:t>
            </a:r>
          </a:p>
        </p:txBody>
      </p:sp>
      <p:sp>
        <p:nvSpPr>
          <p:cNvPr id="88" name="矩形 87"/>
          <p:cNvSpPr/>
          <p:nvPr/>
        </p:nvSpPr>
        <p:spPr>
          <a:xfrm>
            <a:off x="5386380" y="4270773"/>
            <a:ext cx="545342" cy="51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/>
      <p:bldP spid="49" grpId="0"/>
      <p:bldP spid="50" grpId="0"/>
      <p:bldP spid="51" grpId="0"/>
      <p:bldP spid="52" grpId="0"/>
      <p:bldP spid="77" grpId="0"/>
      <p:bldP spid="80" grpId="0"/>
      <p:bldP spid="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3"/>
          <a:stretch>
            <a:fillRect/>
          </a:stretch>
        </p:blipFill>
        <p:spPr>
          <a:xfrm rot="16200000">
            <a:off x="4549588" y="1266683"/>
            <a:ext cx="3092824" cy="6858000"/>
          </a:xfrm>
          <a:prstGeom prst="rect">
            <a:avLst/>
          </a:prstGeom>
        </p:spPr>
      </p:pic>
      <p:sp>
        <p:nvSpPr>
          <p:cNvPr id="41" name="Freeform 42"/>
          <p:cNvSpPr>
            <a:spLocks noEditPoints="1"/>
          </p:cNvSpPr>
          <p:nvPr/>
        </p:nvSpPr>
        <p:spPr bwMode="auto">
          <a:xfrm>
            <a:off x="391467" y="5035598"/>
            <a:ext cx="962507" cy="789314"/>
          </a:xfrm>
          <a:custGeom>
            <a:avLst/>
            <a:gdLst>
              <a:gd name="T0" fmla="*/ 328 w 328"/>
              <a:gd name="T1" fmla="*/ 39 h 272"/>
              <a:gd name="T2" fmla="*/ 163 w 328"/>
              <a:gd name="T3" fmla="*/ 0 h 272"/>
              <a:gd name="T4" fmla="*/ 0 w 328"/>
              <a:gd name="T5" fmla="*/ 46 h 272"/>
              <a:gd name="T6" fmla="*/ 2 w 328"/>
              <a:gd name="T7" fmla="*/ 56 h 272"/>
              <a:gd name="T8" fmla="*/ 67 w 328"/>
              <a:gd name="T9" fmla="*/ 72 h 272"/>
              <a:gd name="T10" fmla="*/ 69 w 328"/>
              <a:gd name="T11" fmla="*/ 152 h 272"/>
              <a:gd name="T12" fmla="*/ 164 w 328"/>
              <a:gd name="T13" fmla="*/ 197 h 272"/>
              <a:gd name="T14" fmla="*/ 264 w 328"/>
              <a:gd name="T15" fmla="*/ 148 h 272"/>
              <a:gd name="T16" fmla="*/ 263 w 328"/>
              <a:gd name="T17" fmla="*/ 69 h 272"/>
              <a:gd name="T18" fmla="*/ 267 w 328"/>
              <a:gd name="T19" fmla="*/ 67 h 272"/>
              <a:gd name="T20" fmla="*/ 274 w 328"/>
              <a:gd name="T21" fmla="*/ 131 h 272"/>
              <a:gd name="T22" fmla="*/ 273 w 328"/>
              <a:gd name="T23" fmla="*/ 201 h 272"/>
              <a:gd name="T24" fmla="*/ 262 w 328"/>
              <a:gd name="T25" fmla="*/ 214 h 272"/>
              <a:gd name="T26" fmla="*/ 272 w 328"/>
              <a:gd name="T27" fmla="*/ 226 h 272"/>
              <a:gd name="T28" fmla="*/ 257 w 328"/>
              <a:gd name="T29" fmla="*/ 270 h 272"/>
              <a:gd name="T30" fmla="*/ 262 w 328"/>
              <a:gd name="T31" fmla="*/ 271 h 272"/>
              <a:gd name="T32" fmla="*/ 268 w 328"/>
              <a:gd name="T33" fmla="*/ 254 h 272"/>
              <a:gd name="T34" fmla="*/ 265 w 328"/>
              <a:gd name="T35" fmla="*/ 271 h 272"/>
              <a:gd name="T36" fmla="*/ 269 w 328"/>
              <a:gd name="T37" fmla="*/ 272 h 272"/>
              <a:gd name="T38" fmla="*/ 272 w 328"/>
              <a:gd name="T39" fmla="*/ 259 h 272"/>
              <a:gd name="T40" fmla="*/ 273 w 328"/>
              <a:gd name="T41" fmla="*/ 271 h 272"/>
              <a:gd name="T42" fmla="*/ 277 w 328"/>
              <a:gd name="T43" fmla="*/ 272 h 272"/>
              <a:gd name="T44" fmla="*/ 277 w 328"/>
              <a:gd name="T45" fmla="*/ 259 h 272"/>
              <a:gd name="T46" fmla="*/ 279 w 328"/>
              <a:gd name="T47" fmla="*/ 272 h 272"/>
              <a:gd name="T48" fmla="*/ 283 w 328"/>
              <a:gd name="T49" fmla="*/ 272 h 272"/>
              <a:gd name="T50" fmla="*/ 281 w 328"/>
              <a:gd name="T51" fmla="*/ 256 h 272"/>
              <a:gd name="T52" fmla="*/ 286 w 328"/>
              <a:gd name="T53" fmla="*/ 270 h 272"/>
              <a:gd name="T54" fmla="*/ 290 w 328"/>
              <a:gd name="T55" fmla="*/ 270 h 272"/>
              <a:gd name="T56" fmla="*/ 279 w 328"/>
              <a:gd name="T57" fmla="*/ 225 h 272"/>
              <a:gd name="T58" fmla="*/ 287 w 328"/>
              <a:gd name="T59" fmla="*/ 213 h 272"/>
              <a:gd name="T60" fmla="*/ 278 w 328"/>
              <a:gd name="T61" fmla="*/ 201 h 272"/>
              <a:gd name="T62" fmla="*/ 280 w 328"/>
              <a:gd name="T63" fmla="*/ 132 h 272"/>
              <a:gd name="T64" fmla="*/ 272 w 328"/>
              <a:gd name="T65" fmla="*/ 66 h 272"/>
              <a:gd name="T66" fmla="*/ 328 w 328"/>
              <a:gd name="T67" fmla="*/ 51 h 272"/>
              <a:gd name="T68" fmla="*/ 328 w 328"/>
              <a:gd name="T69" fmla="*/ 39 h 272"/>
              <a:gd name="T70" fmla="*/ 163 w 328"/>
              <a:gd name="T71" fmla="*/ 57 h 272"/>
              <a:gd name="T72" fmla="*/ 66 w 328"/>
              <a:gd name="T73" fmla="*/ 42 h 272"/>
              <a:gd name="T74" fmla="*/ 162 w 328"/>
              <a:gd name="T75" fmla="*/ 23 h 272"/>
              <a:gd name="T76" fmla="*/ 258 w 328"/>
              <a:gd name="T77" fmla="*/ 38 h 272"/>
              <a:gd name="T78" fmla="*/ 163 w 328"/>
              <a:gd name="T79" fmla="*/ 5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28" h="272">
                <a:moveTo>
                  <a:pt x="328" y="39"/>
                </a:moveTo>
                <a:cubicBezTo>
                  <a:pt x="163" y="0"/>
                  <a:pt x="163" y="0"/>
                  <a:pt x="163" y="0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56"/>
                  <a:pt x="2" y="56"/>
                  <a:pt x="2" y="56"/>
                </a:cubicBezTo>
                <a:cubicBezTo>
                  <a:pt x="67" y="72"/>
                  <a:pt x="67" y="72"/>
                  <a:pt x="67" y="72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84" y="197"/>
                  <a:pt x="164" y="197"/>
                  <a:pt x="164" y="197"/>
                </a:cubicBezTo>
                <a:cubicBezTo>
                  <a:pt x="257" y="194"/>
                  <a:pt x="264" y="148"/>
                  <a:pt x="264" y="148"/>
                </a:cubicBezTo>
                <a:cubicBezTo>
                  <a:pt x="263" y="69"/>
                  <a:pt x="263" y="69"/>
                  <a:pt x="263" y="69"/>
                </a:cubicBezTo>
                <a:cubicBezTo>
                  <a:pt x="267" y="67"/>
                  <a:pt x="267" y="67"/>
                  <a:pt x="267" y="67"/>
                </a:cubicBezTo>
                <a:cubicBezTo>
                  <a:pt x="271" y="78"/>
                  <a:pt x="276" y="97"/>
                  <a:pt x="274" y="131"/>
                </a:cubicBezTo>
                <a:cubicBezTo>
                  <a:pt x="272" y="179"/>
                  <a:pt x="272" y="194"/>
                  <a:pt x="273" y="201"/>
                </a:cubicBezTo>
                <a:cubicBezTo>
                  <a:pt x="267" y="202"/>
                  <a:pt x="262" y="208"/>
                  <a:pt x="262" y="214"/>
                </a:cubicBezTo>
                <a:cubicBezTo>
                  <a:pt x="263" y="220"/>
                  <a:pt x="267" y="224"/>
                  <a:pt x="272" y="226"/>
                </a:cubicBezTo>
                <a:cubicBezTo>
                  <a:pt x="271" y="231"/>
                  <a:pt x="266" y="249"/>
                  <a:pt x="257" y="270"/>
                </a:cubicBezTo>
                <a:cubicBezTo>
                  <a:pt x="262" y="271"/>
                  <a:pt x="262" y="271"/>
                  <a:pt x="262" y="271"/>
                </a:cubicBezTo>
                <a:cubicBezTo>
                  <a:pt x="262" y="271"/>
                  <a:pt x="267" y="258"/>
                  <a:pt x="268" y="254"/>
                </a:cubicBezTo>
                <a:cubicBezTo>
                  <a:pt x="268" y="257"/>
                  <a:pt x="265" y="270"/>
                  <a:pt x="265" y="271"/>
                </a:cubicBezTo>
                <a:cubicBezTo>
                  <a:pt x="269" y="272"/>
                  <a:pt x="269" y="272"/>
                  <a:pt x="269" y="272"/>
                </a:cubicBezTo>
                <a:cubicBezTo>
                  <a:pt x="269" y="272"/>
                  <a:pt x="272" y="261"/>
                  <a:pt x="272" y="259"/>
                </a:cubicBezTo>
                <a:cubicBezTo>
                  <a:pt x="272" y="259"/>
                  <a:pt x="272" y="271"/>
                  <a:pt x="273" y="271"/>
                </a:cubicBezTo>
                <a:cubicBezTo>
                  <a:pt x="277" y="272"/>
                  <a:pt x="277" y="272"/>
                  <a:pt x="277" y="272"/>
                </a:cubicBezTo>
                <a:cubicBezTo>
                  <a:pt x="277" y="272"/>
                  <a:pt x="276" y="261"/>
                  <a:pt x="277" y="259"/>
                </a:cubicBezTo>
                <a:cubicBezTo>
                  <a:pt x="277" y="259"/>
                  <a:pt x="279" y="266"/>
                  <a:pt x="279" y="272"/>
                </a:cubicBezTo>
                <a:cubicBezTo>
                  <a:pt x="283" y="272"/>
                  <a:pt x="283" y="272"/>
                  <a:pt x="283" y="272"/>
                </a:cubicBezTo>
                <a:cubicBezTo>
                  <a:pt x="283" y="272"/>
                  <a:pt x="282" y="259"/>
                  <a:pt x="281" y="256"/>
                </a:cubicBezTo>
                <a:cubicBezTo>
                  <a:pt x="281" y="256"/>
                  <a:pt x="285" y="264"/>
                  <a:pt x="286" y="270"/>
                </a:cubicBezTo>
                <a:cubicBezTo>
                  <a:pt x="290" y="270"/>
                  <a:pt x="290" y="270"/>
                  <a:pt x="290" y="270"/>
                </a:cubicBezTo>
                <a:cubicBezTo>
                  <a:pt x="290" y="270"/>
                  <a:pt x="282" y="234"/>
                  <a:pt x="279" y="225"/>
                </a:cubicBezTo>
                <a:cubicBezTo>
                  <a:pt x="284" y="224"/>
                  <a:pt x="288" y="219"/>
                  <a:pt x="287" y="213"/>
                </a:cubicBezTo>
                <a:cubicBezTo>
                  <a:pt x="287" y="208"/>
                  <a:pt x="283" y="203"/>
                  <a:pt x="278" y="201"/>
                </a:cubicBezTo>
                <a:cubicBezTo>
                  <a:pt x="277" y="194"/>
                  <a:pt x="278" y="181"/>
                  <a:pt x="280" y="132"/>
                </a:cubicBezTo>
                <a:cubicBezTo>
                  <a:pt x="281" y="103"/>
                  <a:pt x="278" y="81"/>
                  <a:pt x="272" y="66"/>
                </a:cubicBezTo>
                <a:cubicBezTo>
                  <a:pt x="328" y="51"/>
                  <a:pt x="328" y="51"/>
                  <a:pt x="328" y="51"/>
                </a:cubicBezTo>
                <a:lnTo>
                  <a:pt x="328" y="39"/>
                </a:lnTo>
                <a:close/>
                <a:moveTo>
                  <a:pt x="163" y="57"/>
                </a:moveTo>
                <a:cubicBezTo>
                  <a:pt x="110" y="59"/>
                  <a:pt x="66" y="52"/>
                  <a:pt x="66" y="42"/>
                </a:cubicBezTo>
                <a:cubicBezTo>
                  <a:pt x="66" y="33"/>
                  <a:pt x="109" y="24"/>
                  <a:pt x="162" y="23"/>
                </a:cubicBezTo>
                <a:cubicBezTo>
                  <a:pt x="215" y="22"/>
                  <a:pt x="258" y="29"/>
                  <a:pt x="258" y="38"/>
                </a:cubicBezTo>
                <a:cubicBezTo>
                  <a:pt x="258" y="48"/>
                  <a:pt x="216" y="56"/>
                  <a:pt x="163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357978" y="1687186"/>
            <a:ext cx="9476044" cy="124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《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手指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是丰子恺先生的一篇散文，课文介绍了一只手上的五根手指，各有不同的姿态，各具不同的性格，各有所长，各有所短。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4"/>
          <a:stretch>
            <a:fillRect/>
          </a:stretch>
        </p:blipFill>
        <p:spPr>
          <a:xfrm>
            <a:off x="0" y="0"/>
            <a:ext cx="12187080" cy="6858000"/>
          </a:xfrm>
          <a:custGeom>
            <a:avLst/>
            <a:gdLst>
              <a:gd name="connsiteX0" fmla="*/ 0 w 12187080"/>
              <a:gd name="connsiteY0" fmla="*/ 0 h 6858000"/>
              <a:gd name="connsiteX1" fmla="*/ 12187080 w 12187080"/>
              <a:gd name="connsiteY1" fmla="*/ 0 h 6858000"/>
              <a:gd name="connsiteX2" fmla="*/ 12187080 w 12187080"/>
              <a:gd name="connsiteY2" fmla="*/ 6858000 h 6858000"/>
              <a:gd name="connsiteX3" fmla="*/ 0 w 121870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7080" h="6858000">
                <a:moveTo>
                  <a:pt x="0" y="0"/>
                </a:moveTo>
                <a:lnTo>
                  <a:pt x="12187080" y="0"/>
                </a:lnTo>
                <a:lnTo>
                  <a:pt x="121870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4595149" y="2424730"/>
            <a:ext cx="6049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4F9F7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13" name="文本框 12"/>
          <p:cNvSpPr txBox="1"/>
          <p:nvPr/>
        </p:nvSpPr>
        <p:spPr>
          <a:xfrm flipH="1">
            <a:off x="5181917" y="4001704"/>
            <a:ext cx="4876166" cy="56263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26584" y="1638788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4919" y="896319"/>
            <a:ext cx="11948162" cy="206650"/>
          </a:xfrm>
          <a:prstGeom prst="rect">
            <a:avLst/>
          </a:prstGeom>
          <a:gradFill>
            <a:gsLst>
              <a:gs pos="0">
                <a:srgbClr val="4F9F70">
                  <a:alpha val="0"/>
                </a:srgbClr>
              </a:gs>
              <a:gs pos="100000">
                <a:srgbClr val="4F9F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10320454" y="2739724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rgbClr val="4F9F70"/>
              </a:gs>
              <a:gs pos="100000">
                <a:srgbClr val="4F9F7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10121945" y="3059791"/>
            <a:ext cx="1231245" cy="187817"/>
          </a:xfrm>
          <a:prstGeom prst="parallelogram">
            <a:avLst/>
          </a:prstGeom>
          <a:gradFill>
            <a:gsLst>
              <a:gs pos="0">
                <a:srgbClr val="4F9F70"/>
              </a:gs>
              <a:gs pos="100000">
                <a:srgbClr val="4F9F7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18" y="5489178"/>
            <a:ext cx="12187081" cy="252233"/>
          </a:xfrm>
          <a:prstGeom prst="rect">
            <a:avLst/>
          </a:prstGeom>
          <a:gradFill>
            <a:gsLst>
              <a:gs pos="0">
                <a:srgbClr val="4F9F70">
                  <a:alpha val="0"/>
                </a:srgbClr>
              </a:gs>
              <a:gs pos="100000">
                <a:srgbClr val="4F9F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平行四边形 20"/>
          <p:cNvSpPr/>
          <p:nvPr/>
        </p:nvSpPr>
        <p:spPr>
          <a:xfrm flipH="1">
            <a:off x="1165827" y="2707079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rgbClr val="4F9F70"/>
              </a:gs>
              <a:gs pos="100000">
                <a:srgbClr val="4F9F7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平行四边形 21"/>
          <p:cNvSpPr/>
          <p:nvPr/>
        </p:nvSpPr>
        <p:spPr>
          <a:xfrm flipH="1">
            <a:off x="967318" y="3027146"/>
            <a:ext cx="1231245" cy="187817"/>
          </a:xfrm>
          <a:prstGeom prst="parallelogram">
            <a:avLst/>
          </a:prstGeom>
          <a:gradFill>
            <a:gsLst>
              <a:gs pos="0">
                <a:srgbClr val="4F9F70"/>
              </a:gs>
              <a:gs pos="100000">
                <a:srgbClr val="4F9F7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8" grpId="0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430102" y="2243293"/>
            <a:ext cx="6778370" cy="189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“手指”长在每个人的手上，时时看到，常常用到。但是，你仔细观察、研究过它们吗？恐怕很少有人注意。丰子恺却写出了一篇有趣而意味深长的文章，今天，就让我们走进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手指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，去欣赏每个手指的独特！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7211" y="1470212"/>
            <a:ext cx="3872753" cy="38727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0400" y="1497135"/>
            <a:ext cx="2180254" cy="461665"/>
          </a:xfrm>
          <a:prstGeom prst="rect">
            <a:avLst/>
          </a:prstGeom>
          <a:solidFill>
            <a:srgbClr val="4F9F7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chemeClr val="bg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走近作者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0" y="1972185"/>
            <a:ext cx="7505700" cy="4263515"/>
            <a:chOff x="-1980607" y="883274"/>
            <a:chExt cx="13542240" cy="5430363"/>
          </a:xfrm>
        </p:grpSpPr>
        <p:pic>
          <p:nvPicPr>
            <p:cNvPr id="9" name="矩形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80607" y="883274"/>
              <a:ext cx="13542240" cy="543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2104" y="1788868"/>
              <a:ext cx="10044524" cy="2417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丰子恺（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1898—1975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）原名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丰润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、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丰仁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</a:t>
              </a:r>
              <a:endPara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浙江崇德县石门湾（今桐乡县石门镇）人。</a:t>
              </a:r>
              <a:endPara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主要作品：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缘缘堂随笔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》《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艺术趣味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随笔二十篇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》《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甘美的回忆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》《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率真集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等。</a:t>
              </a: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67" y="1813384"/>
            <a:ext cx="3427116" cy="363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40"/>
          <p:cNvSpPr txBox="1">
            <a:spLocks noChangeArrowheads="1"/>
          </p:cNvSpPr>
          <p:nvPr/>
        </p:nvSpPr>
        <p:spPr bwMode="auto">
          <a:xfrm>
            <a:off x="1890690" y="4062349"/>
            <a:ext cx="2380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中拇指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1945509" y="3047623"/>
            <a:ext cx="12477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mǔ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  <a:p>
            <a:endParaRPr lang="en-US" altLang="zh-CN" sz="2800" b="1" dirty="0">
              <a:solidFill>
                <a:srgbClr val="99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1890690" y="2359679"/>
            <a:ext cx="2058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大拇指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4323647" y="4001730"/>
            <a:ext cx="13224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琴弦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4323647" y="4798091"/>
            <a:ext cx="2224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和弦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4216536" y="3082259"/>
            <a:ext cx="1118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xián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4323647" y="2270044"/>
            <a:ext cx="1914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按弦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788" y="1972401"/>
            <a:ext cx="4839987" cy="322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2" grpId="0"/>
      <p:bldP spid="43" grpId="0"/>
      <p:bldP spid="44" grpId="0"/>
      <p:bldP spid="45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2147445" y="4349201"/>
            <a:ext cx="1305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揿钉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147445" y="3226243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qìn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  <a:p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2147445" y="2345252"/>
            <a:ext cx="26820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揿电铃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4347403" y="3932738"/>
            <a:ext cx="2180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搔首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4347403" y="4657810"/>
            <a:ext cx="2224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玉搔头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4347403" y="3273360"/>
            <a:ext cx="11189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sāo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4292329" y="2344517"/>
            <a:ext cx="29878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搔痒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99" y="1216673"/>
            <a:ext cx="3010146" cy="4513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2" grpId="0"/>
      <p:bldP spid="43" grpId="0"/>
      <p:bldP spid="44" grpId="0"/>
      <p:bldP spid="45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41824" y="3298949"/>
            <a:ext cx="833764" cy="909089"/>
            <a:chOff x="839470" y="3299633"/>
            <a:chExt cx="833764" cy="909089"/>
          </a:xfrm>
        </p:grpSpPr>
        <p:sp>
          <p:nvSpPr>
            <p:cNvPr id="53" name="椭圆 52"/>
            <p:cNvSpPr/>
            <p:nvPr/>
          </p:nvSpPr>
          <p:spPr>
            <a:xfrm>
              <a:off x="839470" y="3299633"/>
              <a:ext cx="833764" cy="909089"/>
            </a:xfrm>
            <a:prstGeom prst="ellipse">
              <a:avLst/>
            </a:prstGeom>
            <a:solidFill>
              <a:srgbClr val="4F9F7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33186" y="3439862"/>
              <a:ext cx="6591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薄</a:t>
              </a:r>
            </a:p>
          </p:txBody>
        </p:sp>
      </p:grpSp>
      <p:sp>
        <p:nvSpPr>
          <p:cNvPr id="28" name="左大括号 27"/>
          <p:cNvSpPr/>
          <p:nvPr/>
        </p:nvSpPr>
        <p:spPr>
          <a:xfrm>
            <a:off x="4087331" y="2864971"/>
            <a:ext cx="347870" cy="1676260"/>
          </a:xfrm>
          <a:prstGeom prst="leftBrac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55994" y="2578234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bó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655993" y="4192684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báo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438057" y="4208038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厚薄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66953" y="2594044"/>
            <a:ext cx="120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薄弱</a:t>
            </a:r>
            <a:endParaRPr lang="zh-CN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668534" y="4192684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不同的书厚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薄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不一样。</a:t>
            </a:r>
          </a:p>
        </p:txBody>
      </p:sp>
      <p:sp>
        <p:nvSpPr>
          <p:cNvPr id="52" name="文本框 34"/>
          <p:cNvSpPr txBox="1"/>
          <p:nvPr/>
        </p:nvSpPr>
        <p:spPr>
          <a:xfrm>
            <a:off x="6603677" y="2579720"/>
            <a:ext cx="307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无名指和小指能力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薄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弱。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2" grpId="0"/>
      <p:bldP spid="33" grpId="0"/>
      <p:bldP spid="6" grpId="0"/>
      <p:bldP spid="35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93727" y="3178819"/>
            <a:ext cx="833764" cy="909089"/>
            <a:chOff x="839470" y="3299633"/>
            <a:chExt cx="833764" cy="909089"/>
          </a:xfrm>
        </p:grpSpPr>
        <p:sp>
          <p:nvSpPr>
            <p:cNvPr id="53" name="椭圆 52"/>
            <p:cNvSpPr/>
            <p:nvPr/>
          </p:nvSpPr>
          <p:spPr>
            <a:xfrm>
              <a:off x="839470" y="3299633"/>
              <a:ext cx="833764" cy="909089"/>
            </a:xfrm>
            <a:prstGeom prst="ellipse">
              <a:avLst/>
            </a:prstGeom>
            <a:solidFill>
              <a:srgbClr val="4F9F7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84482" y="3475235"/>
              <a:ext cx="553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屏</a:t>
              </a:r>
            </a:p>
          </p:txBody>
        </p:sp>
      </p:grpSp>
      <p:sp>
        <p:nvSpPr>
          <p:cNvPr id="28" name="左大括号 27"/>
          <p:cNvSpPr/>
          <p:nvPr/>
        </p:nvSpPr>
        <p:spPr>
          <a:xfrm>
            <a:off x="3667349" y="2893227"/>
            <a:ext cx="347870" cy="1477946"/>
          </a:xfrm>
          <a:prstGeom prst="leftBrac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24018" y="2658394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píng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124017" y="4087908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bǐng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060079" y="4087908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屏气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88975" y="2658850"/>
            <a:ext cx="120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屏障</a:t>
            </a:r>
            <a:endParaRPr lang="zh-CN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192897" y="3877641"/>
            <a:ext cx="5575699" cy="97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考试成绩就要公布了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屏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气凝神地盯着拿着成绩单的老师。</a:t>
            </a:r>
          </a:p>
        </p:txBody>
      </p:sp>
      <p:sp>
        <p:nvSpPr>
          <p:cNvPr id="52" name="文本框 34"/>
          <p:cNvSpPr txBox="1"/>
          <p:nvPr/>
        </p:nvSpPr>
        <p:spPr>
          <a:xfrm>
            <a:off x="6192897" y="2579720"/>
            <a:ext cx="3602268" cy="50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他居于中央，左右都有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屏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2" grpId="0"/>
      <p:bldP spid="33" grpId="0"/>
      <p:bldP spid="6" grpId="0"/>
      <p:bldP spid="35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6281420" y="4456723"/>
            <a:ext cx="470919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注意第六笔是点。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6259648" y="2274587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6259648" y="3090562"/>
            <a:ext cx="34972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大拇指     小拇指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6259648" y="3522362"/>
            <a:ext cx="663389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无名指和小指的力量薄弱。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6259648" y="2658762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扌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803498" y="2674697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3249496" y="3045731"/>
            <a:ext cx="14670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拇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578913" y="166639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mǔ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1036</Words>
  <Application>Microsoft Office PowerPoint</Application>
  <PresentationFormat>宽屏</PresentationFormat>
  <Paragraphs>185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Arial</vt:lpstr>
      <vt:lpstr>汉语拼音</vt:lpstr>
      <vt:lpstr>OPPOSans R</vt:lpstr>
      <vt:lpstr>OPPOSans L</vt:lpstr>
      <vt:lpstr>OPPOSans B</vt:lpstr>
      <vt:lpstr>思源黑体 CN Regular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2021-05-12T00:52:01Z</dcterms:created>
  <dcterms:modified xsi:type="dcterms:W3CDTF">2023-01-10T05:17:03Z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F2E03A99FD374FEDB62D7132F3E17F30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