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9.xml" ContentType="application/vnd.openxmlformats-officedocument.presentationml.notesSlide+xml"/>
  <Override PartName="/ppt/tags/tag16.xml" ContentType="application/vnd.openxmlformats-officedocument.presentationml.tags+xml"/>
  <Override PartName="/ppt/notesSlides/notesSlide10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1.xml" ContentType="application/vnd.openxmlformats-officedocument.presentationml.notesSlide+xml"/>
  <Override PartName="/ppt/tags/tag19.xml" ContentType="application/vnd.openxmlformats-officedocument.presentationml.tags+xml"/>
  <Override PartName="/ppt/notesSlides/notesSlide12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3.xml" ContentType="application/vnd.openxmlformats-officedocument.presentationml.notesSlide+xml"/>
  <Override PartName="/ppt/tags/tag22.xml" ContentType="application/vnd.openxmlformats-officedocument.presentationml.tags+xml"/>
  <Override PartName="/ppt/notesSlides/notesSlide14.xml" ContentType="application/vnd.openxmlformats-officedocument.presentationml.notesSlide+xml"/>
  <Override PartName="/ppt/tags/tag23.xml" ContentType="application/vnd.openxmlformats-officedocument.presentationml.tags+xml"/>
  <Override PartName="/ppt/notesSlides/notesSlide15.xml" ContentType="application/vnd.openxmlformats-officedocument.presentationml.notesSlide+xml"/>
  <Override PartName="/ppt/tags/tag24.xml" ContentType="application/vnd.openxmlformats-officedocument.presentationml.tags+xml"/>
  <Override PartName="/ppt/notesSlides/notesSlide16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7.xml" ContentType="application/vnd.openxmlformats-officedocument.presentationml.notesSlide+xml"/>
  <Override PartName="/ppt/tags/tag27.xml" ContentType="application/vnd.openxmlformats-officedocument.presentationml.tags+xml"/>
  <Override PartName="/ppt/notesSlides/notesSlide18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457" r:id="rId2"/>
    <p:sldId id="467" r:id="rId3"/>
    <p:sldId id="468" r:id="rId4"/>
    <p:sldId id="469" r:id="rId5"/>
    <p:sldId id="470" r:id="rId6"/>
    <p:sldId id="471" r:id="rId7"/>
    <p:sldId id="472" r:id="rId8"/>
    <p:sldId id="473" r:id="rId9"/>
    <p:sldId id="474" r:id="rId10"/>
    <p:sldId id="475" r:id="rId11"/>
    <p:sldId id="476" r:id="rId12"/>
    <p:sldId id="477" r:id="rId13"/>
    <p:sldId id="478" r:id="rId14"/>
    <p:sldId id="479" r:id="rId15"/>
    <p:sldId id="480" r:id="rId16"/>
    <p:sldId id="481" r:id="rId17"/>
    <p:sldId id="482" r:id="rId18"/>
    <p:sldId id="483" r:id="rId19"/>
    <p:sldId id="485" r:id="rId20"/>
    <p:sldId id="462" r:id="rId21"/>
  </p:sldIdLst>
  <p:sldSz cx="12192000" cy="6858000"/>
  <p:notesSz cx="6858000" cy="9144000"/>
  <p:embeddedFontLst>
    <p:embeddedFont>
      <p:font typeface="Roboto Bold" pitchFamily="2" charset="0"/>
      <p:bold r:id="rId23"/>
    </p:embeddedFont>
    <p:embeddedFont>
      <p:font typeface="OPPOSans R" panose="02010600030101010101" charset="-122"/>
      <p:regular r:id="rId24"/>
    </p:embeddedFont>
    <p:embeddedFont>
      <p:font typeface="Roboto Regular" pitchFamily="2" charset="0"/>
      <p:regular r:id="rId25"/>
    </p:embeddedFont>
  </p:embeddedFontLst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00">
          <p15:clr>
            <a:srgbClr val="A4A3A4"/>
          </p15:clr>
        </p15:guide>
        <p15:guide id="4" orient="horz" pos="664">
          <p15:clr>
            <a:srgbClr val="A4A3A4"/>
          </p15:clr>
        </p15:guide>
        <p15:guide id="5" orient="horz" pos="3928">
          <p15:clr>
            <a:srgbClr val="A4A3A4"/>
          </p15:clr>
        </p15:guide>
        <p15:guide id="6" orient="horz" pos="386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雪贤 宋" initials="雪贤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146"/>
    <a:srgbClr val="E4B684"/>
    <a:srgbClr val="C0936B"/>
    <a:srgbClr val="E8681A"/>
    <a:srgbClr val="FDB00D"/>
    <a:srgbClr val="F5B700"/>
    <a:srgbClr val="FFFDF8"/>
    <a:srgbClr val="FFF6E8"/>
    <a:srgbClr val="C58F67"/>
    <a:srgbClr val="0C52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5282" autoAdjust="0"/>
  </p:normalViewPr>
  <p:slideViewPr>
    <p:cSldViewPr snapToGrid="0" showGuides="1">
      <p:cViewPr>
        <p:scale>
          <a:sx n="75" d="100"/>
          <a:sy n="75" d="100"/>
        </p:scale>
        <p:origin x="2208" y="917"/>
      </p:cViewPr>
      <p:guideLst>
        <p:guide pos="416"/>
        <p:guide pos="7256"/>
        <p:guide orient="horz" pos="600"/>
        <p:guide orient="horz" pos="664"/>
        <p:guide orient="horz" pos="3928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E3DDB9E7-06CF-4192-A4E4-170458F8BFC9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238EA4D6-130F-48F5-97DA-B25FDFF56A98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19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20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9</a:t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alphaModFix amt="23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06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7" r="6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笔记本, 黑暗, 电脑, 飞行&#10;&#10;描述已自动生成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568561" y="260291"/>
            <a:ext cx="1885387" cy="1297047"/>
          </a:xfrm>
          <a:prstGeom prst="rect">
            <a:avLst/>
          </a:prstGeom>
        </p:spPr>
      </p:pic>
      <p:sp>
        <p:nvSpPr>
          <p:cNvPr id="4" name="任意形状 39"/>
          <p:cNvSpPr>
            <a:spLocks noChangeAspect="1"/>
          </p:cNvSpPr>
          <p:nvPr userDrawn="1"/>
        </p:nvSpPr>
        <p:spPr>
          <a:xfrm rot="4500000">
            <a:off x="353273" y="565081"/>
            <a:ext cx="193444" cy="282379"/>
          </a:xfrm>
          <a:custGeom>
            <a:avLst/>
            <a:gdLst>
              <a:gd name="connsiteX0" fmla="*/ 32688 w 546250"/>
              <a:gd name="connsiteY0" fmla="*/ 0 h 797387"/>
              <a:gd name="connsiteX1" fmla="*/ 472216 w 546250"/>
              <a:gd name="connsiteY1" fmla="*/ 283516 h 797387"/>
              <a:gd name="connsiteX2" fmla="*/ 501754 w 546250"/>
              <a:gd name="connsiteY2" fmla="*/ 797387 h 797387"/>
              <a:gd name="connsiteX3" fmla="*/ 63408 w 546250"/>
              <a:gd name="connsiteY3" fmla="*/ 513872 h 797387"/>
              <a:gd name="connsiteX4" fmla="*/ 32688 w 546250"/>
              <a:gd name="connsiteY4" fmla="*/ 0 h 79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50" h="797387">
                <a:moveTo>
                  <a:pt x="32688" y="0"/>
                </a:moveTo>
                <a:cubicBezTo>
                  <a:pt x="117758" y="60247"/>
                  <a:pt x="341067" y="62610"/>
                  <a:pt x="472216" y="283516"/>
                </a:cubicBezTo>
                <a:cubicBezTo>
                  <a:pt x="559266" y="441531"/>
                  <a:pt x="570124" y="630442"/>
                  <a:pt x="501754" y="797387"/>
                </a:cubicBezTo>
                <a:cubicBezTo>
                  <a:pt x="320748" y="772737"/>
                  <a:pt x="160102" y="668832"/>
                  <a:pt x="63408" y="513872"/>
                </a:cubicBezTo>
                <a:cubicBezTo>
                  <a:pt x="-66560" y="294148"/>
                  <a:pt x="45685" y="99231"/>
                  <a:pt x="32688" y="0"/>
                </a:cubicBezTo>
                <a:close/>
              </a:path>
            </a:pathLst>
          </a:custGeom>
          <a:gradFill>
            <a:gsLst>
              <a:gs pos="50000">
                <a:srgbClr val="FFD146"/>
              </a:gs>
              <a:gs pos="0">
                <a:srgbClr val="F5B700"/>
              </a:gs>
              <a:gs pos="100000">
                <a:srgbClr val="F5B700"/>
              </a:gs>
            </a:gsLst>
            <a:lin ang="2700000" scaled="0"/>
          </a:gradFill>
          <a:ln w="50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ea typeface="OPPOSans R" panose="00020600040101010101" pitchFamily="18" charset="-122"/>
            </a:endParaRPr>
          </a:p>
        </p:txBody>
      </p:sp>
      <p:grpSp>
        <p:nvGrpSpPr>
          <p:cNvPr id="6" name="组合 5"/>
          <p:cNvGrpSpPr/>
          <p:nvPr userDrawn="1"/>
        </p:nvGrpSpPr>
        <p:grpSpPr>
          <a:xfrm>
            <a:off x="10527392" y="6020394"/>
            <a:ext cx="2061600" cy="430612"/>
            <a:chOff x="8183915" y="1052513"/>
            <a:chExt cx="4347565" cy="908088"/>
          </a:xfrm>
        </p:grpSpPr>
        <p:sp>
          <p:nvSpPr>
            <p:cNvPr id="7" name="矩形: 圆角 6"/>
            <p:cNvSpPr/>
            <p:nvPr/>
          </p:nvSpPr>
          <p:spPr>
            <a:xfrm>
              <a:off x="8674100" y="1052513"/>
              <a:ext cx="3857380" cy="50482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C0936B">
                    <a:alpha val="28000"/>
                  </a:srgbClr>
                </a:gs>
                <a:gs pos="100000">
                  <a:srgbClr val="E4B684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OPPOSans R" panose="00020600040101010101" pitchFamily="18" charset="-122"/>
              </a:endParaRPr>
            </a:p>
          </p:txBody>
        </p:sp>
        <p:sp>
          <p:nvSpPr>
            <p:cNvPr id="8" name="矩形: 圆角 7"/>
            <p:cNvSpPr/>
            <p:nvPr/>
          </p:nvSpPr>
          <p:spPr>
            <a:xfrm>
              <a:off x="8183915" y="1455776"/>
              <a:ext cx="3857380" cy="50482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E4B684">
                    <a:alpha val="46000"/>
                  </a:srgbClr>
                </a:gs>
                <a:gs pos="100000">
                  <a:srgbClr val="E4B684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OPPOSans R" panose="00020600040101010101" pitchFamily="18" charset="-122"/>
              </a:endParaRPr>
            </a:p>
          </p:txBody>
        </p:sp>
      </p:grpSp>
      <p:sp>
        <p:nvSpPr>
          <p:cNvPr id="11" name="任意形状 14"/>
          <p:cNvSpPr/>
          <p:nvPr/>
        </p:nvSpPr>
        <p:spPr>
          <a:xfrm rot="16200000">
            <a:off x="1531767" y="-383602"/>
            <a:ext cx="616375" cy="2126972"/>
          </a:xfrm>
          <a:custGeom>
            <a:avLst/>
            <a:gdLst>
              <a:gd name="connsiteX0" fmla="*/ 145135 w 792000"/>
              <a:gd name="connsiteY0" fmla="*/ 0 h 2880000"/>
              <a:gd name="connsiteX1" fmla="*/ 645347 w 792000"/>
              <a:gd name="connsiteY1" fmla="*/ 0 h 2880000"/>
              <a:gd name="connsiteX2" fmla="*/ 656162 w 792000"/>
              <a:gd name="connsiteY2" fmla="*/ 53572 h 2880000"/>
              <a:gd name="connsiteX3" fmla="*/ 788846 w 792000"/>
              <a:gd name="connsiteY3" fmla="*/ 141521 h 2880000"/>
              <a:gd name="connsiteX4" fmla="*/ 792000 w 792000"/>
              <a:gd name="connsiteY4" fmla="*/ 140884 h 2880000"/>
              <a:gd name="connsiteX5" fmla="*/ 792000 w 792000"/>
              <a:gd name="connsiteY5" fmla="*/ 2736637 h 2880000"/>
              <a:gd name="connsiteX6" fmla="*/ 788846 w 792000"/>
              <a:gd name="connsiteY6" fmla="*/ 2736000 h 2880000"/>
              <a:gd name="connsiteX7" fmla="*/ 644846 w 792000"/>
              <a:gd name="connsiteY7" fmla="*/ 2880000 h 2880000"/>
              <a:gd name="connsiteX8" fmla="*/ 145410 w 792000"/>
              <a:gd name="connsiteY8" fmla="*/ 2880000 h 2880000"/>
              <a:gd name="connsiteX9" fmla="*/ 134112 w 792000"/>
              <a:gd name="connsiteY9" fmla="*/ 2824037 h 2880000"/>
              <a:gd name="connsiteX10" fmla="*/ 1428 w 792000"/>
              <a:gd name="connsiteY10" fmla="*/ 2736088 h 2880000"/>
              <a:gd name="connsiteX11" fmla="*/ 0 w 792000"/>
              <a:gd name="connsiteY11" fmla="*/ 2736377 h 2880000"/>
              <a:gd name="connsiteX12" fmla="*/ 0 w 792000"/>
              <a:gd name="connsiteY12" fmla="*/ 142262 h 2880000"/>
              <a:gd name="connsiteX13" fmla="*/ 1428 w 792000"/>
              <a:gd name="connsiteY13" fmla="*/ 142550 h 2880000"/>
              <a:gd name="connsiteX14" fmla="*/ 134112 w 792000"/>
              <a:gd name="connsiteY14" fmla="*/ 54601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92000" h="2880000">
                <a:moveTo>
                  <a:pt x="145135" y="0"/>
                </a:moveTo>
                <a:lnTo>
                  <a:pt x="645347" y="0"/>
                </a:lnTo>
                <a:lnTo>
                  <a:pt x="656162" y="53572"/>
                </a:lnTo>
                <a:cubicBezTo>
                  <a:pt x="678023" y="105256"/>
                  <a:pt x="729199" y="141521"/>
                  <a:pt x="788846" y="141521"/>
                </a:cubicBezTo>
                <a:lnTo>
                  <a:pt x="792000" y="140884"/>
                </a:lnTo>
                <a:lnTo>
                  <a:pt x="792000" y="2736637"/>
                </a:lnTo>
                <a:lnTo>
                  <a:pt x="788846" y="2736000"/>
                </a:lnTo>
                <a:cubicBezTo>
                  <a:pt x="709317" y="2736000"/>
                  <a:pt x="644846" y="2800471"/>
                  <a:pt x="644846" y="2880000"/>
                </a:cubicBezTo>
                <a:lnTo>
                  <a:pt x="145410" y="2880000"/>
                </a:lnTo>
                <a:lnTo>
                  <a:pt x="134112" y="2824037"/>
                </a:lnTo>
                <a:cubicBezTo>
                  <a:pt x="112252" y="2772353"/>
                  <a:pt x="61075" y="2736088"/>
                  <a:pt x="1428" y="2736088"/>
                </a:cubicBezTo>
                <a:lnTo>
                  <a:pt x="0" y="2736377"/>
                </a:lnTo>
                <a:lnTo>
                  <a:pt x="0" y="142262"/>
                </a:lnTo>
                <a:lnTo>
                  <a:pt x="1428" y="142550"/>
                </a:lnTo>
                <a:cubicBezTo>
                  <a:pt x="61075" y="142550"/>
                  <a:pt x="112252" y="106285"/>
                  <a:pt x="134112" y="54601"/>
                </a:cubicBezTo>
                <a:close/>
              </a:path>
            </a:pathLst>
          </a:custGeom>
          <a:noFill/>
          <a:ln>
            <a:gradFill>
              <a:gsLst>
                <a:gs pos="0">
                  <a:srgbClr val="E4B684"/>
                </a:gs>
                <a:gs pos="99000">
                  <a:srgbClr val="C0936B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ea typeface="OPPOSans R" panose="00020600040101010101" pitchFamily="18" charset="-122"/>
            </a:endParaRPr>
          </a:p>
        </p:txBody>
      </p:sp>
      <p:pic>
        <p:nvPicPr>
          <p:cNvPr id="12" name="图片 11" descr="图片包含 笔记本, 黑暗, 电脑, 飞行&#10;&#10;描述已自动生成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9672805" y="260291"/>
            <a:ext cx="1885387" cy="1297047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554628" y="1042482"/>
            <a:ext cx="11252530" cy="5497425"/>
          </a:xfrm>
          <a:prstGeom prst="roundRect">
            <a:avLst/>
          </a:prstGeom>
          <a:solidFill>
            <a:srgbClr val="FFD146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OPPOSans R" panose="00020600040101010101" pitchFamily="18" charset="-122"/>
              </a:defRPr>
            </a:lvl1pPr>
          </a:lstStyle>
          <a:p>
            <a:fld id="{D8E48170-234A-45A9-BA18-EB5F9F299700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OPPOSans R" panose="00020600040101010101" pitchFamily="18" charset="-122"/>
              </a:defRPr>
            </a:lvl1pPr>
          </a:lstStyle>
          <a:p>
            <a:fld id="{13BEB98F-7A2F-46AB-AD99-CC9999768B61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OPPOSans R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openxmlformats.org/officeDocument/2006/relationships/image" Target="../media/image1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4.wd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3" Type="http://schemas.openxmlformats.org/officeDocument/2006/relationships/tags" Target="../tags/tag1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形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-34702" t="14304" r="56378" b="-12992"/>
          <a:stretch>
            <a:fillRect/>
          </a:stretch>
        </p:blipFill>
        <p:spPr>
          <a:xfrm>
            <a:off x="8674100" y="-939800"/>
            <a:ext cx="1193800" cy="1193800"/>
          </a:xfrm>
          <a:custGeom>
            <a:avLst/>
            <a:gdLst>
              <a:gd name="connsiteX0" fmla="*/ 0 w 1193800"/>
              <a:gd name="connsiteY0" fmla="*/ 0 h 1193800"/>
              <a:gd name="connsiteX1" fmla="*/ 528927 w 1193800"/>
              <a:gd name="connsiteY1" fmla="*/ 0 h 1193800"/>
              <a:gd name="connsiteX2" fmla="*/ 528927 w 1193800"/>
              <a:gd name="connsiteY2" fmla="*/ 1036635 h 1193800"/>
              <a:gd name="connsiteX3" fmla="*/ 1193800 w 1193800"/>
              <a:gd name="connsiteY3" fmla="*/ 1036635 h 1193800"/>
              <a:gd name="connsiteX4" fmla="*/ 1193800 w 1193800"/>
              <a:gd name="connsiteY4" fmla="*/ 1193800 h 1193800"/>
              <a:gd name="connsiteX5" fmla="*/ 0 w 1193800"/>
              <a:gd name="connsiteY5" fmla="*/ 1193800 h 1193800"/>
              <a:gd name="connsiteX6" fmla="*/ 0 w 1193800"/>
              <a:gd name="connsiteY6" fmla="*/ 0 h 119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3800" h="1193800">
                <a:moveTo>
                  <a:pt x="0" y="0"/>
                </a:moveTo>
                <a:lnTo>
                  <a:pt x="528927" y="0"/>
                </a:lnTo>
                <a:lnTo>
                  <a:pt x="528927" y="1036635"/>
                </a:lnTo>
                <a:lnTo>
                  <a:pt x="1193800" y="1036635"/>
                </a:lnTo>
                <a:lnTo>
                  <a:pt x="1193800" y="1193800"/>
                </a:lnTo>
                <a:lnTo>
                  <a:pt x="0" y="11938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4" name="任意形状 33"/>
          <p:cNvSpPr/>
          <p:nvPr/>
        </p:nvSpPr>
        <p:spPr>
          <a:xfrm>
            <a:off x="2736720" y="2598177"/>
            <a:ext cx="546250" cy="797387"/>
          </a:xfrm>
          <a:custGeom>
            <a:avLst/>
            <a:gdLst>
              <a:gd name="connsiteX0" fmla="*/ 32688 w 546250"/>
              <a:gd name="connsiteY0" fmla="*/ 0 h 797387"/>
              <a:gd name="connsiteX1" fmla="*/ 472216 w 546250"/>
              <a:gd name="connsiteY1" fmla="*/ 283516 h 797387"/>
              <a:gd name="connsiteX2" fmla="*/ 501754 w 546250"/>
              <a:gd name="connsiteY2" fmla="*/ 797387 h 797387"/>
              <a:gd name="connsiteX3" fmla="*/ 63408 w 546250"/>
              <a:gd name="connsiteY3" fmla="*/ 513872 h 797387"/>
              <a:gd name="connsiteX4" fmla="*/ 32688 w 546250"/>
              <a:gd name="connsiteY4" fmla="*/ 0 h 79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50" h="797387">
                <a:moveTo>
                  <a:pt x="32688" y="0"/>
                </a:moveTo>
                <a:cubicBezTo>
                  <a:pt x="117758" y="60247"/>
                  <a:pt x="341067" y="62610"/>
                  <a:pt x="472216" y="283516"/>
                </a:cubicBezTo>
                <a:cubicBezTo>
                  <a:pt x="559266" y="441531"/>
                  <a:pt x="570124" y="630442"/>
                  <a:pt x="501754" y="797387"/>
                </a:cubicBezTo>
                <a:cubicBezTo>
                  <a:pt x="320748" y="772737"/>
                  <a:pt x="160102" y="668832"/>
                  <a:pt x="63408" y="513872"/>
                </a:cubicBezTo>
                <a:cubicBezTo>
                  <a:pt x="-66560" y="294148"/>
                  <a:pt x="45685" y="99231"/>
                  <a:pt x="32688" y="0"/>
                </a:cubicBezTo>
                <a:close/>
              </a:path>
            </a:pathLst>
          </a:custGeom>
          <a:gradFill>
            <a:gsLst>
              <a:gs pos="50000">
                <a:srgbClr val="FFD146"/>
              </a:gs>
              <a:gs pos="0">
                <a:srgbClr val="F5B700"/>
              </a:gs>
              <a:gs pos="100000">
                <a:srgbClr val="F5B700"/>
              </a:gs>
            </a:gsLst>
            <a:lin ang="2700000" scaled="0"/>
          </a:gradFill>
          <a:ln w="50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任意形状 34"/>
          <p:cNvSpPr>
            <a:spLocks noChangeAspect="1"/>
          </p:cNvSpPr>
          <p:nvPr/>
        </p:nvSpPr>
        <p:spPr>
          <a:xfrm rot="4500000">
            <a:off x="8535731" y="3611727"/>
            <a:ext cx="360000" cy="525509"/>
          </a:xfrm>
          <a:custGeom>
            <a:avLst/>
            <a:gdLst>
              <a:gd name="connsiteX0" fmla="*/ 32688 w 546250"/>
              <a:gd name="connsiteY0" fmla="*/ 0 h 797387"/>
              <a:gd name="connsiteX1" fmla="*/ 472216 w 546250"/>
              <a:gd name="connsiteY1" fmla="*/ 283516 h 797387"/>
              <a:gd name="connsiteX2" fmla="*/ 501754 w 546250"/>
              <a:gd name="connsiteY2" fmla="*/ 797387 h 797387"/>
              <a:gd name="connsiteX3" fmla="*/ 63408 w 546250"/>
              <a:gd name="connsiteY3" fmla="*/ 513872 h 797387"/>
              <a:gd name="connsiteX4" fmla="*/ 32688 w 546250"/>
              <a:gd name="connsiteY4" fmla="*/ 0 h 79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50" h="797387">
                <a:moveTo>
                  <a:pt x="32688" y="0"/>
                </a:moveTo>
                <a:cubicBezTo>
                  <a:pt x="117758" y="60247"/>
                  <a:pt x="341067" y="62610"/>
                  <a:pt x="472216" y="283516"/>
                </a:cubicBezTo>
                <a:cubicBezTo>
                  <a:pt x="559266" y="441531"/>
                  <a:pt x="570124" y="630442"/>
                  <a:pt x="501754" y="797387"/>
                </a:cubicBezTo>
                <a:cubicBezTo>
                  <a:pt x="320748" y="772737"/>
                  <a:pt x="160102" y="668832"/>
                  <a:pt x="63408" y="513872"/>
                </a:cubicBezTo>
                <a:cubicBezTo>
                  <a:pt x="-66560" y="294148"/>
                  <a:pt x="45685" y="99231"/>
                  <a:pt x="32688" y="0"/>
                </a:cubicBezTo>
                <a:close/>
              </a:path>
            </a:pathLst>
          </a:custGeom>
          <a:gradFill>
            <a:gsLst>
              <a:gs pos="50000">
                <a:srgbClr val="FFD146"/>
              </a:gs>
              <a:gs pos="0">
                <a:srgbClr val="F5B700"/>
              </a:gs>
              <a:gs pos="100000">
                <a:srgbClr val="F5B700"/>
              </a:gs>
            </a:gsLst>
            <a:lin ang="2700000" scaled="0"/>
          </a:gradFill>
          <a:ln w="50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1829259" y="2208717"/>
            <a:ext cx="1652091" cy="922041"/>
            <a:chOff x="3149857" y="1206559"/>
            <a:chExt cx="4482843" cy="2501900"/>
          </a:xfrm>
        </p:grpSpPr>
        <p:sp>
          <p:nvSpPr>
            <p:cNvPr id="49" name="圆角矩形 48"/>
            <p:cNvSpPr/>
            <p:nvPr/>
          </p:nvSpPr>
          <p:spPr>
            <a:xfrm>
              <a:off x="3149857" y="1206559"/>
              <a:ext cx="1250950" cy="2501900"/>
            </a:xfrm>
            <a:custGeom>
              <a:avLst/>
              <a:gdLst>
                <a:gd name="connsiteX0" fmla="*/ 0 w 4335814"/>
                <a:gd name="connsiteY0" fmla="*/ 1250950 h 2501900"/>
                <a:gd name="connsiteX1" fmla="*/ 1250950 w 4335814"/>
                <a:gd name="connsiteY1" fmla="*/ 0 h 2501900"/>
                <a:gd name="connsiteX2" fmla="*/ 3084864 w 4335814"/>
                <a:gd name="connsiteY2" fmla="*/ 0 h 2501900"/>
                <a:gd name="connsiteX3" fmla="*/ 4335814 w 4335814"/>
                <a:gd name="connsiteY3" fmla="*/ 1250950 h 2501900"/>
                <a:gd name="connsiteX4" fmla="*/ 4335814 w 4335814"/>
                <a:gd name="connsiteY4" fmla="*/ 1250950 h 2501900"/>
                <a:gd name="connsiteX5" fmla="*/ 3084864 w 4335814"/>
                <a:gd name="connsiteY5" fmla="*/ 2501900 h 2501900"/>
                <a:gd name="connsiteX6" fmla="*/ 1250950 w 4335814"/>
                <a:gd name="connsiteY6" fmla="*/ 2501900 h 2501900"/>
                <a:gd name="connsiteX7" fmla="*/ 0 w 4335814"/>
                <a:gd name="connsiteY7" fmla="*/ 1250950 h 2501900"/>
                <a:gd name="connsiteX0-1" fmla="*/ 4335814 w 4427254"/>
                <a:gd name="connsiteY0-2" fmla="*/ 1250950 h 2501900"/>
                <a:gd name="connsiteX1-3" fmla="*/ 3084864 w 4427254"/>
                <a:gd name="connsiteY1-4" fmla="*/ 2501900 h 2501900"/>
                <a:gd name="connsiteX2-5" fmla="*/ 1250950 w 4427254"/>
                <a:gd name="connsiteY2-6" fmla="*/ 2501900 h 2501900"/>
                <a:gd name="connsiteX3-7" fmla="*/ 0 w 4427254"/>
                <a:gd name="connsiteY3-8" fmla="*/ 1250950 h 2501900"/>
                <a:gd name="connsiteX4-9" fmla="*/ 1250950 w 4427254"/>
                <a:gd name="connsiteY4-10" fmla="*/ 0 h 2501900"/>
                <a:gd name="connsiteX5-11" fmla="*/ 3084864 w 4427254"/>
                <a:gd name="connsiteY5-12" fmla="*/ 0 h 2501900"/>
                <a:gd name="connsiteX6-13" fmla="*/ 4335814 w 4427254"/>
                <a:gd name="connsiteY6-14" fmla="*/ 1250950 h 2501900"/>
                <a:gd name="connsiteX7-15" fmla="*/ 4427254 w 4427254"/>
                <a:gd name="connsiteY7-16" fmla="*/ 1342390 h 2501900"/>
                <a:gd name="connsiteX0-17" fmla="*/ 4335814 w 4427254"/>
                <a:gd name="connsiteY0-18" fmla="*/ 1250950 h 2501900"/>
                <a:gd name="connsiteX1-19" fmla="*/ 3084864 w 4427254"/>
                <a:gd name="connsiteY1-20" fmla="*/ 2501900 h 2501900"/>
                <a:gd name="connsiteX2-21" fmla="*/ 1250950 w 4427254"/>
                <a:gd name="connsiteY2-22" fmla="*/ 2501900 h 2501900"/>
                <a:gd name="connsiteX3-23" fmla="*/ 0 w 4427254"/>
                <a:gd name="connsiteY3-24" fmla="*/ 1250950 h 2501900"/>
                <a:gd name="connsiteX4-25" fmla="*/ 1250950 w 4427254"/>
                <a:gd name="connsiteY4-26" fmla="*/ 0 h 2501900"/>
                <a:gd name="connsiteX5-27" fmla="*/ 4335814 w 4427254"/>
                <a:gd name="connsiteY5-28" fmla="*/ 1250950 h 2501900"/>
                <a:gd name="connsiteX6-29" fmla="*/ 4427254 w 4427254"/>
                <a:gd name="connsiteY6-30" fmla="*/ 1342390 h 2501900"/>
                <a:gd name="connsiteX0-31" fmla="*/ 4335814 w 4427254"/>
                <a:gd name="connsiteY0-32" fmla="*/ 1250950 h 2501900"/>
                <a:gd name="connsiteX1-33" fmla="*/ 1250950 w 4427254"/>
                <a:gd name="connsiteY1-34" fmla="*/ 2501900 h 2501900"/>
                <a:gd name="connsiteX2-35" fmla="*/ 0 w 4427254"/>
                <a:gd name="connsiteY2-36" fmla="*/ 1250950 h 2501900"/>
                <a:gd name="connsiteX3-37" fmla="*/ 1250950 w 4427254"/>
                <a:gd name="connsiteY3-38" fmla="*/ 0 h 2501900"/>
                <a:gd name="connsiteX4-39" fmla="*/ 4335814 w 4427254"/>
                <a:gd name="connsiteY4-40" fmla="*/ 1250950 h 2501900"/>
                <a:gd name="connsiteX5-41" fmla="*/ 4427254 w 4427254"/>
                <a:gd name="connsiteY5-42" fmla="*/ 1342390 h 2501900"/>
                <a:gd name="connsiteX0-43" fmla="*/ 4335814 w 4427254"/>
                <a:gd name="connsiteY0-44" fmla="*/ 1250950 h 2501900"/>
                <a:gd name="connsiteX1-45" fmla="*/ 1250950 w 4427254"/>
                <a:gd name="connsiteY1-46" fmla="*/ 2501900 h 2501900"/>
                <a:gd name="connsiteX2-47" fmla="*/ 0 w 4427254"/>
                <a:gd name="connsiteY2-48" fmla="*/ 1250950 h 2501900"/>
                <a:gd name="connsiteX3-49" fmla="*/ 1250950 w 4427254"/>
                <a:gd name="connsiteY3-50" fmla="*/ 0 h 2501900"/>
                <a:gd name="connsiteX4-51" fmla="*/ 4427254 w 4427254"/>
                <a:gd name="connsiteY4-52" fmla="*/ 1342390 h 2501900"/>
                <a:gd name="connsiteX0-53" fmla="*/ 1250950 w 4427254"/>
                <a:gd name="connsiteY0-54" fmla="*/ 2501900 h 2501900"/>
                <a:gd name="connsiteX1-55" fmla="*/ 0 w 4427254"/>
                <a:gd name="connsiteY1-56" fmla="*/ 1250950 h 2501900"/>
                <a:gd name="connsiteX2-57" fmla="*/ 1250950 w 4427254"/>
                <a:gd name="connsiteY2-58" fmla="*/ 0 h 2501900"/>
                <a:gd name="connsiteX3-59" fmla="*/ 4427254 w 4427254"/>
                <a:gd name="connsiteY3-60" fmla="*/ 1342390 h 2501900"/>
                <a:gd name="connsiteX0-61" fmla="*/ 1250950 w 1250950"/>
                <a:gd name="connsiteY0-62" fmla="*/ 2501900 h 2501900"/>
                <a:gd name="connsiteX1-63" fmla="*/ 0 w 1250950"/>
                <a:gd name="connsiteY1-64" fmla="*/ 1250950 h 2501900"/>
                <a:gd name="connsiteX2-65" fmla="*/ 1250950 w 1250950"/>
                <a:gd name="connsiteY2-66" fmla="*/ 0 h 250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0950" h="2501900">
                  <a:moveTo>
                    <a:pt x="1250950" y="2501900"/>
                  </a:moveTo>
                  <a:cubicBezTo>
                    <a:pt x="528314" y="2501900"/>
                    <a:pt x="0" y="1941831"/>
                    <a:pt x="0" y="1250950"/>
                  </a:cubicBezTo>
                  <a:cubicBezTo>
                    <a:pt x="0" y="560069"/>
                    <a:pt x="560069" y="0"/>
                    <a:pt x="1250950" y="0"/>
                  </a:cubicBezTo>
                </a:path>
              </a:pathLst>
            </a:custGeom>
            <a:noFill/>
            <a:ln w="9525">
              <a:gradFill>
                <a:gsLst>
                  <a:gs pos="0">
                    <a:srgbClr val="E4B684"/>
                  </a:gs>
                  <a:gs pos="100000">
                    <a:srgbClr val="C0936B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51" name="直线连接符 50"/>
            <p:cNvCxnSpPr/>
            <p:nvPr/>
          </p:nvCxnSpPr>
          <p:spPr>
            <a:xfrm>
              <a:off x="4400807" y="3708459"/>
              <a:ext cx="869693" cy="0"/>
            </a:xfrm>
            <a:prstGeom prst="line">
              <a:avLst/>
            </a:prstGeom>
            <a:ln w="9525">
              <a:gradFill>
                <a:gsLst>
                  <a:gs pos="0">
                    <a:srgbClr val="C0936B"/>
                  </a:gs>
                  <a:gs pos="10000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线连接符 52"/>
            <p:cNvCxnSpPr/>
            <p:nvPr/>
          </p:nvCxnSpPr>
          <p:spPr>
            <a:xfrm>
              <a:off x="4400807" y="1206559"/>
              <a:ext cx="3231893" cy="0"/>
            </a:xfrm>
            <a:prstGeom prst="line">
              <a:avLst/>
            </a:prstGeom>
            <a:ln w="9525">
              <a:gradFill>
                <a:gsLst>
                  <a:gs pos="100000">
                    <a:srgbClr val="C0936B"/>
                  </a:gs>
                  <a:gs pos="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组合 55"/>
          <p:cNvGrpSpPr/>
          <p:nvPr/>
        </p:nvGrpSpPr>
        <p:grpSpPr>
          <a:xfrm rot="10800000">
            <a:off x="8329379" y="3537853"/>
            <a:ext cx="1445117" cy="806528"/>
            <a:chOff x="3149857" y="1206559"/>
            <a:chExt cx="4482843" cy="2501900"/>
          </a:xfrm>
        </p:grpSpPr>
        <p:sp>
          <p:nvSpPr>
            <p:cNvPr id="57" name="圆角矩形 48"/>
            <p:cNvSpPr/>
            <p:nvPr/>
          </p:nvSpPr>
          <p:spPr>
            <a:xfrm>
              <a:off x="3149857" y="1206559"/>
              <a:ext cx="1250950" cy="2501900"/>
            </a:xfrm>
            <a:custGeom>
              <a:avLst/>
              <a:gdLst>
                <a:gd name="connsiteX0" fmla="*/ 0 w 4335814"/>
                <a:gd name="connsiteY0" fmla="*/ 1250950 h 2501900"/>
                <a:gd name="connsiteX1" fmla="*/ 1250950 w 4335814"/>
                <a:gd name="connsiteY1" fmla="*/ 0 h 2501900"/>
                <a:gd name="connsiteX2" fmla="*/ 3084864 w 4335814"/>
                <a:gd name="connsiteY2" fmla="*/ 0 h 2501900"/>
                <a:gd name="connsiteX3" fmla="*/ 4335814 w 4335814"/>
                <a:gd name="connsiteY3" fmla="*/ 1250950 h 2501900"/>
                <a:gd name="connsiteX4" fmla="*/ 4335814 w 4335814"/>
                <a:gd name="connsiteY4" fmla="*/ 1250950 h 2501900"/>
                <a:gd name="connsiteX5" fmla="*/ 3084864 w 4335814"/>
                <a:gd name="connsiteY5" fmla="*/ 2501900 h 2501900"/>
                <a:gd name="connsiteX6" fmla="*/ 1250950 w 4335814"/>
                <a:gd name="connsiteY6" fmla="*/ 2501900 h 2501900"/>
                <a:gd name="connsiteX7" fmla="*/ 0 w 4335814"/>
                <a:gd name="connsiteY7" fmla="*/ 1250950 h 2501900"/>
                <a:gd name="connsiteX0-1" fmla="*/ 4335814 w 4427254"/>
                <a:gd name="connsiteY0-2" fmla="*/ 1250950 h 2501900"/>
                <a:gd name="connsiteX1-3" fmla="*/ 3084864 w 4427254"/>
                <a:gd name="connsiteY1-4" fmla="*/ 2501900 h 2501900"/>
                <a:gd name="connsiteX2-5" fmla="*/ 1250950 w 4427254"/>
                <a:gd name="connsiteY2-6" fmla="*/ 2501900 h 2501900"/>
                <a:gd name="connsiteX3-7" fmla="*/ 0 w 4427254"/>
                <a:gd name="connsiteY3-8" fmla="*/ 1250950 h 2501900"/>
                <a:gd name="connsiteX4-9" fmla="*/ 1250950 w 4427254"/>
                <a:gd name="connsiteY4-10" fmla="*/ 0 h 2501900"/>
                <a:gd name="connsiteX5-11" fmla="*/ 3084864 w 4427254"/>
                <a:gd name="connsiteY5-12" fmla="*/ 0 h 2501900"/>
                <a:gd name="connsiteX6-13" fmla="*/ 4335814 w 4427254"/>
                <a:gd name="connsiteY6-14" fmla="*/ 1250950 h 2501900"/>
                <a:gd name="connsiteX7-15" fmla="*/ 4427254 w 4427254"/>
                <a:gd name="connsiteY7-16" fmla="*/ 1342390 h 2501900"/>
                <a:gd name="connsiteX0-17" fmla="*/ 4335814 w 4427254"/>
                <a:gd name="connsiteY0-18" fmla="*/ 1250950 h 2501900"/>
                <a:gd name="connsiteX1-19" fmla="*/ 3084864 w 4427254"/>
                <a:gd name="connsiteY1-20" fmla="*/ 2501900 h 2501900"/>
                <a:gd name="connsiteX2-21" fmla="*/ 1250950 w 4427254"/>
                <a:gd name="connsiteY2-22" fmla="*/ 2501900 h 2501900"/>
                <a:gd name="connsiteX3-23" fmla="*/ 0 w 4427254"/>
                <a:gd name="connsiteY3-24" fmla="*/ 1250950 h 2501900"/>
                <a:gd name="connsiteX4-25" fmla="*/ 1250950 w 4427254"/>
                <a:gd name="connsiteY4-26" fmla="*/ 0 h 2501900"/>
                <a:gd name="connsiteX5-27" fmla="*/ 4335814 w 4427254"/>
                <a:gd name="connsiteY5-28" fmla="*/ 1250950 h 2501900"/>
                <a:gd name="connsiteX6-29" fmla="*/ 4427254 w 4427254"/>
                <a:gd name="connsiteY6-30" fmla="*/ 1342390 h 2501900"/>
                <a:gd name="connsiteX0-31" fmla="*/ 4335814 w 4427254"/>
                <a:gd name="connsiteY0-32" fmla="*/ 1250950 h 2501900"/>
                <a:gd name="connsiteX1-33" fmla="*/ 1250950 w 4427254"/>
                <a:gd name="connsiteY1-34" fmla="*/ 2501900 h 2501900"/>
                <a:gd name="connsiteX2-35" fmla="*/ 0 w 4427254"/>
                <a:gd name="connsiteY2-36" fmla="*/ 1250950 h 2501900"/>
                <a:gd name="connsiteX3-37" fmla="*/ 1250950 w 4427254"/>
                <a:gd name="connsiteY3-38" fmla="*/ 0 h 2501900"/>
                <a:gd name="connsiteX4-39" fmla="*/ 4335814 w 4427254"/>
                <a:gd name="connsiteY4-40" fmla="*/ 1250950 h 2501900"/>
                <a:gd name="connsiteX5-41" fmla="*/ 4427254 w 4427254"/>
                <a:gd name="connsiteY5-42" fmla="*/ 1342390 h 2501900"/>
                <a:gd name="connsiteX0-43" fmla="*/ 4335814 w 4427254"/>
                <a:gd name="connsiteY0-44" fmla="*/ 1250950 h 2501900"/>
                <a:gd name="connsiteX1-45" fmla="*/ 1250950 w 4427254"/>
                <a:gd name="connsiteY1-46" fmla="*/ 2501900 h 2501900"/>
                <a:gd name="connsiteX2-47" fmla="*/ 0 w 4427254"/>
                <a:gd name="connsiteY2-48" fmla="*/ 1250950 h 2501900"/>
                <a:gd name="connsiteX3-49" fmla="*/ 1250950 w 4427254"/>
                <a:gd name="connsiteY3-50" fmla="*/ 0 h 2501900"/>
                <a:gd name="connsiteX4-51" fmla="*/ 4427254 w 4427254"/>
                <a:gd name="connsiteY4-52" fmla="*/ 1342390 h 2501900"/>
                <a:gd name="connsiteX0-53" fmla="*/ 1250950 w 4427254"/>
                <a:gd name="connsiteY0-54" fmla="*/ 2501900 h 2501900"/>
                <a:gd name="connsiteX1-55" fmla="*/ 0 w 4427254"/>
                <a:gd name="connsiteY1-56" fmla="*/ 1250950 h 2501900"/>
                <a:gd name="connsiteX2-57" fmla="*/ 1250950 w 4427254"/>
                <a:gd name="connsiteY2-58" fmla="*/ 0 h 2501900"/>
                <a:gd name="connsiteX3-59" fmla="*/ 4427254 w 4427254"/>
                <a:gd name="connsiteY3-60" fmla="*/ 1342390 h 2501900"/>
                <a:gd name="connsiteX0-61" fmla="*/ 1250950 w 1250950"/>
                <a:gd name="connsiteY0-62" fmla="*/ 2501900 h 2501900"/>
                <a:gd name="connsiteX1-63" fmla="*/ 0 w 1250950"/>
                <a:gd name="connsiteY1-64" fmla="*/ 1250950 h 2501900"/>
                <a:gd name="connsiteX2-65" fmla="*/ 1250950 w 1250950"/>
                <a:gd name="connsiteY2-66" fmla="*/ 0 h 250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0950" h="2501900">
                  <a:moveTo>
                    <a:pt x="1250950" y="2501900"/>
                  </a:moveTo>
                  <a:cubicBezTo>
                    <a:pt x="528314" y="2501900"/>
                    <a:pt x="0" y="1941831"/>
                    <a:pt x="0" y="1250950"/>
                  </a:cubicBezTo>
                  <a:cubicBezTo>
                    <a:pt x="0" y="560069"/>
                    <a:pt x="560069" y="0"/>
                    <a:pt x="1250950" y="0"/>
                  </a:cubicBezTo>
                </a:path>
              </a:pathLst>
            </a:custGeom>
            <a:noFill/>
            <a:ln w="9525">
              <a:gradFill>
                <a:gsLst>
                  <a:gs pos="0">
                    <a:srgbClr val="E4B684"/>
                  </a:gs>
                  <a:gs pos="100000">
                    <a:srgbClr val="C0936B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58" name="直线连接符 57"/>
            <p:cNvCxnSpPr/>
            <p:nvPr/>
          </p:nvCxnSpPr>
          <p:spPr>
            <a:xfrm>
              <a:off x="4388107" y="3708459"/>
              <a:ext cx="869693" cy="0"/>
            </a:xfrm>
            <a:prstGeom prst="line">
              <a:avLst/>
            </a:prstGeom>
            <a:ln w="9525">
              <a:gradFill>
                <a:gsLst>
                  <a:gs pos="0">
                    <a:srgbClr val="C0936B"/>
                  </a:gs>
                  <a:gs pos="10000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线连接符 58"/>
            <p:cNvCxnSpPr/>
            <p:nvPr/>
          </p:nvCxnSpPr>
          <p:spPr>
            <a:xfrm>
              <a:off x="4400807" y="1206559"/>
              <a:ext cx="3231893" cy="0"/>
            </a:xfrm>
            <a:prstGeom prst="line">
              <a:avLst/>
            </a:prstGeom>
            <a:ln w="9525">
              <a:gradFill>
                <a:gsLst>
                  <a:gs pos="100000">
                    <a:srgbClr val="C0936B"/>
                  </a:gs>
                  <a:gs pos="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8" name="图片 87" descr="图片包含 笔记本, 黑暗, 电脑, 飞行&#10;&#10;描述已自动生成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235870" y="-157107"/>
            <a:ext cx="3186779" cy="2192336"/>
          </a:xfrm>
          <a:prstGeom prst="rect">
            <a:avLst/>
          </a:prstGeom>
        </p:spPr>
      </p:pic>
      <p:pic>
        <p:nvPicPr>
          <p:cNvPr id="97" name="图片 96" descr="图片包含 笔记本, 黑暗, 电脑, 飞行&#10;&#10;描述已自动生成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9297197" y="4689235"/>
            <a:ext cx="2582074" cy="1776331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4008086" y="1625827"/>
            <a:ext cx="4175829" cy="503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kumimoji="1" spc="2400">
                <a:gradFill>
                  <a:gsLst>
                    <a:gs pos="0">
                      <a:srgbClr val="C58F67"/>
                    </a:gs>
                    <a:gs pos="100000">
                      <a:srgbClr val="C58F67"/>
                    </a:gs>
                    <a:gs pos="50000">
                      <a:srgbClr val="E4B684"/>
                    </a:gs>
                  </a:gsLst>
                  <a:lin ang="2700000" scaled="0"/>
                </a:gradFill>
                <a:latin typeface="思源宋体 CN" panose="02020400000000000000" pitchFamily="18" charset="-128"/>
                <a:ea typeface="思源宋体 CN" panose="02020400000000000000" pitchFamily="18" charset="-128"/>
              </a:defRPr>
            </a:lvl1pPr>
          </a:lstStyle>
          <a:p>
            <a:r>
              <a:rPr lang="zh-CN" altLang="en-US" sz="2400" b="1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语文精品课件</a:t>
            </a:r>
          </a:p>
        </p:txBody>
      </p:sp>
      <p:sp>
        <p:nvSpPr>
          <p:cNvPr id="31" name="文本框 66"/>
          <p:cNvSpPr txBox="1">
            <a:spLocks noChangeArrowheads="1"/>
          </p:cNvSpPr>
          <p:nvPr/>
        </p:nvSpPr>
        <p:spPr bwMode="auto">
          <a:xfrm>
            <a:off x="2894803" y="2421461"/>
            <a:ext cx="640239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kumimoji="1" lang="zh-CN" altLang="en-US" sz="6000" b="1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思源宋体 Heavy" panose="02020900000000000000" pitchFamily="18" charset="-122"/>
                <a:ea typeface="思源宋体 Heavy" panose="02020900000000000000" pitchFamily="18" charset="-122"/>
                <a:sym typeface="Arial" panose="020B0604020202020204" pitchFamily="34" charset="0"/>
              </a:rPr>
              <a:t>寓言四则 第</a:t>
            </a:r>
            <a:r>
              <a:rPr kumimoji="1" lang="en-US" altLang="zh-CN" sz="6000" b="1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思源宋体 Heavy" panose="02020900000000000000" pitchFamily="18" charset="-122"/>
                <a:ea typeface="思源宋体 Heavy" panose="02020900000000000000" pitchFamily="18" charset="-122"/>
                <a:sym typeface="Arial" panose="020B0604020202020204" pitchFamily="34" charset="0"/>
              </a:rPr>
              <a:t>1</a:t>
            </a:r>
            <a:r>
              <a:rPr kumimoji="1" lang="zh-CN" altLang="en-US" sz="6000" b="1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思源宋体 Heavy" panose="02020900000000000000" pitchFamily="18" charset="-122"/>
                <a:ea typeface="思源宋体 Heavy" panose="02020900000000000000" pitchFamily="18" charset="-122"/>
                <a:sym typeface="Arial" panose="020B0604020202020204" pitchFamily="34" charset="0"/>
              </a:rPr>
              <a:t>课时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4144645" y="3948273"/>
            <a:ext cx="39027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pc="300" dirty="0"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七</a:t>
            </a:r>
            <a:r>
              <a:rPr lang="zh-CN" altLang="zh-CN" sz="1800" spc="300" dirty="0"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年级</a:t>
            </a:r>
            <a:r>
              <a:rPr lang="zh-CN" altLang="en-US" sz="1800" spc="300" dirty="0"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上</a:t>
            </a:r>
            <a:r>
              <a:rPr lang="zh-CN" altLang="zh-CN" sz="1800" spc="300" dirty="0"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册</a:t>
            </a:r>
            <a:r>
              <a:rPr lang="en-US" altLang="zh-CN" sz="1800" spc="300" dirty="0"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</a:t>
            </a:r>
            <a:r>
              <a:rPr lang="zh-CN" altLang="en-US" sz="1800" spc="300" dirty="0"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人教版</a:t>
            </a:r>
            <a:r>
              <a:rPr lang="zh-CN" altLang="zh-CN" sz="1800" b="1" spc="300" dirty="0"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</a:t>
            </a:r>
            <a:endParaRPr lang="zh-CN" altLang="en-US" sz="1800" spc="300" dirty="0">
              <a:latin typeface="Arial" panose="020B0604020202020204" pitchFamily="34" charset="0"/>
              <a:ea typeface="思源黑体 CN Medium" panose="020B0600000000000000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5" name="矩形: 圆角 4"/>
          <p:cNvSpPr/>
          <p:nvPr/>
        </p:nvSpPr>
        <p:spPr>
          <a:xfrm>
            <a:off x="8674100" y="1052513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936B">
                  <a:alpha val="28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: 圆角 35"/>
          <p:cNvSpPr/>
          <p:nvPr/>
        </p:nvSpPr>
        <p:spPr>
          <a:xfrm flipH="1">
            <a:off x="-339480" y="4733600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936B">
                  <a:alpha val="28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" name="矩形: 圆角 36"/>
          <p:cNvSpPr/>
          <p:nvPr/>
        </p:nvSpPr>
        <p:spPr>
          <a:xfrm flipH="1">
            <a:off x="781251" y="5108014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4B684">
                  <a:alpha val="46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9" name="矩形: 圆角 38"/>
          <p:cNvSpPr/>
          <p:nvPr/>
        </p:nvSpPr>
        <p:spPr>
          <a:xfrm>
            <a:off x="8183915" y="1455776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4B684">
                  <a:alpha val="46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0" grpId="0"/>
      <p:bldP spid="31" grpId="0"/>
      <p:bldP spid="33" grpId="0"/>
      <p:bldP spid="5" grpId="0" animBg="1"/>
      <p:bldP spid="36" grpId="0" animBg="1"/>
      <p:bldP spid="37" grpId="0" animBg="1"/>
      <p:bldP spid="3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Box 3"/>
          <p:cNvSpPr/>
          <p:nvPr>
            <p:custDataLst>
              <p:tags r:id="rId1"/>
            </p:custDataLst>
          </p:nvPr>
        </p:nvSpPr>
        <p:spPr>
          <a:xfrm>
            <a:off x="1124240" y="1054100"/>
            <a:ext cx="9848560" cy="547842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．说说你是根据哪些具体情节概括出这些寓意的。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概括寓意不能脱离寓言的故事情节，一定要通过分析具体的情节来理解寓意。如《赫耳墨斯和雕像者》中描写到的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想知道他在人间受到多大的尊重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，又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笑着问道：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‘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赫拉的雕像值多少钱？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’”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后来看到自己的雕像又想到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身为神使，又是商人的庇护神，人们对他会更尊重些。”而“白送”的回答却使他狠狠地摔到了谷底。这些情节生动地刻画出了一个盲目自高自大者的形象，告诉人们要谦虚，要有自知之明，不能妄自尊大。《蚊子和狮子》也可以照此分析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Box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42886" y="1476850"/>
            <a:ext cx="5329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步骤三  精读课文  探究形象</a:t>
            </a:r>
          </a:p>
        </p:txBody>
      </p:sp>
      <p:sp>
        <p:nvSpPr>
          <p:cNvPr id="12291" name="TextBox 3"/>
          <p:cNvSpPr/>
          <p:nvPr>
            <p:custDataLst>
              <p:tags r:id="rId2"/>
            </p:custDataLst>
          </p:nvPr>
        </p:nvSpPr>
        <p:spPr>
          <a:xfrm>
            <a:off x="1435739" y="2101851"/>
            <a:ext cx="9537061" cy="393954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试分析《赫耳墨斯和雕像者》《蚊子和狮子》中主人公的性格特点。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①赫耳墨斯的性格：赫耳墨斯来到人间的目的是想知道他在人间受到多大的尊重，表现了他爱慕虚荣的性格；赫耳墨斯听到宙斯的雕像只值一个银元，又笑着问赫拉的值多少钱。他以为宙斯的雕像只值一个银元，赫拉的雕像也一定不值多少钱，表现他自以为是的性格；赫耳墨斯看见自己的雕像，心想他身为神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Box 1"/>
          <p:cNvSpPr/>
          <p:nvPr>
            <p:custDataLst>
              <p:tags r:id="rId1"/>
            </p:custDataLst>
          </p:nvPr>
        </p:nvSpPr>
        <p:spPr>
          <a:xfrm>
            <a:off x="1345304" y="1717291"/>
            <a:ext cx="10069624" cy="393954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使，又是商人的庇护神，人们对他会更尊重些，表现了他自命不凡的性格。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②蚊子的性格：蚊子向狮子挑战时说的那一番话，表明它对敌我双方的长短看得很清楚，并相信能以己之长，攻敌之短，战胜对方，所以它很自信地“吹着喇叭冲过去”；“蚊子战胜了狮子，又吹起喇叭，唱着凯歌飞走”，表现出它得意忘形、目空一切的性格特点；蚊子将要被吃掉时，叹息说的话，表现出它到死才明白自己的缺点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 fill="hold"/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13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42886" y="1620164"/>
            <a:ext cx="5329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步骤四  赏析语言  比较阅读</a:t>
            </a:r>
          </a:p>
        </p:txBody>
      </p:sp>
      <p:sp>
        <p:nvSpPr>
          <p:cNvPr id="14338" name="TextBox 2"/>
          <p:cNvSpPr/>
          <p:nvPr>
            <p:custDataLst>
              <p:tags r:id="rId2"/>
            </p:custDataLst>
          </p:nvPr>
        </p:nvSpPr>
        <p:spPr>
          <a:xfrm>
            <a:off x="1317060" y="2306618"/>
            <a:ext cx="9866755" cy="317009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．赏析语言</a:t>
            </a:r>
          </a:p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仔细品味下列句中加点词语的表达效果。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(1)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赫耳墨斯又笑着问道：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赫拉的雕像值多少钱？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endParaRPr lang="zh-CN" altLang="zh-CN" sz="2000" kern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一个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笑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字，描写出了赫耳墨斯的表情，使他傲然的神情跃然纸上，形象生动。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1"/>
          <p:cNvSpPr/>
          <p:nvPr>
            <p:custDataLst>
              <p:tags r:id="rId1"/>
            </p:custDataLst>
          </p:nvPr>
        </p:nvSpPr>
        <p:spPr>
          <a:xfrm>
            <a:off x="1182914" y="2109177"/>
            <a:ext cx="10141578" cy="317009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(2)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蚊子吹着喇叭冲过去，专咬狮子鼻子周围没有毛的地方。狮子气得用爪子把自己的脸都抓破了。蚊子战胜了狮子，又吹起喇叭，唱着凯歌飞走。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这里运用拟人的修辞手法，生动形象地写出了蚊子在与狮子的较量中，毫不畏惧智取强敌，打了胜仗得意洋洋的模样。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1"/>
          <p:cNvSpPr/>
          <p:nvPr>
            <p:custDataLst>
              <p:tags r:id="rId1"/>
            </p:custDataLst>
          </p:nvPr>
        </p:nvSpPr>
        <p:spPr>
          <a:xfrm>
            <a:off x="1566367" y="1203709"/>
            <a:ext cx="9315998" cy="470898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．比较阅读</a:t>
            </a:r>
          </a:p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深入文本，比较两则寓言的艺术特色。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《赫耳墨斯和雕像者》一文短小精悍，构思精巧。采用三问三答，略有变化，有起有伏。正当赫耳墨斯的虚荣心越来越旺盛时，却遇到雕像者如一瓢冷水似的答语，陡转之下便戛然而止。文章的陡转，给读者以巨大的反差，造成了出人意料的结局，讽喻之意已暗含其中。短短的一百多字，却写得跌宕有致，耐人寻味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1"/>
          <p:cNvSpPr/>
          <p:nvPr>
            <p:custDataLst>
              <p:tags r:id="rId1"/>
            </p:custDataLst>
          </p:nvPr>
        </p:nvSpPr>
        <p:spPr>
          <a:xfrm>
            <a:off x="1325207" y="1717291"/>
            <a:ext cx="9657641" cy="393954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《蚊子和狮子》构思尤为精巧，短短的篇幅中，情节却大起大落，写出从一个极端到另一个极端的转化。人们不常见蚊子战胜狮子，听蚊子的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宣言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还以为是吹牛，再一看，还真不假。人们常见蚊子被蜘蛛网粘住，但是蚊子刚刚战胜狮子，正把自己看得无敌于天下时，却被打败了，这反而让人觉得出乎意料，再一想，却又毫不奇怪。作者巧妙地把二者结合起来，构成大起大落的故事情节，寓意深刻，耐人寻味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 fill="hold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Box 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0400" y="1305861"/>
            <a:ext cx="5329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步骤五  总结课文  拓展延伸</a:t>
            </a:r>
          </a:p>
        </p:txBody>
      </p:sp>
      <p:sp>
        <p:nvSpPr>
          <p:cNvPr id="18435" name="TextBox 3"/>
          <p:cNvSpPr/>
          <p:nvPr>
            <p:custDataLst>
              <p:tags r:id="rId2"/>
            </p:custDataLst>
          </p:nvPr>
        </p:nvSpPr>
        <p:spPr>
          <a:xfrm>
            <a:off x="1747238" y="1607106"/>
            <a:ext cx="9265756" cy="470898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．总结课文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《赫耳墨斯和雕像者》通过写自命不凡的天神赫耳墨斯在雕像者的商店里碰壁的故事，以神喻人，讽刺和批评了那些爱慕虚荣、妄自尊大的人。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《蚊子和狮子》通过蚊子击败狮子，却成了蜘蛛的俘虏的故事，讽刺了那些取得一点成绩就得意忘形，忽视自己短处的人，揭示了即使取得大的胜利也不能骄傲，要始终谨慎行事，否则可能在小处受到挫败的道理。</a:t>
            </a:r>
            <a:endParaRPr lang="zh-CN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1"/>
          <p:cNvSpPr/>
          <p:nvPr>
            <p:custDataLst>
              <p:tags r:id="rId1"/>
            </p:custDataLst>
          </p:nvPr>
        </p:nvSpPr>
        <p:spPr>
          <a:xfrm>
            <a:off x="1033805" y="1135488"/>
            <a:ext cx="10381123" cy="49986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en-US" altLang="zh-CN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．拓展延伸</a:t>
            </a:r>
          </a:p>
          <a:p>
            <a:pPr>
              <a:lnSpc>
                <a:spcPct val="200000"/>
              </a:lnSpc>
            </a:pP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续编寓言故事：续写《赫耳墨斯和雕像者》。</a:t>
            </a:r>
          </a:p>
          <a:p>
            <a:pPr>
              <a:lnSpc>
                <a:spcPct val="200000"/>
              </a:lnSpc>
            </a:pP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例文：赫耳墨斯听了雕像者的话以后又气又羞。他回到天庭以后，心里越想越有气，暗暗说：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好，既然你们不把我这个庇护神放在眼里，那我以后也就不管你们的事了。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这时，宙斯出现在他的面前，问道：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我的孩子，是谁惹你生这么大的气呀？”赫耳墨斯就将他在雕像者店里的经过讲一遍。宙斯听完后若有所思地说：“我的孩子，原来我们这些神灵在人间并没有受到太大的尊重啊！看来我们要好好反省了。我和你母亲的雕像只能贱卖，你的只能作为添头，可想而知，雕像店的生计多么难维持呀。我们，尤其是你，这个商人的庇护神，必须为他们做几件有益的事情 ，否则，你和我，我们一家都会因分文不值而遭人歧视。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endParaRPr lang="zh-CN" altLang="zh-CN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1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53736" y="1538559"/>
            <a:ext cx="2609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板书设计：</a:t>
            </a:r>
          </a:p>
        </p:txBody>
      </p:sp>
      <p:pic>
        <p:nvPicPr>
          <p:cNvPr id="31747" name="图片 27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535" y="2402944"/>
            <a:ext cx="7473125" cy="341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Box 4"/>
          <p:cNvSpPr/>
          <p:nvPr/>
        </p:nvSpPr>
        <p:spPr>
          <a:xfrm>
            <a:off x="2117411" y="1315357"/>
            <a:ext cx="9026211" cy="470898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．知识与技能目标：</a:t>
            </a:r>
          </a:p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了解寓言的文体特点，分析寓言的故事情节，领悟所蕴含的道理。</a:t>
            </a:r>
          </a:p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．过程与方法目标：</a:t>
            </a:r>
          </a:p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学习阅读寓言的方法，从不同角度灵活理解寓意，培养学生发散思维能力。</a:t>
            </a:r>
          </a:p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．情感态度与价值观目标：</a:t>
            </a:r>
          </a:p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联系生活实际感悟寓意，培养健全人格。</a:t>
            </a:r>
            <a:endParaRPr lang="zh-CN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三维目标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 fill="hold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 fill="hold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形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702" t="14304" r="56378" b="-12992"/>
          <a:stretch>
            <a:fillRect/>
          </a:stretch>
        </p:blipFill>
        <p:spPr>
          <a:xfrm>
            <a:off x="8674100" y="-939800"/>
            <a:ext cx="1193800" cy="1193800"/>
          </a:xfrm>
          <a:custGeom>
            <a:avLst/>
            <a:gdLst>
              <a:gd name="connsiteX0" fmla="*/ 0 w 1193800"/>
              <a:gd name="connsiteY0" fmla="*/ 0 h 1193800"/>
              <a:gd name="connsiteX1" fmla="*/ 528927 w 1193800"/>
              <a:gd name="connsiteY1" fmla="*/ 0 h 1193800"/>
              <a:gd name="connsiteX2" fmla="*/ 528927 w 1193800"/>
              <a:gd name="connsiteY2" fmla="*/ 1036635 h 1193800"/>
              <a:gd name="connsiteX3" fmla="*/ 1193800 w 1193800"/>
              <a:gd name="connsiteY3" fmla="*/ 1036635 h 1193800"/>
              <a:gd name="connsiteX4" fmla="*/ 1193800 w 1193800"/>
              <a:gd name="connsiteY4" fmla="*/ 1193800 h 1193800"/>
              <a:gd name="connsiteX5" fmla="*/ 0 w 1193800"/>
              <a:gd name="connsiteY5" fmla="*/ 1193800 h 1193800"/>
              <a:gd name="connsiteX6" fmla="*/ 0 w 1193800"/>
              <a:gd name="connsiteY6" fmla="*/ 0 h 119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3800" h="1193800">
                <a:moveTo>
                  <a:pt x="0" y="0"/>
                </a:moveTo>
                <a:lnTo>
                  <a:pt x="528927" y="0"/>
                </a:lnTo>
                <a:lnTo>
                  <a:pt x="528927" y="1036635"/>
                </a:lnTo>
                <a:lnTo>
                  <a:pt x="1193800" y="1036635"/>
                </a:lnTo>
                <a:lnTo>
                  <a:pt x="1193800" y="1193800"/>
                </a:lnTo>
                <a:lnTo>
                  <a:pt x="0" y="11938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4" name="任意形状 33"/>
          <p:cNvSpPr/>
          <p:nvPr/>
        </p:nvSpPr>
        <p:spPr>
          <a:xfrm>
            <a:off x="2736720" y="2598177"/>
            <a:ext cx="546250" cy="797387"/>
          </a:xfrm>
          <a:custGeom>
            <a:avLst/>
            <a:gdLst>
              <a:gd name="connsiteX0" fmla="*/ 32688 w 546250"/>
              <a:gd name="connsiteY0" fmla="*/ 0 h 797387"/>
              <a:gd name="connsiteX1" fmla="*/ 472216 w 546250"/>
              <a:gd name="connsiteY1" fmla="*/ 283516 h 797387"/>
              <a:gd name="connsiteX2" fmla="*/ 501754 w 546250"/>
              <a:gd name="connsiteY2" fmla="*/ 797387 h 797387"/>
              <a:gd name="connsiteX3" fmla="*/ 63408 w 546250"/>
              <a:gd name="connsiteY3" fmla="*/ 513872 h 797387"/>
              <a:gd name="connsiteX4" fmla="*/ 32688 w 546250"/>
              <a:gd name="connsiteY4" fmla="*/ 0 h 79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50" h="797387">
                <a:moveTo>
                  <a:pt x="32688" y="0"/>
                </a:moveTo>
                <a:cubicBezTo>
                  <a:pt x="117758" y="60247"/>
                  <a:pt x="341067" y="62610"/>
                  <a:pt x="472216" y="283516"/>
                </a:cubicBezTo>
                <a:cubicBezTo>
                  <a:pt x="559266" y="441531"/>
                  <a:pt x="570124" y="630442"/>
                  <a:pt x="501754" y="797387"/>
                </a:cubicBezTo>
                <a:cubicBezTo>
                  <a:pt x="320748" y="772737"/>
                  <a:pt x="160102" y="668832"/>
                  <a:pt x="63408" y="513872"/>
                </a:cubicBezTo>
                <a:cubicBezTo>
                  <a:pt x="-66560" y="294148"/>
                  <a:pt x="45685" y="99231"/>
                  <a:pt x="32688" y="0"/>
                </a:cubicBezTo>
                <a:close/>
              </a:path>
            </a:pathLst>
          </a:custGeom>
          <a:gradFill>
            <a:gsLst>
              <a:gs pos="50000">
                <a:srgbClr val="FFD146"/>
              </a:gs>
              <a:gs pos="0">
                <a:srgbClr val="F5B700"/>
              </a:gs>
              <a:gs pos="100000">
                <a:srgbClr val="F5B700"/>
              </a:gs>
            </a:gsLst>
            <a:lin ang="2700000" scaled="0"/>
          </a:gradFill>
          <a:ln w="50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任意形状 34"/>
          <p:cNvSpPr>
            <a:spLocks noChangeAspect="1"/>
          </p:cNvSpPr>
          <p:nvPr/>
        </p:nvSpPr>
        <p:spPr>
          <a:xfrm rot="4500000">
            <a:off x="8535731" y="3611727"/>
            <a:ext cx="360000" cy="525509"/>
          </a:xfrm>
          <a:custGeom>
            <a:avLst/>
            <a:gdLst>
              <a:gd name="connsiteX0" fmla="*/ 32688 w 546250"/>
              <a:gd name="connsiteY0" fmla="*/ 0 h 797387"/>
              <a:gd name="connsiteX1" fmla="*/ 472216 w 546250"/>
              <a:gd name="connsiteY1" fmla="*/ 283516 h 797387"/>
              <a:gd name="connsiteX2" fmla="*/ 501754 w 546250"/>
              <a:gd name="connsiteY2" fmla="*/ 797387 h 797387"/>
              <a:gd name="connsiteX3" fmla="*/ 63408 w 546250"/>
              <a:gd name="connsiteY3" fmla="*/ 513872 h 797387"/>
              <a:gd name="connsiteX4" fmla="*/ 32688 w 546250"/>
              <a:gd name="connsiteY4" fmla="*/ 0 h 79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50" h="797387">
                <a:moveTo>
                  <a:pt x="32688" y="0"/>
                </a:moveTo>
                <a:cubicBezTo>
                  <a:pt x="117758" y="60247"/>
                  <a:pt x="341067" y="62610"/>
                  <a:pt x="472216" y="283516"/>
                </a:cubicBezTo>
                <a:cubicBezTo>
                  <a:pt x="559266" y="441531"/>
                  <a:pt x="570124" y="630442"/>
                  <a:pt x="501754" y="797387"/>
                </a:cubicBezTo>
                <a:cubicBezTo>
                  <a:pt x="320748" y="772737"/>
                  <a:pt x="160102" y="668832"/>
                  <a:pt x="63408" y="513872"/>
                </a:cubicBezTo>
                <a:cubicBezTo>
                  <a:pt x="-66560" y="294148"/>
                  <a:pt x="45685" y="99231"/>
                  <a:pt x="32688" y="0"/>
                </a:cubicBezTo>
                <a:close/>
              </a:path>
            </a:pathLst>
          </a:custGeom>
          <a:gradFill>
            <a:gsLst>
              <a:gs pos="50000">
                <a:srgbClr val="FFD146"/>
              </a:gs>
              <a:gs pos="0">
                <a:srgbClr val="F5B700"/>
              </a:gs>
              <a:gs pos="100000">
                <a:srgbClr val="F5B700"/>
              </a:gs>
            </a:gsLst>
            <a:lin ang="2700000" scaled="0"/>
          </a:gradFill>
          <a:ln w="50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1829259" y="2208717"/>
            <a:ext cx="1652091" cy="922041"/>
            <a:chOff x="3149857" y="1206559"/>
            <a:chExt cx="4482843" cy="2501900"/>
          </a:xfrm>
        </p:grpSpPr>
        <p:sp>
          <p:nvSpPr>
            <p:cNvPr id="49" name="圆角矩形 48"/>
            <p:cNvSpPr/>
            <p:nvPr/>
          </p:nvSpPr>
          <p:spPr>
            <a:xfrm>
              <a:off x="3149857" y="1206559"/>
              <a:ext cx="1250950" cy="2501900"/>
            </a:xfrm>
            <a:custGeom>
              <a:avLst/>
              <a:gdLst>
                <a:gd name="connsiteX0" fmla="*/ 0 w 4335814"/>
                <a:gd name="connsiteY0" fmla="*/ 1250950 h 2501900"/>
                <a:gd name="connsiteX1" fmla="*/ 1250950 w 4335814"/>
                <a:gd name="connsiteY1" fmla="*/ 0 h 2501900"/>
                <a:gd name="connsiteX2" fmla="*/ 3084864 w 4335814"/>
                <a:gd name="connsiteY2" fmla="*/ 0 h 2501900"/>
                <a:gd name="connsiteX3" fmla="*/ 4335814 w 4335814"/>
                <a:gd name="connsiteY3" fmla="*/ 1250950 h 2501900"/>
                <a:gd name="connsiteX4" fmla="*/ 4335814 w 4335814"/>
                <a:gd name="connsiteY4" fmla="*/ 1250950 h 2501900"/>
                <a:gd name="connsiteX5" fmla="*/ 3084864 w 4335814"/>
                <a:gd name="connsiteY5" fmla="*/ 2501900 h 2501900"/>
                <a:gd name="connsiteX6" fmla="*/ 1250950 w 4335814"/>
                <a:gd name="connsiteY6" fmla="*/ 2501900 h 2501900"/>
                <a:gd name="connsiteX7" fmla="*/ 0 w 4335814"/>
                <a:gd name="connsiteY7" fmla="*/ 1250950 h 2501900"/>
                <a:gd name="connsiteX0-1" fmla="*/ 4335814 w 4427254"/>
                <a:gd name="connsiteY0-2" fmla="*/ 1250950 h 2501900"/>
                <a:gd name="connsiteX1-3" fmla="*/ 3084864 w 4427254"/>
                <a:gd name="connsiteY1-4" fmla="*/ 2501900 h 2501900"/>
                <a:gd name="connsiteX2-5" fmla="*/ 1250950 w 4427254"/>
                <a:gd name="connsiteY2-6" fmla="*/ 2501900 h 2501900"/>
                <a:gd name="connsiteX3-7" fmla="*/ 0 w 4427254"/>
                <a:gd name="connsiteY3-8" fmla="*/ 1250950 h 2501900"/>
                <a:gd name="connsiteX4-9" fmla="*/ 1250950 w 4427254"/>
                <a:gd name="connsiteY4-10" fmla="*/ 0 h 2501900"/>
                <a:gd name="connsiteX5-11" fmla="*/ 3084864 w 4427254"/>
                <a:gd name="connsiteY5-12" fmla="*/ 0 h 2501900"/>
                <a:gd name="connsiteX6-13" fmla="*/ 4335814 w 4427254"/>
                <a:gd name="connsiteY6-14" fmla="*/ 1250950 h 2501900"/>
                <a:gd name="connsiteX7-15" fmla="*/ 4427254 w 4427254"/>
                <a:gd name="connsiteY7-16" fmla="*/ 1342390 h 2501900"/>
                <a:gd name="connsiteX0-17" fmla="*/ 4335814 w 4427254"/>
                <a:gd name="connsiteY0-18" fmla="*/ 1250950 h 2501900"/>
                <a:gd name="connsiteX1-19" fmla="*/ 3084864 w 4427254"/>
                <a:gd name="connsiteY1-20" fmla="*/ 2501900 h 2501900"/>
                <a:gd name="connsiteX2-21" fmla="*/ 1250950 w 4427254"/>
                <a:gd name="connsiteY2-22" fmla="*/ 2501900 h 2501900"/>
                <a:gd name="connsiteX3-23" fmla="*/ 0 w 4427254"/>
                <a:gd name="connsiteY3-24" fmla="*/ 1250950 h 2501900"/>
                <a:gd name="connsiteX4-25" fmla="*/ 1250950 w 4427254"/>
                <a:gd name="connsiteY4-26" fmla="*/ 0 h 2501900"/>
                <a:gd name="connsiteX5-27" fmla="*/ 4335814 w 4427254"/>
                <a:gd name="connsiteY5-28" fmla="*/ 1250950 h 2501900"/>
                <a:gd name="connsiteX6-29" fmla="*/ 4427254 w 4427254"/>
                <a:gd name="connsiteY6-30" fmla="*/ 1342390 h 2501900"/>
                <a:gd name="connsiteX0-31" fmla="*/ 4335814 w 4427254"/>
                <a:gd name="connsiteY0-32" fmla="*/ 1250950 h 2501900"/>
                <a:gd name="connsiteX1-33" fmla="*/ 1250950 w 4427254"/>
                <a:gd name="connsiteY1-34" fmla="*/ 2501900 h 2501900"/>
                <a:gd name="connsiteX2-35" fmla="*/ 0 w 4427254"/>
                <a:gd name="connsiteY2-36" fmla="*/ 1250950 h 2501900"/>
                <a:gd name="connsiteX3-37" fmla="*/ 1250950 w 4427254"/>
                <a:gd name="connsiteY3-38" fmla="*/ 0 h 2501900"/>
                <a:gd name="connsiteX4-39" fmla="*/ 4335814 w 4427254"/>
                <a:gd name="connsiteY4-40" fmla="*/ 1250950 h 2501900"/>
                <a:gd name="connsiteX5-41" fmla="*/ 4427254 w 4427254"/>
                <a:gd name="connsiteY5-42" fmla="*/ 1342390 h 2501900"/>
                <a:gd name="connsiteX0-43" fmla="*/ 4335814 w 4427254"/>
                <a:gd name="connsiteY0-44" fmla="*/ 1250950 h 2501900"/>
                <a:gd name="connsiteX1-45" fmla="*/ 1250950 w 4427254"/>
                <a:gd name="connsiteY1-46" fmla="*/ 2501900 h 2501900"/>
                <a:gd name="connsiteX2-47" fmla="*/ 0 w 4427254"/>
                <a:gd name="connsiteY2-48" fmla="*/ 1250950 h 2501900"/>
                <a:gd name="connsiteX3-49" fmla="*/ 1250950 w 4427254"/>
                <a:gd name="connsiteY3-50" fmla="*/ 0 h 2501900"/>
                <a:gd name="connsiteX4-51" fmla="*/ 4427254 w 4427254"/>
                <a:gd name="connsiteY4-52" fmla="*/ 1342390 h 2501900"/>
                <a:gd name="connsiteX0-53" fmla="*/ 1250950 w 4427254"/>
                <a:gd name="connsiteY0-54" fmla="*/ 2501900 h 2501900"/>
                <a:gd name="connsiteX1-55" fmla="*/ 0 w 4427254"/>
                <a:gd name="connsiteY1-56" fmla="*/ 1250950 h 2501900"/>
                <a:gd name="connsiteX2-57" fmla="*/ 1250950 w 4427254"/>
                <a:gd name="connsiteY2-58" fmla="*/ 0 h 2501900"/>
                <a:gd name="connsiteX3-59" fmla="*/ 4427254 w 4427254"/>
                <a:gd name="connsiteY3-60" fmla="*/ 1342390 h 2501900"/>
                <a:gd name="connsiteX0-61" fmla="*/ 1250950 w 1250950"/>
                <a:gd name="connsiteY0-62" fmla="*/ 2501900 h 2501900"/>
                <a:gd name="connsiteX1-63" fmla="*/ 0 w 1250950"/>
                <a:gd name="connsiteY1-64" fmla="*/ 1250950 h 2501900"/>
                <a:gd name="connsiteX2-65" fmla="*/ 1250950 w 1250950"/>
                <a:gd name="connsiteY2-66" fmla="*/ 0 h 250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0950" h="2501900">
                  <a:moveTo>
                    <a:pt x="1250950" y="2501900"/>
                  </a:moveTo>
                  <a:cubicBezTo>
                    <a:pt x="528314" y="2501900"/>
                    <a:pt x="0" y="1941831"/>
                    <a:pt x="0" y="1250950"/>
                  </a:cubicBezTo>
                  <a:cubicBezTo>
                    <a:pt x="0" y="560069"/>
                    <a:pt x="560069" y="0"/>
                    <a:pt x="1250950" y="0"/>
                  </a:cubicBezTo>
                </a:path>
              </a:pathLst>
            </a:custGeom>
            <a:noFill/>
            <a:ln w="9525">
              <a:gradFill>
                <a:gsLst>
                  <a:gs pos="0">
                    <a:srgbClr val="E4B684"/>
                  </a:gs>
                  <a:gs pos="100000">
                    <a:srgbClr val="C0936B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51" name="直线连接符 50"/>
            <p:cNvCxnSpPr/>
            <p:nvPr/>
          </p:nvCxnSpPr>
          <p:spPr>
            <a:xfrm>
              <a:off x="4400807" y="3708459"/>
              <a:ext cx="869693" cy="0"/>
            </a:xfrm>
            <a:prstGeom prst="line">
              <a:avLst/>
            </a:prstGeom>
            <a:ln w="9525">
              <a:gradFill>
                <a:gsLst>
                  <a:gs pos="0">
                    <a:srgbClr val="C0936B"/>
                  </a:gs>
                  <a:gs pos="10000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线连接符 52"/>
            <p:cNvCxnSpPr/>
            <p:nvPr/>
          </p:nvCxnSpPr>
          <p:spPr>
            <a:xfrm>
              <a:off x="4400807" y="1206559"/>
              <a:ext cx="3231893" cy="0"/>
            </a:xfrm>
            <a:prstGeom prst="line">
              <a:avLst/>
            </a:prstGeom>
            <a:ln w="9525">
              <a:gradFill>
                <a:gsLst>
                  <a:gs pos="100000">
                    <a:srgbClr val="C0936B"/>
                  </a:gs>
                  <a:gs pos="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组合 55"/>
          <p:cNvGrpSpPr/>
          <p:nvPr/>
        </p:nvGrpSpPr>
        <p:grpSpPr>
          <a:xfrm rot="10800000">
            <a:off x="8329379" y="3537853"/>
            <a:ext cx="1445117" cy="806528"/>
            <a:chOff x="3149857" y="1206559"/>
            <a:chExt cx="4482843" cy="2501900"/>
          </a:xfrm>
        </p:grpSpPr>
        <p:sp>
          <p:nvSpPr>
            <p:cNvPr id="57" name="圆角矩形 48"/>
            <p:cNvSpPr/>
            <p:nvPr/>
          </p:nvSpPr>
          <p:spPr>
            <a:xfrm>
              <a:off x="3149857" y="1206559"/>
              <a:ext cx="1250950" cy="2501900"/>
            </a:xfrm>
            <a:custGeom>
              <a:avLst/>
              <a:gdLst>
                <a:gd name="connsiteX0" fmla="*/ 0 w 4335814"/>
                <a:gd name="connsiteY0" fmla="*/ 1250950 h 2501900"/>
                <a:gd name="connsiteX1" fmla="*/ 1250950 w 4335814"/>
                <a:gd name="connsiteY1" fmla="*/ 0 h 2501900"/>
                <a:gd name="connsiteX2" fmla="*/ 3084864 w 4335814"/>
                <a:gd name="connsiteY2" fmla="*/ 0 h 2501900"/>
                <a:gd name="connsiteX3" fmla="*/ 4335814 w 4335814"/>
                <a:gd name="connsiteY3" fmla="*/ 1250950 h 2501900"/>
                <a:gd name="connsiteX4" fmla="*/ 4335814 w 4335814"/>
                <a:gd name="connsiteY4" fmla="*/ 1250950 h 2501900"/>
                <a:gd name="connsiteX5" fmla="*/ 3084864 w 4335814"/>
                <a:gd name="connsiteY5" fmla="*/ 2501900 h 2501900"/>
                <a:gd name="connsiteX6" fmla="*/ 1250950 w 4335814"/>
                <a:gd name="connsiteY6" fmla="*/ 2501900 h 2501900"/>
                <a:gd name="connsiteX7" fmla="*/ 0 w 4335814"/>
                <a:gd name="connsiteY7" fmla="*/ 1250950 h 2501900"/>
                <a:gd name="connsiteX0-1" fmla="*/ 4335814 w 4427254"/>
                <a:gd name="connsiteY0-2" fmla="*/ 1250950 h 2501900"/>
                <a:gd name="connsiteX1-3" fmla="*/ 3084864 w 4427254"/>
                <a:gd name="connsiteY1-4" fmla="*/ 2501900 h 2501900"/>
                <a:gd name="connsiteX2-5" fmla="*/ 1250950 w 4427254"/>
                <a:gd name="connsiteY2-6" fmla="*/ 2501900 h 2501900"/>
                <a:gd name="connsiteX3-7" fmla="*/ 0 w 4427254"/>
                <a:gd name="connsiteY3-8" fmla="*/ 1250950 h 2501900"/>
                <a:gd name="connsiteX4-9" fmla="*/ 1250950 w 4427254"/>
                <a:gd name="connsiteY4-10" fmla="*/ 0 h 2501900"/>
                <a:gd name="connsiteX5-11" fmla="*/ 3084864 w 4427254"/>
                <a:gd name="connsiteY5-12" fmla="*/ 0 h 2501900"/>
                <a:gd name="connsiteX6-13" fmla="*/ 4335814 w 4427254"/>
                <a:gd name="connsiteY6-14" fmla="*/ 1250950 h 2501900"/>
                <a:gd name="connsiteX7-15" fmla="*/ 4427254 w 4427254"/>
                <a:gd name="connsiteY7-16" fmla="*/ 1342390 h 2501900"/>
                <a:gd name="connsiteX0-17" fmla="*/ 4335814 w 4427254"/>
                <a:gd name="connsiteY0-18" fmla="*/ 1250950 h 2501900"/>
                <a:gd name="connsiteX1-19" fmla="*/ 3084864 w 4427254"/>
                <a:gd name="connsiteY1-20" fmla="*/ 2501900 h 2501900"/>
                <a:gd name="connsiteX2-21" fmla="*/ 1250950 w 4427254"/>
                <a:gd name="connsiteY2-22" fmla="*/ 2501900 h 2501900"/>
                <a:gd name="connsiteX3-23" fmla="*/ 0 w 4427254"/>
                <a:gd name="connsiteY3-24" fmla="*/ 1250950 h 2501900"/>
                <a:gd name="connsiteX4-25" fmla="*/ 1250950 w 4427254"/>
                <a:gd name="connsiteY4-26" fmla="*/ 0 h 2501900"/>
                <a:gd name="connsiteX5-27" fmla="*/ 4335814 w 4427254"/>
                <a:gd name="connsiteY5-28" fmla="*/ 1250950 h 2501900"/>
                <a:gd name="connsiteX6-29" fmla="*/ 4427254 w 4427254"/>
                <a:gd name="connsiteY6-30" fmla="*/ 1342390 h 2501900"/>
                <a:gd name="connsiteX0-31" fmla="*/ 4335814 w 4427254"/>
                <a:gd name="connsiteY0-32" fmla="*/ 1250950 h 2501900"/>
                <a:gd name="connsiteX1-33" fmla="*/ 1250950 w 4427254"/>
                <a:gd name="connsiteY1-34" fmla="*/ 2501900 h 2501900"/>
                <a:gd name="connsiteX2-35" fmla="*/ 0 w 4427254"/>
                <a:gd name="connsiteY2-36" fmla="*/ 1250950 h 2501900"/>
                <a:gd name="connsiteX3-37" fmla="*/ 1250950 w 4427254"/>
                <a:gd name="connsiteY3-38" fmla="*/ 0 h 2501900"/>
                <a:gd name="connsiteX4-39" fmla="*/ 4335814 w 4427254"/>
                <a:gd name="connsiteY4-40" fmla="*/ 1250950 h 2501900"/>
                <a:gd name="connsiteX5-41" fmla="*/ 4427254 w 4427254"/>
                <a:gd name="connsiteY5-42" fmla="*/ 1342390 h 2501900"/>
                <a:gd name="connsiteX0-43" fmla="*/ 4335814 w 4427254"/>
                <a:gd name="connsiteY0-44" fmla="*/ 1250950 h 2501900"/>
                <a:gd name="connsiteX1-45" fmla="*/ 1250950 w 4427254"/>
                <a:gd name="connsiteY1-46" fmla="*/ 2501900 h 2501900"/>
                <a:gd name="connsiteX2-47" fmla="*/ 0 w 4427254"/>
                <a:gd name="connsiteY2-48" fmla="*/ 1250950 h 2501900"/>
                <a:gd name="connsiteX3-49" fmla="*/ 1250950 w 4427254"/>
                <a:gd name="connsiteY3-50" fmla="*/ 0 h 2501900"/>
                <a:gd name="connsiteX4-51" fmla="*/ 4427254 w 4427254"/>
                <a:gd name="connsiteY4-52" fmla="*/ 1342390 h 2501900"/>
                <a:gd name="connsiteX0-53" fmla="*/ 1250950 w 4427254"/>
                <a:gd name="connsiteY0-54" fmla="*/ 2501900 h 2501900"/>
                <a:gd name="connsiteX1-55" fmla="*/ 0 w 4427254"/>
                <a:gd name="connsiteY1-56" fmla="*/ 1250950 h 2501900"/>
                <a:gd name="connsiteX2-57" fmla="*/ 1250950 w 4427254"/>
                <a:gd name="connsiteY2-58" fmla="*/ 0 h 2501900"/>
                <a:gd name="connsiteX3-59" fmla="*/ 4427254 w 4427254"/>
                <a:gd name="connsiteY3-60" fmla="*/ 1342390 h 2501900"/>
                <a:gd name="connsiteX0-61" fmla="*/ 1250950 w 1250950"/>
                <a:gd name="connsiteY0-62" fmla="*/ 2501900 h 2501900"/>
                <a:gd name="connsiteX1-63" fmla="*/ 0 w 1250950"/>
                <a:gd name="connsiteY1-64" fmla="*/ 1250950 h 2501900"/>
                <a:gd name="connsiteX2-65" fmla="*/ 1250950 w 1250950"/>
                <a:gd name="connsiteY2-66" fmla="*/ 0 h 250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0950" h="2501900">
                  <a:moveTo>
                    <a:pt x="1250950" y="2501900"/>
                  </a:moveTo>
                  <a:cubicBezTo>
                    <a:pt x="528314" y="2501900"/>
                    <a:pt x="0" y="1941831"/>
                    <a:pt x="0" y="1250950"/>
                  </a:cubicBezTo>
                  <a:cubicBezTo>
                    <a:pt x="0" y="560069"/>
                    <a:pt x="560069" y="0"/>
                    <a:pt x="1250950" y="0"/>
                  </a:cubicBezTo>
                </a:path>
              </a:pathLst>
            </a:custGeom>
            <a:noFill/>
            <a:ln w="9525">
              <a:gradFill>
                <a:gsLst>
                  <a:gs pos="0">
                    <a:srgbClr val="E4B684"/>
                  </a:gs>
                  <a:gs pos="100000">
                    <a:srgbClr val="C0936B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58" name="直线连接符 57"/>
            <p:cNvCxnSpPr/>
            <p:nvPr/>
          </p:nvCxnSpPr>
          <p:spPr>
            <a:xfrm>
              <a:off x="4388107" y="3708459"/>
              <a:ext cx="869693" cy="0"/>
            </a:xfrm>
            <a:prstGeom prst="line">
              <a:avLst/>
            </a:prstGeom>
            <a:ln w="9525">
              <a:gradFill>
                <a:gsLst>
                  <a:gs pos="0">
                    <a:srgbClr val="C0936B"/>
                  </a:gs>
                  <a:gs pos="10000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线连接符 58"/>
            <p:cNvCxnSpPr/>
            <p:nvPr/>
          </p:nvCxnSpPr>
          <p:spPr>
            <a:xfrm>
              <a:off x="4400807" y="1206559"/>
              <a:ext cx="3231893" cy="0"/>
            </a:xfrm>
            <a:prstGeom prst="line">
              <a:avLst/>
            </a:prstGeom>
            <a:ln w="9525">
              <a:gradFill>
                <a:gsLst>
                  <a:gs pos="100000">
                    <a:srgbClr val="C0936B"/>
                  </a:gs>
                  <a:gs pos="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8" name="图片 87" descr="图片包含 笔记本, 黑暗, 电脑, 飞行&#10;&#10;描述已自动生成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235870" y="-157107"/>
            <a:ext cx="3186779" cy="2192336"/>
          </a:xfrm>
          <a:prstGeom prst="rect">
            <a:avLst/>
          </a:prstGeom>
        </p:spPr>
      </p:pic>
      <p:pic>
        <p:nvPicPr>
          <p:cNvPr id="97" name="图片 96" descr="图片包含 笔记本, 黑暗, 电脑, 飞行&#10;&#10;描述已自动生成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9297197" y="4689235"/>
            <a:ext cx="2582074" cy="1776331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4008086" y="1625827"/>
            <a:ext cx="4175829" cy="503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kumimoji="1" spc="2400">
                <a:gradFill>
                  <a:gsLst>
                    <a:gs pos="0">
                      <a:srgbClr val="C58F67"/>
                    </a:gs>
                    <a:gs pos="100000">
                      <a:srgbClr val="C58F67"/>
                    </a:gs>
                    <a:gs pos="50000">
                      <a:srgbClr val="E4B684"/>
                    </a:gs>
                  </a:gsLst>
                  <a:lin ang="2700000" scaled="0"/>
                </a:gradFill>
                <a:latin typeface="思源宋体 CN" panose="02020400000000000000" pitchFamily="18" charset="-128"/>
                <a:ea typeface="思源宋体 CN" panose="02020400000000000000" pitchFamily="18" charset="-128"/>
              </a:defRPr>
            </a:lvl1pPr>
          </a:lstStyle>
          <a:p>
            <a:r>
              <a:rPr lang="zh-CN" altLang="en-US" sz="2400" b="1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语文精品课件</a:t>
            </a:r>
          </a:p>
        </p:txBody>
      </p:sp>
      <p:sp>
        <p:nvSpPr>
          <p:cNvPr id="31" name="文本框 66"/>
          <p:cNvSpPr txBox="1">
            <a:spLocks noChangeArrowheads="1"/>
          </p:cNvSpPr>
          <p:nvPr/>
        </p:nvSpPr>
        <p:spPr bwMode="auto">
          <a:xfrm>
            <a:off x="3633750" y="2421461"/>
            <a:ext cx="49245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kumimoji="1" lang="zh-CN" altLang="en-US" sz="8000" b="1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思源宋体 Heavy" panose="02020900000000000000" pitchFamily="18" charset="-122"/>
                <a:ea typeface="思源宋体 Heavy" panose="02020900000000000000" pitchFamily="18" charset="-122"/>
                <a:sym typeface="Arial" panose="020B0604020202020204" pitchFamily="34" charset="0"/>
              </a:rPr>
              <a:t>谢谢观看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4144645" y="3948273"/>
            <a:ext cx="39027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1800" spc="300" dirty="0"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七</a:t>
            </a:r>
            <a:r>
              <a:rPr lang="zh-CN" altLang="zh-CN" sz="1800" spc="300" dirty="0"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年级</a:t>
            </a:r>
            <a:r>
              <a:rPr lang="zh-CN" altLang="en-US" sz="1800" spc="300" dirty="0"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上</a:t>
            </a:r>
            <a:r>
              <a:rPr lang="zh-CN" altLang="zh-CN" sz="1800" spc="300" dirty="0"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册</a:t>
            </a:r>
            <a:r>
              <a:rPr lang="en-US" altLang="zh-CN" sz="1800" spc="300" dirty="0"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</a:t>
            </a:r>
            <a:r>
              <a:rPr lang="zh-CN" altLang="en-US" sz="1800" spc="300" dirty="0"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人教版</a:t>
            </a:r>
            <a:r>
              <a:rPr lang="zh-CN" altLang="zh-CN" sz="1800" b="1" spc="300" dirty="0"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</a:t>
            </a:r>
            <a:endParaRPr lang="zh-CN" altLang="en-US" sz="1800" spc="300" dirty="0">
              <a:latin typeface="Arial" panose="020B0604020202020204" pitchFamily="34" charset="0"/>
              <a:ea typeface="思源黑体 CN Medium" panose="020B0600000000000000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5" name="矩形: 圆角 4"/>
          <p:cNvSpPr/>
          <p:nvPr/>
        </p:nvSpPr>
        <p:spPr>
          <a:xfrm>
            <a:off x="8674100" y="1052513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936B">
                  <a:alpha val="28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: 圆角 35"/>
          <p:cNvSpPr/>
          <p:nvPr/>
        </p:nvSpPr>
        <p:spPr>
          <a:xfrm flipH="1">
            <a:off x="-339480" y="4733600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936B">
                  <a:alpha val="28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" name="矩形: 圆角 36"/>
          <p:cNvSpPr/>
          <p:nvPr/>
        </p:nvSpPr>
        <p:spPr>
          <a:xfrm flipH="1">
            <a:off x="781251" y="5108014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4B684">
                  <a:alpha val="46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9" name="矩形: 圆角 38"/>
          <p:cNvSpPr/>
          <p:nvPr/>
        </p:nvSpPr>
        <p:spPr>
          <a:xfrm>
            <a:off x="8183915" y="1455776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4B684">
                  <a:alpha val="46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Box 5"/>
          <p:cNvSpPr/>
          <p:nvPr>
            <p:custDataLst>
              <p:tags r:id="rId1"/>
            </p:custDataLst>
          </p:nvPr>
        </p:nvSpPr>
        <p:spPr>
          <a:xfrm>
            <a:off x="1747238" y="2054312"/>
            <a:ext cx="9004499" cy="286232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3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在文学宝库里，有一种诙谐幽默的文章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寓言，它是一种古老的文学体裁，早在我国春秋战国时期就已盛行，寓言故事传达着人们对于自然、社会、人生的思考。今天，我们就来学习《寓言四则》，看看我们能获得哪些人生经验。</a:t>
            </a:r>
            <a:endParaRPr lang="zh-CN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1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32189" y="1362096"/>
            <a:ext cx="5329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步骤一  知识梳理  夯实基础</a:t>
            </a:r>
          </a:p>
        </p:txBody>
      </p:sp>
      <p:sp>
        <p:nvSpPr>
          <p:cNvPr id="5123" name="TextBox 3"/>
          <p:cNvSpPr/>
          <p:nvPr>
            <p:custDataLst>
              <p:tags r:id="rId2"/>
            </p:custDataLst>
          </p:nvPr>
        </p:nvSpPr>
        <p:spPr>
          <a:xfrm>
            <a:off x="1032189" y="1753422"/>
            <a:ext cx="6309769" cy="393954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．作者简介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伊索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约公元前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世纪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，古希腊作家。他善于讲寓言故事来讽刺权贵，最后遭到杀害。他的寓言经过加工，成为《伊索寓言》，流传于世。《伊索寓言》故事短小精悍，描写形象生动，语言简洁朴素，富有幽默感。</a:t>
            </a:r>
            <a:endParaRPr lang="zh-CN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911" y="1473200"/>
            <a:ext cx="3390900" cy="47625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Box 1"/>
          <p:cNvSpPr/>
          <p:nvPr>
            <p:custDataLst>
              <p:tags r:id="rId1"/>
            </p:custDataLst>
          </p:nvPr>
        </p:nvSpPr>
        <p:spPr>
          <a:xfrm>
            <a:off x="1048601" y="1479508"/>
            <a:ext cx="6114200" cy="431259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．文体常识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寓言，用假托的故事寄寓意味深长的道理，给人以启示。大多篇幅简短，主人公可以是人，或拟人化的生物、非生物。主题多是借此喻彼，借远喻近，借古喻今，使深奥的道理从简单的故事中体现出来，具有鲜明的哲理性和讽刺性。在创作上常常运用夸张和拟人等表现手法。</a:t>
            </a:r>
            <a:endParaRPr lang="zh-CN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020" y="2210699"/>
            <a:ext cx="2667000" cy="35814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Box 2"/>
          <p:cNvSpPr/>
          <p:nvPr>
            <p:custDataLst>
              <p:tags r:id="rId1"/>
            </p:custDataLst>
          </p:nvPr>
        </p:nvSpPr>
        <p:spPr>
          <a:xfrm>
            <a:off x="1616609" y="1414813"/>
            <a:ext cx="9657641" cy="440120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．能力积累</a:t>
            </a:r>
          </a:p>
          <a:p>
            <a:pPr>
              <a:lnSpc>
                <a:spcPct val="20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与本文有关的一些古希腊神话人物：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(1)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宙斯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是希腊神话中众神之王。希腊神话说他居住在奥林匹斯山，以雷电为武器，维持着天地间的秩序，公牛和鹰是他的标志。他的兄弟波塞冬和哈迪斯分别掌管海洋和冥府；宙斯还和许多女神生下了不少儿女，如火神赫菲斯托斯，正义和艺术的保护者、太阳神阿波罗，月神和狩猎之神阿尔迪美斯，旅行和商业神赫耳墨斯，美神阿芙洛狄忒，战神阿雷斯，智慧之神雅典娜。</a:t>
            </a:r>
            <a:endParaRPr lang="zh-CN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Box 1"/>
          <p:cNvSpPr/>
          <p:nvPr>
            <p:custDataLst>
              <p:tags r:id="rId1"/>
            </p:custDataLst>
          </p:nvPr>
        </p:nvSpPr>
        <p:spPr>
          <a:xfrm>
            <a:off x="1455836" y="1425119"/>
            <a:ext cx="9607400" cy="470898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(2)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赫拉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是希腊神话中的女神，主神宙斯的妻子。罗马神话中称为朱诺，掌管婚姻和家庭，是妇女的保护神。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(3)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赫耳墨斯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是希腊神话中众神的使者，亡灵的接引神。罗马神话中称为墨丘利，掌管商业、交通、牲畜、竞技、演说以及欺诈、盗窃。他行走如飞，多才多艺，传说首创字母、数字、天文学、体育运动，发明古代的竖琴，并把种植橄榄树的技术传给人类。</a:t>
            </a:r>
            <a:endParaRPr lang="zh-CN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8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本框 9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525838" y="2422726"/>
            <a:ext cx="799306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300000"/>
              </a:lnSpc>
            </a:pPr>
            <a:r>
              <a:rPr lang="zh-CN" altLang="zh-CN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赫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拉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   　</a:t>
            </a:r>
            <a:r>
              <a:rPr lang="zh-CN" altLang="zh-CN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宙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斯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    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　　　 </a:t>
            </a:r>
          </a:p>
          <a:p>
            <a:pPr>
              <a:lnSpc>
                <a:spcPct val="300000"/>
              </a:lnSpc>
            </a:pPr>
            <a:r>
              <a:rPr lang="zh-CN" altLang="zh-CN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庇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护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       </a:t>
            </a:r>
            <a:r>
              <a:rPr lang="zh-CN" altLang="zh-CN" sz="24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粘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住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     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</a:p>
        </p:txBody>
      </p:sp>
      <p:sp>
        <p:nvSpPr>
          <p:cNvPr id="9218" name="文本框 2"/>
          <p:cNvSpPr/>
          <p:nvPr>
            <p:custDataLst>
              <p:tags r:id="rId2"/>
            </p:custDataLst>
          </p:nvPr>
        </p:nvSpPr>
        <p:spPr>
          <a:xfrm>
            <a:off x="4686482" y="2911723"/>
            <a:ext cx="666750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kern="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hè</a:t>
            </a:r>
            <a:endParaRPr lang="en-US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19" name="文本框 3"/>
          <p:cNvSpPr/>
          <p:nvPr>
            <p:custDataLst>
              <p:tags r:id="rId3"/>
            </p:custDataLst>
          </p:nvPr>
        </p:nvSpPr>
        <p:spPr>
          <a:xfrm>
            <a:off x="7253906" y="2911723"/>
            <a:ext cx="1079500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zhòu</a:t>
            </a:r>
            <a:endParaRPr lang="en-US" altLang="zh-CN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20" name="文本框 4"/>
          <p:cNvSpPr/>
          <p:nvPr>
            <p:custDataLst>
              <p:tags r:id="rId4"/>
            </p:custDataLst>
          </p:nvPr>
        </p:nvSpPr>
        <p:spPr>
          <a:xfrm>
            <a:off x="4708095" y="4044778"/>
            <a:ext cx="652462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kern="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bì</a:t>
            </a:r>
            <a:endParaRPr lang="en-US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21" name="文本框 5"/>
          <p:cNvSpPr/>
          <p:nvPr>
            <p:custDataLst>
              <p:tags r:id="rId5"/>
            </p:custDataLst>
          </p:nvPr>
        </p:nvSpPr>
        <p:spPr>
          <a:xfrm>
            <a:off x="7306353" y="3990366"/>
            <a:ext cx="1181100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kern="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zhān</a:t>
            </a:r>
            <a:endParaRPr lang="en-US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463" name="TextBox 1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360647" y="1357383"/>
            <a:ext cx="2952750" cy="119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454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4.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生难字词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ts val="454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）字音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 fill="hold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  <p:bldP spid="9219" grpId="0" animBg="1"/>
      <p:bldP spid="9220" grpId="0" animBg="1"/>
      <p:bldP spid="92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42886" y="1480690"/>
            <a:ext cx="5329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步骤二  整体感知  走进文本</a:t>
            </a:r>
          </a:p>
        </p:txBody>
      </p:sp>
      <p:sp>
        <p:nvSpPr>
          <p:cNvPr id="10242" name="TextBox 2"/>
          <p:cNvSpPr/>
          <p:nvPr>
            <p:custDataLst>
              <p:tags r:id="rId2"/>
            </p:custDataLst>
          </p:nvPr>
        </p:nvSpPr>
        <p:spPr>
          <a:xfrm>
            <a:off x="1195396" y="2169821"/>
            <a:ext cx="9768173" cy="393954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．朗读《赫耳墨斯和雕像者》《蚊子和狮子》，概括这两则寓言的寓意。</a:t>
            </a:r>
            <a:endParaRPr lang="en-US" altLang="zh-CN" sz="2000" kern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《赫耳墨斯和雕像者》这则寓言通过天神赫耳墨斯自命不凡，主观臆断而在事实面前碰壁的故事，以神喻人，讽刺和批评了那些爱慕虚荣、妄自尊大的人。</a:t>
            </a:r>
            <a:endParaRPr lang="en-US" altLang="zh-CN" sz="2000" kern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《蚊子和狮子》通过蚊子战胜狮子却成了蜘蛛的俘虏的故事，尖锐地讽刺了那些取得成绩便得意忘形的人，由于忽视自己的短处，势必要被小人物打败。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heme/theme1.xml><?xml version="1.0" encoding="utf-8"?>
<a:theme xmlns:a="http://schemas.openxmlformats.org/drawingml/2006/main" name="www.2ppt.com">
  <a:themeElements>
    <a:clrScheme name="第134期作业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44A7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144A74"/>
      </a:hlink>
      <a:folHlink>
        <a:srgbClr val="BFBFBF"/>
      </a:folHlink>
    </a:clrScheme>
    <a:fontScheme name="自定义 15">
      <a:majorFont>
        <a:latin typeface="Roboto Bold"/>
        <a:ea typeface="思源黑体 CN Bold"/>
        <a:cs typeface=""/>
      </a:majorFont>
      <a:minorFont>
        <a:latin typeface="Roboto Regular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1802</Words>
  <Application>Microsoft Office PowerPoint</Application>
  <PresentationFormat>宽屏</PresentationFormat>
  <Paragraphs>99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Arial</vt:lpstr>
      <vt:lpstr>Roboto Bold</vt:lpstr>
      <vt:lpstr>Wingdings</vt:lpstr>
      <vt:lpstr>OPPOSans R</vt:lpstr>
      <vt:lpstr>Roboto Regular</vt:lpstr>
      <vt:lpstr>思源宋体 Heavy</vt:lpstr>
      <vt:lpstr>思源黑体 CN Regular</vt:lpstr>
      <vt:lpstr>思源黑体 CN Medium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2020-11-17T07:17:00Z</dcterms:created>
  <dcterms:modified xsi:type="dcterms:W3CDTF">2023-01-10T05:17:09Z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50F9F2E4D2EF477C9A7F21EE34C9266B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