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1" r:id="rId10"/>
    <p:sldId id="282" r:id="rId11"/>
    <p:sldId id="264" r:id="rId12"/>
    <p:sldId id="265" r:id="rId13"/>
    <p:sldId id="267" r:id="rId14"/>
    <p:sldId id="266" r:id="rId15"/>
    <p:sldId id="269" r:id="rId16"/>
    <p:sldId id="286" r:id="rId17"/>
    <p:sldId id="268" r:id="rId18"/>
    <p:sldId id="279" r:id="rId19"/>
    <p:sldId id="283" r:id="rId20"/>
    <p:sldId id="285" r:id="rId21"/>
    <p:sldId id="271" r:id="rId22"/>
    <p:sldId id="280" r:id="rId23"/>
    <p:sldId id="284" r:id="rId24"/>
    <p:sldId id="288" r:id="rId25"/>
  </p:sldIdLst>
  <p:sldSz cx="9144000" cy="6858000" type="screen4x3"/>
  <p:notesSz cx="6858000" cy="9144000"/>
  <p:custDataLst>
    <p:tags r:id="rId28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8467"/>
            <a:ext cx="9144000" cy="6858000"/>
          </a:xfrm>
          <a:prstGeom prst="rect">
            <a:avLst/>
          </a:prstGeom>
        </p:spPr>
      </p:pic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799210" y="275759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标题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8467"/>
            <a:ext cx="9144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59DEBFE-56D4-450B-A446-586F19B0639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/>
              <a:t>谢    谢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transition>
    <p:checker dir="vert"/>
  </p:transition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8.emf"/><Relationship Id="rId4" Type="http://schemas.openxmlformats.org/officeDocument/2006/relationships/image" Target="../media/image17.emf"/><Relationship Id="rId9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21.wmf"/><Relationship Id="rId4" Type="http://schemas.openxmlformats.org/officeDocument/2006/relationships/image" Target="../media/image22.emf"/><Relationship Id="rId9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2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audio" Target="../media/audio1.wav"/><Relationship Id="rId7" Type="http://schemas.openxmlformats.org/officeDocument/2006/relationships/audio" Target="../media/audio5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8.jpe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32.wmf"/><Relationship Id="rId5" Type="http://schemas.openxmlformats.org/officeDocument/2006/relationships/image" Target="../media/image34.emf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33.emf"/><Relationship Id="rId9" Type="http://schemas.openxmlformats.org/officeDocument/2006/relationships/image" Target="../media/image31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772885"/>
            <a:ext cx="9144000" cy="1325880"/>
          </a:xfrm>
        </p:spPr>
        <p:txBody>
          <a:bodyPr/>
          <a:lstStyle/>
          <a:p>
            <a:r>
              <a:rPr lang="en-US" altLang="zh-CN" sz="5400" dirty="0"/>
              <a:t>1.1 </a:t>
            </a:r>
            <a:r>
              <a:rPr lang="zh-CN" altLang="en-US" sz="5400" dirty="0"/>
              <a:t>相似多边形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530113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CCCCFF"/>
              </a:clrFrom>
              <a:clrTo>
                <a:srgbClr val="CCCC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225" y="193675"/>
            <a:ext cx="6881813" cy="542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2265" name="Text Box 9"/>
          <p:cNvSpPr txBox="1">
            <a:spLocks noChangeArrowheads="1"/>
          </p:cNvSpPr>
          <p:nvPr/>
        </p:nvSpPr>
        <p:spPr bwMode="auto">
          <a:xfrm>
            <a:off x="5211763" y="1168400"/>
            <a:ext cx="1600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A B D F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框 1"/>
          <p:cNvSpPr txBox="1">
            <a:spLocks noChangeArrowheads="1"/>
          </p:cNvSpPr>
          <p:nvPr/>
        </p:nvSpPr>
        <p:spPr bwMode="auto">
          <a:xfrm>
            <a:off x="368300" y="311150"/>
            <a:ext cx="7780338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图中的等边△</a:t>
            </a:r>
            <a:r>
              <a:rPr lang="en-US" altLang="zh-CN" sz="2400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A'B'C'</a:t>
            </a:r>
            <a:r>
              <a:rPr lang="zh-CN" altLang="en-US" sz="2400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是由正△</a:t>
            </a:r>
            <a:r>
              <a:rPr lang="en-US" altLang="zh-CN" sz="2400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ABC</a:t>
            </a:r>
            <a:r>
              <a:rPr lang="zh-CN" altLang="en-US" sz="2400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放大后得到的，观察这两个图形，它们的对应角有什么关系？对应边呢？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314" name="图片 7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1539875" y="1841500"/>
            <a:ext cx="210502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图片 8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4870450" y="1397000"/>
            <a:ext cx="2887663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对象 10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192213" y="4251325"/>
          <a:ext cx="59245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r:id="rId6" imgW="2005965" imgH="203200" progId="Equation.KSEE3">
                  <p:embed/>
                </p:oleObj>
              </mc:Choice>
              <mc:Fallback>
                <p:oleObj r:id="rId6" imgW="2005965" imgH="2032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192213" y="4251325"/>
                        <a:ext cx="592455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200275" y="5148263"/>
          <a:ext cx="3678238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r:id="rId8" imgW="1422400" imgH="393700" progId="Equation.KSEE3">
                  <p:embed/>
                </p:oleObj>
              </mc:Choice>
              <mc:Fallback>
                <p:oleObj r:id="rId8" imgW="14224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200275" y="5148263"/>
                        <a:ext cx="3678238" cy="101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组合 14"/>
          <p:cNvGrpSpPr/>
          <p:nvPr/>
        </p:nvGrpSpPr>
        <p:grpSpPr>
          <a:xfrm>
            <a:off x="3171825" y="5476875"/>
            <a:ext cx="1698625" cy="425450"/>
            <a:chOff x="4994" y="8625"/>
            <a:chExt cx="2675" cy="669"/>
          </a:xfrm>
        </p:grpSpPr>
        <p:sp>
          <p:nvSpPr>
            <p:cNvPr id="13" name="矩形 12"/>
            <p:cNvSpPr/>
            <p:nvPr/>
          </p:nvSpPr>
          <p:spPr>
            <a:xfrm>
              <a:off x="4994" y="8625"/>
              <a:ext cx="455" cy="5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  <p:sp>
          <p:nvSpPr>
            <p:cNvPr id="14" name="矩形 13"/>
            <p:cNvSpPr/>
            <p:nvPr/>
          </p:nvSpPr>
          <p:spPr>
            <a:xfrm>
              <a:off x="7214" y="8727"/>
              <a:ext cx="455" cy="5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</p:grpSp>
      <p:sp>
        <p:nvSpPr>
          <p:cNvPr id="13321" name="文本框 2"/>
          <p:cNvSpPr txBox="1">
            <a:spLocks noChangeArrowheads="1"/>
          </p:cNvSpPr>
          <p:nvPr/>
        </p:nvSpPr>
        <p:spPr bwMode="auto">
          <a:xfrm>
            <a:off x="1960563" y="2647950"/>
            <a:ext cx="234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2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13322" name="文本框 3"/>
          <p:cNvSpPr txBox="1">
            <a:spLocks noChangeArrowheads="1"/>
          </p:cNvSpPr>
          <p:nvPr/>
        </p:nvSpPr>
        <p:spPr bwMode="auto">
          <a:xfrm>
            <a:off x="5341938" y="2457450"/>
            <a:ext cx="3825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2" charset="-122"/>
                <a:ea typeface="楷体" panose="02010609060101010101" pitchFamily="49" charset="-122"/>
              </a:rPr>
              <a:t>3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1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1901825" y="314325"/>
            <a:ext cx="4343400" cy="232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对象 10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76263" y="2921000"/>
          <a:ext cx="7989887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r:id="rId5" imgW="2705100" imgH="203200" progId="Equation.KSEE3">
                  <p:embed/>
                </p:oleObj>
              </mc:Choice>
              <mc:Fallback>
                <p:oleObj r:id="rId5" imgW="2705100" imgH="2032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76263" y="2921000"/>
                        <a:ext cx="7989887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r:id="rId7" imgW="914400" imgH="215900" progId="Equation.KSEE3">
                  <p:embed/>
                </p:oleObj>
              </mc:Choice>
              <mc:Fallback>
                <p:oleObj r:id="rId7" imgW="914400" imgH="2159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900238" y="3641725"/>
          <a:ext cx="4597400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r:id="rId9" imgW="1777365" imgH="393700" progId="Equation.KSEE3">
                  <p:embed/>
                </p:oleObj>
              </mc:Choice>
              <mc:Fallback>
                <p:oleObj r:id="rId9" imgW="1777365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900238" y="3641725"/>
                        <a:ext cx="4597400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919288" y="5140325"/>
            <a:ext cx="5305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对应角相等，对应边成比例</a:t>
            </a:r>
          </a:p>
        </p:txBody>
      </p:sp>
      <p:sp>
        <p:nvSpPr>
          <p:cNvPr id="14342" name="文本框 4"/>
          <p:cNvSpPr txBox="1">
            <a:spLocks noChangeArrowheads="1"/>
          </p:cNvSpPr>
          <p:nvPr/>
        </p:nvSpPr>
        <p:spPr bwMode="auto">
          <a:xfrm>
            <a:off x="1871663" y="1190625"/>
            <a:ext cx="541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2" charset="-122"/>
                <a:ea typeface="楷体" panose="02010609060101010101" pitchFamily="49" charset="-122"/>
              </a:rPr>
              <a:t>4</a:t>
            </a:r>
          </a:p>
        </p:txBody>
      </p:sp>
      <p:sp>
        <p:nvSpPr>
          <p:cNvPr id="14343" name="文本框 5"/>
          <p:cNvSpPr txBox="1">
            <a:spLocks noChangeArrowheads="1"/>
          </p:cNvSpPr>
          <p:nvPr/>
        </p:nvSpPr>
        <p:spPr bwMode="auto">
          <a:xfrm>
            <a:off x="5853113" y="1371600"/>
            <a:ext cx="447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2" charset="-122"/>
                <a:ea typeface="楷体" panose="02010609060101010101" pitchFamily="49" charset="-122"/>
              </a:rPr>
              <a:t>2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1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1797050" y="638175"/>
            <a:ext cx="4343400" cy="232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对象 1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795463" y="5127625"/>
          <a:ext cx="4597400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r:id="rId5" imgW="1777365" imgH="393700" progId="Equation.KSEE3">
                  <p:embed/>
                </p:oleObj>
              </mc:Choice>
              <mc:Fallback>
                <p:oleObj r:id="rId5" imgW="1777365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795463" y="5127625"/>
                        <a:ext cx="4597400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AutoShape 3"/>
          <p:cNvSpPr/>
          <p:nvPr/>
        </p:nvSpPr>
        <p:spPr>
          <a:xfrm>
            <a:off x="369888" y="3260725"/>
            <a:ext cx="3379787" cy="1423988"/>
          </a:xfrm>
          <a:prstGeom prst="cloudCallout">
            <a:avLst>
              <a:gd name="adj1" fmla="val 28255"/>
              <a:gd name="adj2" fmla="val 86009"/>
            </a:avLst>
          </a:prstGeom>
          <a:noFill/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noProof="1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相似多边形对应边的比叫做</a:t>
            </a:r>
            <a:r>
              <a:rPr lang="zh-CN" altLang="en-US" sz="24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相似比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4997450" y="3163888"/>
            <a:ext cx="2781300" cy="1762125"/>
            <a:chOff x="7870" y="4983"/>
            <a:chExt cx="4380" cy="2774"/>
          </a:xfrm>
        </p:grpSpPr>
        <p:sp>
          <p:nvSpPr>
            <p:cNvPr id="15365" name="AutoShape 7"/>
            <p:cNvSpPr>
              <a:spLocks noChangeArrowheads="1"/>
            </p:cNvSpPr>
            <p:nvPr/>
          </p:nvSpPr>
          <p:spPr bwMode="auto">
            <a:xfrm>
              <a:off x="7870" y="4982"/>
              <a:ext cx="4380" cy="2775"/>
            </a:xfrm>
            <a:prstGeom prst="cloudCallout">
              <a:avLst>
                <a:gd name="adj1" fmla="val -28630"/>
                <a:gd name="adj2" fmla="val 77421"/>
              </a:avLst>
            </a:prstGeom>
            <a:noFill/>
            <a:ln w="9525">
              <a:solidFill>
                <a:srgbClr val="33CC33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zh-CN">
                <a:solidFill>
                  <a:srgbClr val="66FFCC"/>
                </a:solidFill>
              </a:endParaRPr>
            </a:p>
          </p:txBody>
        </p:sp>
        <p:sp>
          <p:nvSpPr>
            <p:cNvPr id="15366" name="文本框 2"/>
            <p:cNvSpPr txBox="1">
              <a:spLocks noChangeArrowheads="1"/>
            </p:cNvSpPr>
            <p:nvPr/>
          </p:nvSpPr>
          <p:spPr bwMode="auto">
            <a:xfrm>
              <a:off x="8758" y="5530"/>
              <a:ext cx="2603" cy="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>
                  <a:solidFill>
                    <a:srgbClr val="0000FF"/>
                  </a:solidFill>
                </a:rPr>
                <a:t>相似比为</a:t>
              </a:r>
              <a:r>
                <a:rPr lang="en-US" altLang="zh-CN">
                  <a:solidFill>
                    <a:srgbClr val="0000FF"/>
                  </a:solidFill>
                </a:rPr>
                <a:t>1</a:t>
              </a:r>
              <a:r>
                <a:rPr lang="zh-CN" altLang="en-US">
                  <a:solidFill>
                    <a:srgbClr val="0000FF"/>
                  </a:solidFill>
                </a:rPr>
                <a:t>时，相似的两个图形有什么关系？</a:t>
              </a:r>
              <a:endParaRPr lang="zh-CN" altLang="en-US"/>
            </a:p>
          </p:txBody>
        </p:sp>
      </p:grpSp>
      <p:sp>
        <p:nvSpPr>
          <p:cNvPr id="15367" name="文本框 3"/>
          <p:cNvSpPr txBox="1">
            <a:spLocks noChangeArrowheads="1"/>
          </p:cNvSpPr>
          <p:nvPr/>
        </p:nvSpPr>
        <p:spPr bwMode="auto">
          <a:xfrm>
            <a:off x="1624013" y="1695450"/>
            <a:ext cx="571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2" charset="-122"/>
                <a:ea typeface="楷体" panose="02010609060101010101" pitchFamily="49" charset="-122"/>
              </a:rPr>
              <a:t>4</a:t>
            </a:r>
          </a:p>
        </p:txBody>
      </p:sp>
      <p:sp>
        <p:nvSpPr>
          <p:cNvPr id="15368" name="文本框 4"/>
          <p:cNvSpPr txBox="1">
            <a:spLocks noChangeArrowheads="1"/>
          </p:cNvSpPr>
          <p:nvPr/>
        </p:nvSpPr>
        <p:spPr bwMode="auto">
          <a:xfrm>
            <a:off x="5824538" y="1743075"/>
            <a:ext cx="3317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2" charset="-122"/>
                <a:ea typeface="楷体" panose="02010609060101010101" pitchFamily="49" charset="-122"/>
              </a:rPr>
              <a:t>2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1"/>
          <p:cNvSpPr txBox="1">
            <a:spLocks noChangeArrowheads="1"/>
          </p:cNvSpPr>
          <p:nvPr/>
        </p:nvSpPr>
        <p:spPr bwMode="auto">
          <a:xfrm>
            <a:off x="576263" y="1017588"/>
            <a:ext cx="7991475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    </a:t>
            </a:r>
            <a:r>
              <a:rPr lang="zh-CN" altLang="en-US" sz="2400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两个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边数相同</a:t>
            </a:r>
            <a:r>
              <a:rPr lang="zh-CN" altLang="en-US" sz="2400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的多边形，如果一个多边形的各个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角</a:t>
            </a:r>
            <a:r>
              <a:rPr lang="zh-CN" altLang="en-US" sz="2400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与另一个多边形的各个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角</a:t>
            </a:r>
            <a:r>
              <a:rPr lang="zh-CN" altLang="en-US" sz="2400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对应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相等</a:t>
            </a:r>
            <a:r>
              <a:rPr lang="en-US" altLang="zh-CN" sz="2400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各边对应成比例</a:t>
            </a:r>
            <a:r>
              <a:rPr lang="zh-CN" altLang="en-US" sz="2400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，那么这两个多边形叫做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相似多边形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dirty="0"/>
          </a:p>
        </p:txBody>
      </p:sp>
      <p:sp>
        <p:nvSpPr>
          <p:cNvPr id="16386" name="文本框 2"/>
          <p:cNvSpPr txBox="1">
            <a:spLocks noChangeArrowheads="1"/>
          </p:cNvSpPr>
          <p:nvPr/>
        </p:nvSpPr>
        <p:spPr bwMode="auto">
          <a:xfrm>
            <a:off x="284163" y="190500"/>
            <a:ext cx="4500562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dirty="0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相似多边形的定义</a:t>
            </a:r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:</a:t>
            </a:r>
          </a:p>
        </p:txBody>
      </p:sp>
      <p:sp>
        <p:nvSpPr>
          <p:cNvPr id="16387" name="文本框 3"/>
          <p:cNvSpPr txBox="1">
            <a:spLocks noChangeArrowheads="1"/>
          </p:cNvSpPr>
          <p:nvPr/>
        </p:nvSpPr>
        <p:spPr bwMode="auto">
          <a:xfrm>
            <a:off x="766763" y="2417763"/>
            <a:ext cx="7181850" cy="230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8775" indent="-358775" defTabSz="957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57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57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57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57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5758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5758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5758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5758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dirty="0">
                <a:latin typeface="Times New Roman" panose="02020603050405020304" pitchFamily="18" charset="0"/>
                <a:sym typeface="宋体" panose="02010600030101010101" pitchFamily="2" charset="-122"/>
              </a:rPr>
              <a:t>  </a:t>
            </a:r>
            <a:r>
              <a:rPr lang="en-US" altLang="zh-CN" sz="2400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   </a:t>
            </a:r>
            <a:r>
              <a:rPr lang="zh-CN" altLang="en-US" sz="2400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相似通常用符号“</a:t>
            </a:r>
            <a:r>
              <a:rPr lang="en-US" altLang="zh-CN" sz="2400" dirty="0">
                <a:solidFill>
                  <a:srgbClr val="FF0066"/>
                </a:solidFill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∽</a:t>
            </a:r>
            <a:r>
              <a:rPr lang="en-US" altLang="zh-CN" sz="2400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”</a:t>
            </a:r>
            <a:r>
              <a:rPr lang="zh-CN" altLang="en-US" sz="2400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表示，读作“相似于”，那么四边形</a:t>
            </a:r>
            <a:r>
              <a:rPr lang="en-US" altLang="zh-CN" sz="2400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ABCD</a:t>
            </a:r>
            <a:r>
              <a:rPr lang="zh-CN" altLang="en-US" sz="2400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和四边形</a:t>
            </a:r>
            <a:r>
              <a:rPr lang="en-US" altLang="zh-CN" sz="2400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A'B'C'D'</a:t>
            </a:r>
            <a:r>
              <a:rPr lang="zh-CN" altLang="en-US" sz="2400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 相似，</a:t>
            </a:r>
          </a:p>
          <a:p>
            <a:pPr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2400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  </a:t>
            </a:r>
          </a:p>
          <a:p>
            <a:pPr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2400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    记作四边形</a:t>
            </a:r>
            <a:r>
              <a:rPr lang="en-US" altLang="zh-CN" sz="2400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ABCD</a:t>
            </a:r>
            <a:r>
              <a:rPr lang="en-US" altLang="zh-CN" sz="2400" dirty="0">
                <a:solidFill>
                  <a:srgbClr val="FF0066"/>
                </a:solidFill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∽</a:t>
            </a:r>
            <a:r>
              <a:rPr lang="zh-CN" altLang="en-US" sz="2400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四边形</a:t>
            </a:r>
            <a:r>
              <a:rPr lang="en-US" altLang="zh-CN" sz="2400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A'B'C'D',</a:t>
            </a:r>
          </a:p>
          <a:p>
            <a:pPr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2400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   </a:t>
            </a:r>
          </a:p>
          <a:p>
            <a:pPr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2400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    </a:t>
            </a:r>
            <a:r>
              <a:rPr lang="zh-CN" altLang="en-US" sz="2400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读作：四边形</a:t>
            </a:r>
            <a:r>
              <a:rPr lang="en-US" altLang="zh-CN" sz="2400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ABCD</a:t>
            </a:r>
            <a:r>
              <a:rPr lang="zh-CN" altLang="en-US" sz="2400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相似于四边形</a:t>
            </a:r>
            <a:r>
              <a:rPr lang="en-US" altLang="zh-CN" sz="2400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A'B'C'D' </a:t>
            </a:r>
            <a:r>
              <a:rPr lang="en-US" altLang="zh-CN" dirty="0">
                <a:latin typeface="Times New Roman" panose="02020603050405020304" pitchFamily="2" charset="-122"/>
                <a:ea typeface="楷体" panose="02010609060101010101" pitchFamily="49" charset="-122"/>
                <a:sym typeface="宋体" panose="02010600030101010101" pitchFamily="2" charset="-122"/>
              </a:rPr>
              <a:t>  </a:t>
            </a:r>
            <a:r>
              <a:rPr lang="en-US" altLang="zh-CN" dirty="0">
                <a:latin typeface="Times New Roman" panose="02020603050405020304" pitchFamily="18" charset="0"/>
                <a:sym typeface="宋体" panose="02010600030101010101" pitchFamily="2" charset="-122"/>
              </a:rPr>
              <a:t>         </a:t>
            </a:r>
            <a:endParaRPr lang="zh-CN" altLang="en-US" dirty="0"/>
          </a:p>
        </p:txBody>
      </p:sp>
      <p:grpSp>
        <p:nvGrpSpPr>
          <p:cNvPr id="16389" name="组合 14"/>
          <p:cNvGrpSpPr/>
          <p:nvPr/>
        </p:nvGrpSpPr>
        <p:grpSpPr>
          <a:xfrm>
            <a:off x="3786188" y="4922838"/>
            <a:ext cx="2638425" cy="1014412"/>
            <a:chOff x="6030" y="7720"/>
            <a:chExt cx="4154" cy="1598"/>
          </a:xfrm>
        </p:grpSpPr>
        <p:sp>
          <p:nvSpPr>
            <p:cNvPr id="2" name="文本框 9"/>
            <p:cNvSpPr txBox="1">
              <a:spLocks noChangeArrowheads="1"/>
            </p:cNvSpPr>
            <p:nvPr/>
          </p:nvSpPr>
          <p:spPr bwMode="auto">
            <a:xfrm>
              <a:off x="6030" y="7720"/>
              <a:ext cx="1505" cy="1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6000" b="1">
                  <a:latin typeface="黑体" panose="02010609060101010101" pitchFamily="49" charset="-122"/>
                  <a:ea typeface="黑体" panose="02010609060101010101" pitchFamily="49" charset="-122"/>
                </a:rPr>
                <a:t>≌</a:t>
              </a:r>
            </a:p>
          </p:txBody>
        </p:sp>
        <p:sp>
          <p:nvSpPr>
            <p:cNvPr id="16390" name="文本框 10"/>
            <p:cNvSpPr txBox="1">
              <a:spLocks noChangeArrowheads="1"/>
            </p:cNvSpPr>
            <p:nvPr/>
          </p:nvSpPr>
          <p:spPr bwMode="auto">
            <a:xfrm>
              <a:off x="8070" y="7845"/>
              <a:ext cx="2114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/>
                <a:t>形状相同</a:t>
              </a:r>
            </a:p>
          </p:txBody>
        </p:sp>
        <p:sp>
          <p:nvSpPr>
            <p:cNvPr id="16391" name="文本框 11"/>
            <p:cNvSpPr txBox="1">
              <a:spLocks noChangeArrowheads="1"/>
            </p:cNvSpPr>
            <p:nvPr/>
          </p:nvSpPr>
          <p:spPr bwMode="auto">
            <a:xfrm>
              <a:off x="8065" y="8738"/>
              <a:ext cx="2119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/>
                <a:t>大小相等</a:t>
              </a:r>
            </a:p>
          </p:txBody>
        </p:sp>
        <p:cxnSp>
          <p:nvCxnSpPr>
            <p:cNvPr id="13" name="直接箭头连接符 12"/>
            <p:cNvCxnSpPr>
              <a:endCxn id="16390" idx="1"/>
            </p:cNvCxnSpPr>
            <p:nvPr/>
          </p:nvCxnSpPr>
          <p:spPr>
            <a:xfrm flipV="1">
              <a:off x="7290" y="8135"/>
              <a:ext cx="780" cy="205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箭头连接符 13"/>
            <p:cNvCxnSpPr>
              <a:endCxn id="16390" idx="1"/>
            </p:cNvCxnSpPr>
            <p:nvPr/>
          </p:nvCxnSpPr>
          <p:spPr>
            <a:xfrm>
              <a:off x="7200" y="8688"/>
              <a:ext cx="1022" cy="34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231775" y="1730375"/>
            <a:ext cx="5708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Blip>
                <a:blip r:embed="rId8"/>
              </a:buBlip>
            </a:pPr>
            <a:r>
              <a:rPr lang="en-US" altLang="zh-CN" sz="2800" b="1">
                <a:latin typeface="Times New Roman" panose="02020603050405020304" pitchFamily="2" charset="-122"/>
                <a:ea typeface="楷体" panose="02010609060101010101" pitchFamily="49" charset="-122"/>
              </a:rPr>
              <a:t>(1)</a:t>
            </a:r>
            <a:r>
              <a:rPr lang="zh-CN" altLang="en-US" sz="2800" b="1">
                <a:latin typeface="Times New Roman" panose="02020603050405020304" pitchFamily="2" charset="-122"/>
                <a:ea typeface="楷体" panose="02010609060101010101" pitchFamily="49" charset="-122"/>
              </a:rPr>
              <a:t>两个大小不等的矩形是相似的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6569075" y="1458913"/>
            <a:ext cx="1944688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(×</a:t>
            </a: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 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)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17488" y="2373313"/>
            <a:ext cx="6423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Blip>
                <a:blip r:embed="rId8"/>
              </a:buBlip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(2)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一个正方形与一个平行四边形相似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203200" y="3041650"/>
            <a:ext cx="4637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Blip>
                <a:blip r:embed="rId8"/>
              </a:buBlip>
            </a:pPr>
            <a:r>
              <a:rPr lang="en-US" altLang="zh-CN" sz="2800" b="1">
                <a:latin typeface="Times New Roman" panose="02020603050405020304" pitchFamily="2" charset="-122"/>
                <a:ea typeface="楷体" panose="02010609060101010101" pitchFamily="49" charset="-122"/>
              </a:rPr>
              <a:t>(3)</a:t>
            </a:r>
            <a:r>
              <a:rPr lang="zh-CN" altLang="en-US" sz="2800" b="1">
                <a:latin typeface="Times New Roman" panose="02020603050405020304" pitchFamily="2" charset="-122"/>
                <a:ea typeface="楷体" panose="02010609060101010101" pitchFamily="49" charset="-122"/>
              </a:rPr>
              <a:t>所有的正六边形都相似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160338" y="3708400"/>
            <a:ext cx="4994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Blip>
                <a:blip r:embed="rId8"/>
              </a:buBlip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(4)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两个大小不等的菱形相似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139700" y="4354513"/>
            <a:ext cx="57086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Blip>
                <a:blip r:embed="rId8"/>
              </a:buBlip>
            </a:pPr>
            <a:r>
              <a:rPr lang="en-US" altLang="zh-CN" sz="2800" b="1">
                <a:latin typeface="Times New Roman" panose="02020603050405020304" pitchFamily="2" charset="-122"/>
                <a:ea typeface="楷体" panose="02010609060101010101" pitchFamily="49" charset="-122"/>
              </a:rPr>
              <a:t>(5)</a:t>
            </a:r>
            <a:r>
              <a:rPr lang="zh-CN" altLang="en-US" sz="2800" b="1">
                <a:latin typeface="Times New Roman" panose="02020603050405020304" pitchFamily="2" charset="-122"/>
                <a:ea typeface="楷体" panose="02010609060101010101" pitchFamily="49" charset="-122"/>
              </a:rPr>
              <a:t>各角对应相等菱形都是相似形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6858000" y="2393950"/>
            <a:ext cx="12223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(×)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5416550" y="2970213"/>
            <a:ext cx="12588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(√)       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6497638" y="3492500"/>
            <a:ext cx="1584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(×)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6461125" y="4140200"/>
            <a:ext cx="11874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(√)</a:t>
            </a:r>
          </a:p>
        </p:txBody>
      </p:sp>
      <p:sp>
        <p:nvSpPr>
          <p:cNvPr id="17419" name="Rectangle 16"/>
          <p:cNvSpPr>
            <a:spLocks noChangeArrowheads="1"/>
          </p:cNvSpPr>
          <p:nvPr/>
        </p:nvSpPr>
        <p:spPr bwMode="auto">
          <a:xfrm>
            <a:off x="88900" y="1025525"/>
            <a:ext cx="4060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判断对错并说明理由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:</a:t>
            </a:r>
          </a:p>
        </p:txBody>
      </p:sp>
      <p:sp>
        <p:nvSpPr>
          <p:cNvPr id="17420" name="WordArt 17"/>
          <p:cNvSpPr>
            <a:spLocks noChangeArrowheads="1" noChangeShapeType="1" noTextEdit="1"/>
          </p:cNvSpPr>
          <p:nvPr/>
        </p:nvSpPr>
        <p:spPr bwMode="auto">
          <a:xfrm>
            <a:off x="200025" y="377825"/>
            <a:ext cx="176053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28575">
                  <a:solidFill>
                    <a:srgbClr val="FF0000"/>
                  </a:solidFill>
                  <a:round/>
                </a:ln>
                <a:solidFill>
                  <a:srgbClr val="00FF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2" charset="-122"/>
                <a:ea typeface="楷体" panose="02010609060101010101" pitchFamily="49" charset="-122"/>
              </a:rPr>
              <a:t>辨一辨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/>
      <p:bldP spid="50180" grpId="0"/>
      <p:bldP spid="50181" grpId="0"/>
      <p:bldP spid="50182" grpId="0"/>
      <p:bldP spid="50183" grpId="0"/>
      <p:bldP spid="50186" grpId="0"/>
      <p:bldP spid="50187" grpId="0"/>
      <p:bldP spid="50188" grpId="0"/>
      <p:bldP spid="5018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本框 1"/>
          <p:cNvSpPr txBox="1">
            <a:spLocks noChangeArrowheads="1"/>
          </p:cNvSpPr>
          <p:nvPr/>
        </p:nvSpPr>
        <p:spPr bwMode="auto">
          <a:xfrm>
            <a:off x="581025" y="419100"/>
            <a:ext cx="34274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latin typeface="Times New Roman" panose="02020603050405020304" pitchFamily="2" charset="-122"/>
                <a:ea typeface="楷体" panose="02010609060101010101" pitchFamily="49" charset="-122"/>
              </a:rPr>
              <a:t>下面两个矩形相似吗</a:t>
            </a:r>
          </a:p>
        </p:txBody>
      </p:sp>
      <p:sp>
        <p:nvSpPr>
          <p:cNvPr id="3" name="矩形 2"/>
          <p:cNvSpPr/>
          <p:nvPr/>
        </p:nvSpPr>
        <p:spPr>
          <a:xfrm>
            <a:off x="1277938" y="1658938"/>
            <a:ext cx="2033587" cy="1122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4" name="矩形 3"/>
          <p:cNvSpPr/>
          <p:nvPr/>
        </p:nvSpPr>
        <p:spPr>
          <a:xfrm>
            <a:off x="4567238" y="1628775"/>
            <a:ext cx="647700" cy="1152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18436" name="文本框 4"/>
          <p:cNvSpPr txBox="1">
            <a:spLocks noChangeArrowheads="1"/>
          </p:cNvSpPr>
          <p:nvPr/>
        </p:nvSpPr>
        <p:spPr bwMode="auto">
          <a:xfrm>
            <a:off x="1009650" y="2200275"/>
            <a:ext cx="3222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2" charset="-122"/>
                <a:ea typeface="楷体" panose="02010609060101010101" pitchFamily="49" charset="-122"/>
              </a:rPr>
              <a:t>6</a:t>
            </a:r>
          </a:p>
        </p:txBody>
      </p:sp>
      <p:sp>
        <p:nvSpPr>
          <p:cNvPr id="18437" name="文本框 5"/>
          <p:cNvSpPr txBox="1">
            <a:spLocks noChangeArrowheads="1"/>
          </p:cNvSpPr>
          <p:nvPr/>
        </p:nvSpPr>
        <p:spPr bwMode="auto">
          <a:xfrm>
            <a:off x="2038350" y="1419225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2" charset="-122"/>
                <a:ea typeface="楷体" panose="02010609060101010101" pitchFamily="49" charset="-122"/>
              </a:rPr>
              <a:t>8</a:t>
            </a:r>
          </a:p>
        </p:txBody>
      </p:sp>
      <p:sp>
        <p:nvSpPr>
          <p:cNvPr id="18438" name="文本框 6"/>
          <p:cNvSpPr txBox="1">
            <a:spLocks noChangeArrowheads="1"/>
          </p:cNvSpPr>
          <p:nvPr/>
        </p:nvSpPr>
        <p:spPr bwMode="auto">
          <a:xfrm>
            <a:off x="4762500" y="1419225"/>
            <a:ext cx="257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2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18439" name="文本框 7"/>
          <p:cNvSpPr txBox="1">
            <a:spLocks noChangeArrowheads="1"/>
          </p:cNvSpPr>
          <p:nvPr/>
        </p:nvSpPr>
        <p:spPr bwMode="auto">
          <a:xfrm>
            <a:off x="5191125" y="2066925"/>
            <a:ext cx="173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2" charset="-122"/>
                <a:ea typeface="楷体" panose="02010609060101010101" pitchFamily="49" charset="-122"/>
              </a:rPr>
              <a:t>4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2038350" y="3943350"/>
            <a:ext cx="4113213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长：长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=</a:t>
            </a:r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宽：宽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47700" y="371475"/>
            <a:ext cx="231775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zh-CN" altLang="en-US" sz="2400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2" charset="-122"/>
                <a:ea typeface="楷体" panose="02010609060101010101" pitchFamily="49" charset="-122"/>
              </a:rPr>
              <a:t>想一想：</a:t>
            </a:r>
          </a:p>
        </p:txBody>
      </p:sp>
      <p:sp>
        <p:nvSpPr>
          <p:cNvPr id="19458" name="文本框 2"/>
          <p:cNvSpPr txBox="1">
            <a:spLocks noChangeArrowheads="1"/>
          </p:cNvSpPr>
          <p:nvPr/>
        </p:nvSpPr>
        <p:spPr bwMode="auto">
          <a:xfrm>
            <a:off x="704849" y="1390650"/>
            <a:ext cx="7251385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Times New Roman" panose="02020603050405020304" pitchFamily="2" charset="-122"/>
                <a:ea typeface="楷体" panose="02010609060101010101" pitchFamily="49" charset="-122"/>
              </a:rPr>
              <a:t>如果两个多边形所有的对应角相等，能相似吗？</a:t>
            </a:r>
          </a:p>
          <a:p>
            <a:r>
              <a:rPr lang="zh-CN" altLang="en-US" sz="3200" b="1" dirty="0">
                <a:latin typeface="Times New Roman" panose="02020603050405020304" pitchFamily="2" charset="-122"/>
                <a:ea typeface="楷体" panose="02010609060101010101" pitchFamily="49" charset="-122"/>
              </a:rPr>
              <a:t>如果两个多边形所有的对应边成比例，能相似吗？</a:t>
            </a:r>
          </a:p>
          <a:p>
            <a:r>
              <a:rPr lang="zh-CN" altLang="en-US" sz="3200" b="1" dirty="0">
                <a:latin typeface="Times New Roman" panose="02020603050405020304" pitchFamily="2" charset="-122"/>
                <a:ea typeface="楷体" panose="02010609060101010101" pitchFamily="49" charset="-122"/>
              </a:rPr>
              <a:t>如果不能举出反例。</a:t>
            </a:r>
          </a:p>
        </p:txBody>
      </p:sp>
    </p:spTree>
  </p:cSld>
  <p:clrMapOvr>
    <a:masterClrMapping/>
  </p:clrMapOvr>
  <p:transition>
    <p:checke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图片 73731" descr="图片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79400"/>
            <a:ext cx="22431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52425" y="1214438"/>
            <a:ext cx="7673975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</a:pPr>
            <a:r>
              <a:rPr lang="en-US" altLang="zh-CN">
                <a:latin typeface="Times New Roman" panose="02020603050405020304" pitchFamily="2" charset="-122"/>
                <a:ea typeface="楷体" panose="02010609060101010101" pitchFamily="49" charset="-122"/>
              </a:rPr>
              <a:t>【</a:t>
            </a:r>
            <a:r>
              <a:rPr lang="zh-CN" altLang="en-US">
                <a:latin typeface="Times New Roman" panose="02020603050405020304" pitchFamily="2" charset="-122"/>
                <a:ea typeface="楷体" panose="02010609060101010101" pitchFamily="49" charset="-122"/>
              </a:rPr>
              <a:t>例</a:t>
            </a:r>
            <a:r>
              <a:rPr lang="en-US" altLang="zh-CN">
                <a:latin typeface="Times New Roman" panose="02020603050405020304" pitchFamily="2" charset="-122"/>
                <a:ea typeface="楷体" panose="02010609060101010101" pitchFamily="49" charset="-122"/>
              </a:rPr>
              <a:t>1】</a:t>
            </a:r>
            <a:r>
              <a:rPr lang="zh-CN" altLang="en-US">
                <a:latin typeface="Times New Roman" panose="02020603050405020304" pitchFamily="2" charset="-122"/>
                <a:ea typeface="楷体" panose="02010609060101010101" pitchFamily="49" charset="-122"/>
              </a:rPr>
              <a:t> 如图，四边形</a:t>
            </a:r>
            <a:r>
              <a:rPr lang="en-US" altLang="zh-CN">
                <a:latin typeface="Times New Roman" panose="02020603050405020304" pitchFamily="2" charset="-122"/>
                <a:ea typeface="楷体" panose="02010609060101010101" pitchFamily="49" charset="-122"/>
              </a:rPr>
              <a:t>AEFD</a:t>
            </a:r>
            <a:r>
              <a:rPr lang="zh-CN" altLang="zh-CN">
                <a:latin typeface="Times New Roman" panose="02020603050405020304" pitchFamily="2" charset="-122"/>
                <a:ea typeface="楷体" panose="02010609060101010101" pitchFamily="49" charset="-122"/>
              </a:rPr>
              <a:t>∽</a:t>
            </a:r>
            <a:r>
              <a:rPr lang="zh-CN" altLang="en-US">
                <a:latin typeface="Times New Roman" panose="02020603050405020304" pitchFamily="2" charset="-122"/>
                <a:ea typeface="楷体" panose="02010609060101010101" pitchFamily="49" charset="-122"/>
              </a:rPr>
              <a:t>四边形</a:t>
            </a:r>
            <a:r>
              <a:rPr lang="en-US" altLang="zh-CN">
                <a:latin typeface="Times New Roman" panose="02020603050405020304" pitchFamily="2" charset="-122"/>
                <a:ea typeface="楷体" panose="02010609060101010101" pitchFamily="49" charset="-122"/>
              </a:rPr>
              <a:t>EBCF.</a:t>
            </a:r>
          </a:p>
          <a:p>
            <a:pPr>
              <a:lnSpc>
                <a:spcPct val="125000"/>
              </a:lnSpc>
            </a:pPr>
            <a:r>
              <a:rPr lang="zh-CN" altLang="en-US">
                <a:latin typeface="Times New Roman" panose="02020603050405020304" pitchFamily="2" charset="-122"/>
                <a:ea typeface="楷体" panose="02010609060101010101" pitchFamily="49" charset="-122"/>
              </a:rPr>
              <a:t>（</a:t>
            </a:r>
            <a:r>
              <a:rPr lang="en-US" altLang="zh-CN">
                <a:latin typeface="Times New Roman" panose="02020603050405020304" pitchFamily="2" charset="-122"/>
                <a:ea typeface="楷体" panose="02010609060101010101" pitchFamily="49" charset="-122"/>
              </a:rPr>
              <a:t>1</a:t>
            </a:r>
            <a:r>
              <a:rPr lang="zh-CN" altLang="en-US">
                <a:latin typeface="Times New Roman" panose="02020603050405020304" pitchFamily="2" charset="-122"/>
                <a:ea typeface="楷体" panose="02010609060101010101" pitchFamily="49" charset="-122"/>
              </a:rPr>
              <a:t>）写出它们相等的角及对应边的比例式；</a:t>
            </a:r>
          </a:p>
          <a:p>
            <a:pPr>
              <a:lnSpc>
                <a:spcPct val="125000"/>
              </a:lnSpc>
            </a:pPr>
            <a:r>
              <a:rPr lang="zh-CN" altLang="en-US">
                <a:latin typeface="Times New Roman" panose="02020603050405020304" pitchFamily="2" charset="-122"/>
                <a:ea typeface="楷体" panose="02010609060101010101" pitchFamily="49" charset="-122"/>
              </a:rPr>
              <a:t>（</a:t>
            </a:r>
            <a:r>
              <a:rPr lang="en-US" altLang="zh-CN">
                <a:latin typeface="Times New Roman" panose="02020603050405020304" pitchFamily="2" charset="-122"/>
                <a:ea typeface="楷体" panose="02010609060101010101" pitchFamily="49" charset="-122"/>
              </a:rPr>
              <a:t>2</a:t>
            </a:r>
            <a:r>
              <a:rPr lang="zh-CN" altLang="en-US">
                <a:latin typeface="Times New Roman" panose="02020603050405020304" pitchFamily="2" charset="-122"/>
                <a:ea typeface="楷体" panose="02010609060101010101" pitchFamily="49" charset="-122"/>
              </a:rPr>
              <a:t>）若</a:t>
            </a:r>
            <a:r>
              <a:rPr lang="en-US" altLang="zh-CN">
                <a:latin typeface="Times New Roman" panose="02020603050405020304" pitchFamily="2" charset="-122"/>
                <a:ea typeface="楷体" panose="02010609060101010101" pitchFamily="49" charset="-122"/>
              </a:rPr>
              <a:t>AD=3</a:t>
            </a:r>
            <a:r>
              <a:rPr lang="zh-CN" altLang="en-US">
                <a:latin typeface="Times New Roman" panose="02020603050405020304" pitchFamily="2" charset="-122"/>
                <a:ea typeface="楷体" panose="02010609060101010101" pitchFamily="49" charset="-122"/>
              </a:rPr>
              <a:t>，</a:t>
            </a:r>
            <a:r>
              <a:rPr lang="en-US" altLang="zh-CN">
                <a:latin typeface="Times New Roman" panose="02020603050405020304" pitchFamily="2" charset="-122"/>
                <a:ea typeface="楷体" panose="02010609060101010101" pitchFamily="49" charset="-122"/>
              </a:rPr>
              <a:t>EF=4</a:t>
            </a:r>
            <a:r>
              <a:rPr lang="zh-CN" altLang="en-US">
                <a:latin typeface="Times New Roman" panose="02020603050405020304" pitchFamily="2" charset="-122"/>
                <a:ea typeface="楷体" panose="02010609060101010101" pitchFamily="49" charset="-122"/>
              </a:rPr>
              <a:t>，求</a:t>
            </a:r>
            <a:r>
              <a:rPr lang="en-US" altLang="zh-CN">
                <a:latin typeface="Times New Roman" panose="02020603050405020304" pitchFamily="2" charset="-122"/>
                <a:ea typeface="楷体" panose="02010609060101010101" pitchFamily="49" charset="-122"/>
              </a:rPr>
              <a:t>BC</a:t>
            </a:r>
            <a:r>
              <a:rPr lang="en-US" altLang="zh-CN" i="1">
                <a:latin typeface="Times New Roman" panose="02020603050405020304" pitchFamily="2" charset="-122"/>
                <a:ea typeface="楷体" panose="02010609060101010101" pitchFamily="49" charset="-122"/>
              </a:rPr>
              <a:t> </a:t>
            </a:r>
            <a:r>
              <a:rPr lang="zh-CN" altLang="en-US">
                <a:latin typeface="Times New Roman" panose="02020603050405020304" pitchFamily="2" charset="-122"/>
                <a:ea typeface="楷体" panose="02010609060101010101" pitchFamily="49" charset="-122"/>
              </a:rPr>
              <a:t>的长</a:t>
            </a:r>
            <a:r>
              <a:rPr lang="en-US" altLang="zh-CN">
                <a:latin typeface="Times New Roman" panose="02020603050405020304" pitchFamily="2" charset="-122"/>
                <a:ea typeface="楷体" panose="02010609060101010101" pitchFamily="49" charset="-122"/>
              </a:rPr>
              <a:t>.</a:t>
            </a:r>
          </a:p>
        </p:txBody>
      </p:sp>
      <p:sp>
        <p:nvSpPr>
          <p:cNvPr id="20483" name="直接连接符 73736"/>
          <p:cNvSpPr>
            <a:spLocks noChangeShapeType="1"/>
          </p:cNvSpPr>
          <p:nvPr/>
        </p:nvSpPr>
        <p:spPr bwMode="auto">
          <a:xfrm flipH="1">
            <a:off x="5546725" y="3165475"/>
            <a:ext cx="180975" cy="25828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0484" name="组合 73744"/>
          <p:cNvGrpSpPr/>
          <p:nvPr/>
        </p:nvGrpSpPr>
        <p:grpSpPr>
          <a:xfrm>
            <a:off x="4730750" y="1049338"/>
            <a:ext cx="3484563" cy="977900"/>
            <a:chOff x="2336" y="2122"/>
            <a:chExt cx="3123" cy="847"/>
          </a:xfrm>
        </p:grpSpPr>
        <p:sp>
          <p:nvSpPr>
            <p:cNvPr id="20485" name="直接连接符 73735"/>
            <p:cNvSpPr>
              <a:spLocks noChangeShapeType="1"/>
            </p:cNvSpPr>
            <p:nvPr/>
          </p:nvSpPr>
          <p:spPr bwMode="auto">
            <a:xfrm flipV="1">
              <a:off x="2336" y="2867"/>
              <a:ext cx="1240" cy="102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0486" name="组合 73742"/>
            <p:cNvGrpSpPr/>
            <p:nvPr/>
          </p:nvGrpSpPr>
          <p:grpSpPr>
            <a:xfrm>
              <a:off x="3178" y="2140"/>
              <a:ext cx="1804" cy="766"/>
              <a:chOff x="3209" y="2152"/>
              <a:chExt cx="1804" cy="766"/>
            </a:xfrm>
          </p:grpSpPr>
          <p:sp>
            <p:nvSpPr>
              <p:cNvPr id="20487" name="直接连接符 73733"/>
              <p:cNvSpPr>
                <a:spLocks noChangeShapeType="1"/>
              </p:cNvSpPr>
              <p:nvPr/>
            </p:nvSpPr>
            <p:spPr bwMode="auto">
              <a:xfrm>
                <a:off x="3557" y="2152"/>
                <a:ext cx="874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488" name="直接连接符 73734"/>
              <p:cNvSpPr>
                <a:spLocks noChangeShapeType="1"/>
              </p:cNvSpPr>
              <p:nvPr/>
            </p:nvSpPr>
            <p:spPr bwMode="auto">
              <a:xfrm flipV="1">
                <a:off x="3564" y="2336"/>
                <a:ext cx="601" cy="6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489" name="直接连接符 73737"/>
              <p:cNvSpPr>
                <a:spLocks noChangeShapeType="1"/>
              </p:cNvSpPr>
              <p:nvPr/>
            </p:nvSpPr>
            <p:spPr bwMode="auto">
              <a:xfrm flipV="1">
                <a:off x="3937" y="2210"/>
                <a:ext cx="925" cy="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490" name="直接连接符 73738"/>
              <p:cNvSpPr>
                <a:spLocks noChangeShapeType="1"/>
              </p:cNvSpPr>
              <p:nvPr/>
            </p:nvSpPr>
            <p:spPr bwMode="auto">
              <a:xfrm flipH="1">
                <a:off x="3209" y="2222"/>
                <a:ext cx="741" cy="6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491" name="直接连接符 73739"/>
              <p:cNvSpPr>
                <a:spLocks noChangeShapeType="1"/>
              </p:cNvSpPr>
              <p:nvPr/>
            </p:nvSpPr>
            <p:spPr bwMode="auto">
              <a:xfrm>
                <a:off x="3209" y="2918"/>
                <a:ext cx="18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492" name="直接连接符 73740"/>
              <p:cNvSpPr>
                <a:spLocks noChangeShapeType="1"/>
              </p:cNvSpPr>
              <p:nvPr/>
            </p:nvSpPr>
            <p:spPr bwMode="auto">
              <a:xfrm>
                <a:off x="4861" y="2209"/>
                <a:ext cx="152" cy="70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493" name="直接连接符 73741"/>
              <p:cNvSpPr>
                <a:spLocks noChangeShapeType="1"/>
              </p:cNvSpPr>
              <p:nvPr/>
            </p:nvSpPr>
            <p:spPr bwMode="auto">
              <a:xfrm>
                <a:off x="3646" y="2513"/>
                <a:ext cx="129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494" name="文本框 73743"/>
            <p:cNvSpPr txBox="1">
              <a:spLocks noChangeArrowheads="1"/>
            </p:cNvSpPr>
            <p:nvPr/>
          </p:nvSpPr>
          <p:spPr bwMode="auto">
            <a:xfrm>
              <a:off x="2908" y="2122"/>
              <a:ext cx="2551" cy="8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60000"/>
                </a:lnSpc>
                <a:spcBef>
                  <a:spcPct val="50000"/>
                </a:spcBef>
                <a:buClr>
                  <a:schemeClr val="bg1"/>
                </a:buClr>
              </a:pPr>
              <a:r>
                <a:rPr lang="en-US" altLang="zh-CN" i="1">
                  <a:latin typeface="宋体" panose="02010600030101010101" pitchFamily="2" charset="-122"/>
                </a:rPr>
                <a:t>      </a:t>
              </a:r>
              <a:r>
                <a:rPr lang="en-US" altLang="zh-CN">
                  <a:latin typeface="EU-BX" pitchFamily="65" charset="-122"/>
                  <a:ea typeface="EU-BX" pitchFamily="65" charset="-122"/>
                </a:rPr>
                <a:t>A</a:t>
              </a:r>
              <a:r>
                <a:rPr lang="en-US" altLang="zh-CN" i="1">
                  <a:latin typeface="宋体" panose="02010600030101010101" pitchFamily="2" charset="-122"/>
                </a:rPr>
                <a:t>            </a:t>
              </a:r>
              <a:r>
                <a:rPr lang="en-US" altLang="zh-CN">
                  <a:latin typeface="EU-BX" pitchFamily="65" charset="-122"/>
                  <a:ea typeface="EU-BX" pitchFamily="65" charset="-122"/>
                </a:rPr>
                <a:t>D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buClr>
                  <a:schemeClr val="bg1"/>
                </a:buClr>
              </a:pPr>
              <a:r>
                <a:rPr lang="en-US" altLang="zh-CN" i="1">
                  <a:latin typeface="宋体" panose="02010600030101010101" pitchFamily="2" charset="-122"/>
                </a:rPr>
                <a:t>    </a:t>
              </a:r>
              <a:r>
                <a:rPr lang="en-US" altLang="zh-CN">
                  <a:latin typeface="EU-BX" pitchFamily="65" charset="-122"/>
                  <a:ea typeface="EU-BX" pitchFamily="65" charset="-122"/>
                </a:rPr>
                <a:t>E </a:t>
              </a:r>
              <a:r>
                <a:rPr lang="en-US" altLang="zh-CN" i="1">
                  <a:latin typeface="宋体" panose="02010600030101010101" pitchFamily="2" charset="-122"/>
                </a:rPr>
                <a:t>              </a:t>
              </a:r>
              <a:r>
                <a:rPr lang="en-US" altLang="zh-CN">
                  <a:latin typeface="EU-BX" pitchFamily="65" charset="-122"/>
                  <a:ea typeface="EU-BX" pitchFamily="65" charset="-122"/>
                </a:rPr>
                <a:t>F</a:t>
              </a:r>
            </a:p>
            <a:p>
              <a:pPr>
                <a:spcBef>
                  <a:spcPct val="50000"/>
                </a:spcBef>
                <a:buClr>
                  <a:schemeClr val="bg1"/>
                </a:buClr>
              </a:pPr>
              <a:r>
                <a:rPr lang="en-US" altLang="zh-CN">
                  <a:latin typeface="EU-BX" pitchFamily="65" charset="-122"/>
                  <a:ea typeface="EU-BX" pitchFamily="65" charset="-122"/>
                </a:rPr>
                <a:t>B </a:t>
              </a:r>
              <a:r>
                <a:rPr lang="en-US" altLang="zh-CN" i="1">
                  <a:latin typeface="宋体" panose="02010600030101010101" pitchFamily="2" charset="-122"/>
                </a:rPr>
                <a:t>                   </a:t>
              </a:r>
              <a:r>
                <a:rPr lang="en-US" altLang="zh-CN">
                  <a:latin typeface="EU-BX" pitchFamily="65" charset="-122"/>
                  <a:ea typeface="EU-BX" pitchFamily="65" charset="-122"/>
                </a:rPr>
                <a:t>C</a:t>
              </a:r>
            </a:p>
          </p:txBody>
        </p:sp>
      </p:grpSp>
      <p:sp>
        <p:nvSpPr>
          <p:cNvPr id="73746" name="文本框 73745"/>
          <p:cNvSpPr txBox="1">
            <a:spLocks noChangeArrowheads="1"/>
          </p:cNvSpPr>
          <p:nvPr/>
        </p:nvSpPr>
        <p:spPr bwMode="auto">
          <a:xfrm>
            <a:off x="458788" y="2630488"/>
            <a:ext cx="7224712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zh-CN" altLang="en-US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解（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1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）在四边形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AEFD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和四边形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EBCF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中，</a:t>
            </a:r>
          </a:p>
          <a:p>
            <a:pPr>
              <a:lnSpc>
                <a:spcPct val="11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zh-CN" altLang="en-US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∵四边形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AEFD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∽四边形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EBCF, 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∴∠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A=∠BEF,∠AEF=∠B,∠DFE=∠C,∠D=∠EFC.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zh-CN" altLang="en-US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并且</a:t>
            </a:r>
          </a:p>
        </p:txBody>
      </p:sp>
      <p:graphicFrame>
        <p:nvGraphicFramePr>
          <p:cNvPr id="73747" name="对象 73746"/>
          <p:cNvGraphicFramePr/>
          <p:nvPr/>
        </p:nvGraphicFramePr>
        <p:xfrm>
          <a:off x="1400175" y="4025900"/>
          <a:ext cx="23622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r:id="rId5" imgW="1459865" imgH="393700" progId="Equation.DSMT4">
                  <p:embed/>
                </p:oleObj>
              </mc:Choice>
              <mc:Fallback>
                <p:oleObj r:id="rId5" imgW="1459865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400175" y="4025900"/>
                        <a:ext cx="236220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48" name="对象 73747"/>
          <p:cNvGraphicFramePr/>
          <p:nvPr/>
        </p:nvGraphicFramePr>
        <p:xfrm>
          <a:off x="520700" y="5011738"/>
          <a:ext cx="709930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r:id="rId7" imgW="4239895" imgH="393700" progId="Equation.DSMT4">
                  <p:embed/>
                </p:oleObj>
              </mc:Choice>
              <mc:Fallback>
                <p:oleObj r:id="rId7" imgW="4239895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20700" y="5011738"/>
                        <a:ext cx="7099300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3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/>
          <p:cNvSpPr txBox="1">
            <a:spLocks noChangeArrowheads="1"/>
          </p:cNvSpPr>
          <p:nvPr/>
        </p:nvSpPr>
        <p:spPr bwMode="auto">
          <a:xfrm>
            <a:off x="265113" y="852488"/>
            <a:ext cx="770572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如图，矩形的草坪长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20m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，宽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10m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，沿草坪四周外围有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1m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的环行小路，小路的内外边缘所成的矩形相似吗？</a:t>
            </a:r>
          </a:p>
        </p:txBody>
      </p:sp>
      <p:grpSp>
        <p:nvGrpSpPr>
          <p:cNvPr id="21506" name="Group 3"/>
          <p:cNvGrpSpPr/>
          <p:nvPr/>
        </p:nvGrpSpPr>
        <p:grpSpPr>
          <a:xfrm>
            <a:off x="5248275" y="2914650"/>
            <a:ext cx="2520950" cy="1727200"/>
            <a:chOff x="0" y="0"/>
            <a:chExt cx="1104" cy="672"/>
          </a:xfrm>
        </p:grpSpPr>
        <p:sp>
          <p:nvSpPr>
            <p:cNvPr id="21507" name="Rectangle 4" descr="大棋盘"/>
            <p:cNvSpPr>
              <a:spLocks noChangeArrowheads="1"/>
            </p:cNvSpPr>
            <p:nvPr/>
          </p:nvSpPr>
          <p:spPr bwMode="auto">
            <a:xfrm>
              <a:off x="0" y="0"/>
              <a:ext cx="1104" cy="672"/>
            </a:xfrm>
            <a:prstGeom prst="rect">
              <a:avLst/>
            </a:prstGeom>
            <a:blipFill dpi="0" rotWithShape="0">
              <a:blip r:embed="rId4"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1508" name="Rectangle 5" descr="绿色大理石"/>
            <p:cNvSpPr>
              <a:spLocks noChangeArrowheads="1"/>
            </p:cNvSpPr>
            <p:nvPr/>
          </p:nvSpPr>
          <p:spPr bwMode="auto">
            <a:xfrm>
              <a:off x="73" y="72"/>
              <a:ext cx="980" cy="534"/>
            </a:xfrm>
            <a:prstGeom prst="rect">
              <a:avLst/>
            </a:prstGeom>
            <a:blipFill dpi="0" rotWithShape="0">
              <a:blip r:embed="rId5"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179388" y="188913"/>
            <a:ext cx="2089150" cy="519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拓 展 提 高</a:t>
            </a:r>
          </a:p>
        </p:txBody>
      </p:sp>
    </p:spTree>
  </p:cSld>
  <p:clrMapOvr>
    <a:masterClrMapping/>
  </p:clrMapOvr>
  <p:transition spd="slow">
    <p:pull dir="ld"/>
    <p:sndAc>
      <p:stSnd>
        <p:snd r:embed="rId3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文本框 3"/>
          <p:cNvSpPr txBox="1">
            <a:spLocks noChangeArrowheads="1"/>
          </p:cNvSpPr>
          <p:nvPr/>
        </p:nvSpPr>
        <p:spPr bwMode="auto">
          <a:xfrm>
            <a:off x="506413" y="1025525"/>
            <a:ext cx="8169872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dirty="0">
                <a:solidFill>
                  <a:schemeClr val="accent2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学习目标：</a:t>
            </a:r>
          </a:p>
          <a:p>
            <a:endParaRPr lang="zh-CN" altLang="en-US" sz="3600" dirty="0">
              <a:solidFill>
                <a:schemeClr val="accent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1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、通过生活实例，理解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相似形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和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相似多边形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、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相似比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的定义，并能够利用定义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判断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两个多边形图形是否相似。</a:t>
            </a:r>
          </a:p>
          <a:p>
            <a:endParaRPr lang="zh-CN" altLang="en-US" sz="2800" b="1" dirty="0">
              <a:solidFill>
                <a:schemeClr val="accent2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2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、通过例题学习，掌握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相似多边形的性质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，并能够利用性质求对应边的长度、对应角的度数</a:t>
            </a:r>
            <a:r>
              <a:rPr lang="zh-CN" altLang="en-US" sz="2800" b="1" dirty="0" smtClean="0">
                <a:solidFill>
                  <a:schemeClr val="accent2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。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2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WordArt 2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2305050" cy="10223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/>
            <a:r>
              <a:rPr lang="zh-CN" altLang="en-US" sz="3600" b="1" dirty="0"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 panose="02020603050405020304" pitchFamily="2" charset="-122"/>
                <a:ea typeface="楷体" panose="02010609060101010101" pitchFamily="49" charset="-122"/>
              </a:rPr>
              <a:t>本课小结</a:t>
            </a:r>
          </a:p>
        </p:txBody>
      </p:sp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179388" y="1485900"/>
            <a:ext cx="305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Times New Roman" panose="02020603050405020304" pitchFamily="2" charset="-122"/>
                <a:ea typeface="楷体" panose="02010609060101010101" pitchFamily="49" charset="-122"/>
              </a:rPr>
              <a:t>1.  相似多边形的概念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323850" y="3187700"/>
            <a:ext cx="2444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Times New Roman" panose="02020603050405020304" pitchFamily="2" charset="-122"/>
                <a:ea typeface="楷体" panose="02010609060101010101" pitchFamily="49" charset="-122"/>
              </a:rPr>
              <a:t>2.  相似比的概念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2987675" y="3213100"/>
            <a:ext cx="506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Times New Roman" panose="02020603050405020304" pitchFamily="2" charset="-122"/>
                <a:ea typeface="楷体" panose="02010609060101010101" pitchFamily="49" charset="-122"/>
              </a:rPr>
              <a:t>相似多边形对应边的比叫做相似比。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252413" y="3933825"/>
            <a:ext cx="428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Times New Roman" panose="02020603050405020304" pitchFamily="2" charset="-122"/>
                <a:ea typeface="楷体" panose="02010609060101010101" pitchFamily="49" charset="-122"/>
              </a:rPr>
              <a:t>3.  两个多边形相似的表示方法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 rot="-5400000">
            <a:off x="4778375" y="3871913"/>
            <a:ext cx="455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chemeClr val="hlink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S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3708400" y="4725988"/>
            <a:ext cx="4654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Times New Roman" panose="02020603050405020304" pitchFamily="2" charset="-122"/>
                <a:ea typeface="楷体" panose="02010609060101010101" pitchFamily="49" charset="-122"/>
              </a:rPr>
              <a:t>相似多边形的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对应角相等，</a:t>
            </a:r>
          </a:p>
          <a:p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　　对应边成比例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.</a:t>
            </a:r>
            <a:endParaRPr lang="en-US" altLang="zh-CN" sz="2400" b="1" dirty="0"/>
          </a:p>
        </p:txBody>
      </p:sp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252413" y="4797425"/>
            <a:ext cx="3179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Times New Roman" panose="02020603050405020304" pitchFamily="2" charset="-122"/>
                <a:ea typeface="楷体" panose="02010609060101010101" pitchFamily="49" charset="-122"/>
              </a:rPr>
              <a:t>4、 相似多边形的性质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142875" y="2000250"/>
            <a:ext cx="82073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两个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边数相同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的多边形，如果一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Arial" panose="020B0604020202020204" pitchFamily="34" charset="0"/>
              </a:rPr>
              <a:t>个多边形的各个角与另一个多边形的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Arial" panose="020B0604020202020204" pitchFamily="34" charset="0"/>
              </a:rPr>
              <a:t>各个角对应相等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Arial" panose="020B0604020202020204" pitchFamily="34" charset="0"/>
              </a:rPr>
              <a:t>、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Arial" panose="020B0604020202020204" pitchFamily="34" charset="0"/>
              </a:rPr>
              <a:t>各边对应成比例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Arial" panose="020B0604020202020204" pitchFamily="34" charset="0"/>
              </a:rPr>
              <a:t>那么这两个多边形叫做相似多边形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Arial" panose="020B0604020202020204" pitchFamily="34" charset="0"/>
              </a:rPr>
              <a:t>.</a:t>
            </a:r>
            <a:endParaRPr lang="en-US" altLang="zh-CN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  <p:bldP spid="38919" grpId="0"/>
      <p:bldP spid="38921" grpId="0"/>
      <p:bldP spid="389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图片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-244475" y="1787525"/>
            <a:ext cx="9785350" cy="268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文本框 4"/>
          <p:cNvSpPr txBox="1"/>
          <p:nvPr/>
        </p:nvSpPr>
        <p:spPr>
          <a:xfrm>
            <a:off x="3463925" y="751840"/>
            <a:ext cx="236855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2" charset="-122"/>
                <a:ea typeface="楷体" panose="02010609060101010101" pitchFamily="49" charset="-122"/>
              </a:rPr>
              <a:t>达标测试</a:t>
            </a:r>
          </a:p>
        </p:txBody>
      </p:sp>
    </p:spTree>
  </p:cSld>
  <p:clrMapOvr>
    <a:masterClrMapping/>
  </p:clrMapOvr>
  <p:transition>
    <p:checke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669925" y="1287463"/>
            <a:ext cx="7673975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  <a:ea typeface="楷体" panose="02010609060101010101" pitchFamily="49" charset="-122"/>
              </a:rPr>
              <a:t>2</a:t>
            </a:r>
            <a:r>
              <a:rPr lang="zh-CN" altLang="en-US">
                <a:latin typeface="Times New Roman" panose="02020603050405020304" pitchFamily="18" charset="0"/>
                <a:ea typeface="楷体" panose="02010609060101010101" pitchFamily="49" charset="-122"/>
              </a:rPr>
              <a:t>、如图，四边形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ABCD</a:t>
            </a:r>
            <a:r>
              <a:rPr lang="zh-CN" altLang="en-US">
                <a:latin typeface="Times New Roman" panose="02020603050405020304" pitchFamily="18" charset="0"/>
                <a:ea typeface="楷体" panose="02010609060101010101" pitchFamily="49" charset="-122"/>
              </a:rPr>
              <a:t>和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EFGH</a:t>
            </a:r>
            <a:r>
              <a:rPr lang="zh-CN" altLang="en-US">
                <a:latin typeface="Times New Roman" panose="02020603050405020304" pitchFamily="18" charset="0"/>
                <a:ea typeface="楷体" panose="02010609060101010101" pitchFamily="49" charset="-122"/>
              </a:rPr>
              <a:t>相似，求角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α</a:t>
            </a:r>
            <a:r>
              <a:rPr lang="zh-CN" altLang="en-US">
                <a:latin typeface="Times New Roman" panose="02020603050405020304" pitchFamily="18" charset="0"/>
                <a:ea typeface="楷体" panose="02010609060101010101" pitchFamily="49" charset="-122"/>
              </a:rPr>
              <a:t>，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β</a:t>
            </a:r>
            <a:r>
              <a:rPr lang="zh-CN" altLang="en-US">
                <a:latin typeface="Times New Roman" panose="02020603050405020304" pitchFamily="18" charset="0"/>
                <a:ea typeface="楷体" panose="02010609060101010101" pitchFamily="49" charset="-122"/>
              </a:rPr>
              <a:t>的大小和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EH</a:t>
            </a:r>
            <a:r>
              <a:rPr lang="zh-CN" altLang="en-US">
                <a:latin typeface="Times New Roman" panose="02020603050405020304" pitchFamily="18" charset="0"/>
                <a:ea typeface="楷体" panose="02010609060101010101" pitchFamily="49" charset="-122"/>
              </a:rPr>
              <a:t>的长度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x.</a:t>
            </a:r>
          </a:p>
        </p:txBody>
      </p:sp>
      <p:sp>
        <p:nvSpPr>
          <p:cNvPr id="24578" name="Freeform 3"/>
          <p:cNvSpPr>
            <a:spLocks noChangeArrowheads="1"/>
          </p:cNvSpPr>
          <p:nvPr/>
        </p:nvSpPr>
        <p:spPr bwMode="auto">
          <a:xfrm>
            <a:off x="1476375" y="3368675"/>
            <a:ext cx="2017713" cy="1941513"/>
          </a:xfrm>
          <a:custGeom>
            <a:avLst/>
            <a:gdLst>
              <a:gd name="T0" fmla="*/ 0 w 952"/>
              <a:gd name="T1" fmla="*/ 681 h 681"/>
              <a:gd name="T2" fmla="*/ 181 w 952"/>
              <a:gd name="T3" fmla="*/ 136 h 681"/>
              <a:gd name="T4" fmla="*/ 861 w 952"/>
              <a:gd name="T5" fmla="*/ 0 h 681"/>
              <a:gd name="T6" fmla="*/ 952 w 952"/>
              <a:gd name="T7" fmla="*/ 681 h 681"/>
              <a:gd name="T8" fmla="*/ 0 w 952"/>
              <a:gd name="T9" fmla="*/ 681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2" h="681">
                <a:moveTo>
                  <a:pt x="0" y="681"/>
                </a:moveTo>
                <a:lnTo>
                  <a:pt x="181" y="136"/>
                </a:lnTo>
                <a:lnTo>
                  <a:pt x="861" y="0"/>
                </a:lnTo>
                <a:lnTo>
                  <a:pt x="952" y="681"/>
                </a:lnTo>
                <a:lnTo>
                  <a:pt x="0" y="681"/>
                </a:lnTo>
                <a:close/>
              </a:path>
            </a:pathLst>
          </a:custGeom>
          <a:noFill/>
          <a:ln w="508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24579" name="Freeform 4"/>
          <p:cNvSpPr>
            <a:spLocks noChangeArrowheads="1"/>
          </p:cNvSpPr>
          <p:nvPr/>
        </p:nvSpPr>
        <p:spPr bwMode="auto">
          <a:xfrm>
            <a:off x="4695825" y="2487613"/>
            <a:ext cx="3022600" cy="2911475"/>
          </a:xfrm>
          <a:custGeom>
            <a:avLst/>
            <a:gdLst>
              <a:gd name="T0" fmla="*/ 0 w 952"/>
              <a:gd name="T1" fmla="*/ 681 h 681"/>
              <a:gd name="T2" fmla="*/ 181 w 952"/>
              <a:gd name="T3" fmla="*/ 136 h 681"/>
              <a:gd name="T4" fmla="*/ 861 w 952"/>
              <a:gd name="T5" fmla="*/ 0 h 681"/>
              <a:gd name="T6" fmla="*/ 952 w 952"/>
              <a:gd name="T7" fmla="*/ 681 h 681"/>
              <a:gd name="T8" fmla="*/ 0 w 952"/>
              <a:gd name="T9" fmla="*/ 681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2" h="681">
                <a:moveTo>
                  <a:pt x="0" y="681"/>
                </a:moveTo>
                <a:lnTo>
                  <a:pt x="181" y="136"/>
                </a:lnTo>
                <a:lnTo>
                  <a:pt x="861" y="0"/>
                </a:lnTo>
                <a:lnTo>
                  <a:pt x="952" y="681"/>
                </a:lnTo>
                <a:lnTo>
                  <a:pt x="0" y="681"/>
                </a:lnTo>
                <a:close/>
              </a:path>
            </a:pathLst>
          </a:custGeom>
          <a:noFill/>
          <a:ln w="508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3354388" y="3068638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D</a:t>
            </a: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1465263" y="3471863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A</a:t>
            </a:r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1077913" y="5064125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B</a:t>
            </a:r>
          </a:p>
        </p:txBody>
      </p:sp>
      <p:sp>
        <p:nvSpPr>
          <p:cNvPr id="24583" name="Rectangle 8"/>
          <p:cNvSpPr>
            <a:spLocks noChangeArrowheads="1"/>
          </p:cNvSpPr>
          <p:nvPr/>
        </p:nvSpPr>
        <p:spPr bwMode="auto">
          <a:xfrm>
            <a:off x="3479800" y="5043488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C</a:t>
            </a:r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844550" y="4122738"/>
            <a:ext cx="1457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18</a:t>
            </a:r>
            <a:endParaRPr lang="en-US" altLang="zh-CN">
              <a:solidFill>
                <a:srgbClr val="0000FF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4585" name="Text Box 10"/>
          <p:cNvSpPr txBox="1">
            <a:spLocks noChangeArrowheads="1"/>
          </p:cNvSpPr>
          <p:nvPr/>
        </p:nvSpPr>
        <p:spPr bwMode="auto">
          <a:xfrm>
            <a:off x="1985963" y="3052763"/>
            <a:ext cx="1457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21</a:t>
            </a:r>
            <a:endParaRPr lang="en-US" altLang="zh-CN">
              <a:solidFill>
                <a:srgbClr val="0000FF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4586" name="Rectangle 11"/>
          <p:cNvSpPr>
            <a:spLocks noChangeArrowheads="1"/>
          </p:cNvSpPr>
          <p:nvPr/>
        </p:nvSpPr>
        <p:spPr bwMode="auto">
          <a:xfrm>
            <a:off x="1635125" y="4735513"/>
            <a:ext cx="1568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78°</a:t>
            </a:r>
            <a:endParaRPr lang="en-US" altLang="zh-CN">
              <a:solidFill>
                <a:srgbClr val="0000FF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4587" name="Rectangle 12"/>
          <p:cNvSpPr>
            <a:spLocks noChangeArrowheads="1"/>
          </p:cNvSpPr>
          <p:nvPr/>
        </p:nvSpPr>
        <p:spPr bwMode="auto">
          <a:xfrm>
            <a:off x="2895600" y="4708525"/>
            <a:ext cx="1455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83°</a:t>
            </a:r>
            <a:endParaRPr lang="en-US" altLang="zh-CN">
              <a:solidFill>
                <a:srgbClr val="0000FF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4588" name="Rectangle 13"/>
          <p:cNvSpPr>
            <a:spLocks noChangeArrowheads="1"/>
          </p:cNvSpPr>
          <p:nvPr/>
        </p:nvSpPr>
        <p:spPr bwMode="auto">
          <a:xfrm>
            <a:off x="2874963" y="3532188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l-GR" altLang="zh-CN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β</a:t>
            </a:r>
            <a:endParaRPr lang="en-US" altLang="zh-CN">
              <a:solidFill>
                <a:srgbClr val="0000FF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4589" name="Text Box 14"/>
          <p:cNvSpPr txBox="1">
            <a:spLocks noChangeArrowheads="1"/>
          </p:cNvSpPr>
          <p:nvPr/>
        </p:nvSpPr>
        <p:spPr bwMode="auto">
          <a:xfrm>
            <a:off x="4127500" y="3962400"/>
            <a:ext cx="1457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24</a:t>
            </a:r>
            <a:endParaRPr lang="en-US" altLang="zh-CN">
              <a:solidFill>
                <a:srgbClr val="0000FF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4590" name="Rectangle 15"/>
          <p:cNvSpPr>
            <a:spLocks noChangeArrowheads="1"/>
          </p:cNvSpPr>
          <p:nvPr/>
        </p:nvSpPr>
        <p:spPr bwMode="auto">
          <a:xfrm>
            <a:off x="7666038" y="5132388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G</a:t>
            </a:r>
          </a:p>
        </p:txBody>
      </p:sp>
      <p:sp>
        <p:nvSpPr>
          <p:cNvPr id="24591" name="Rectangle 16"/>
          <p:cNvSpPr>
            <a:spLocks noChangeArrowheads="1"/>
          </p:cNvSpPr>
          <p:nvPr/>
        </p:nvSpPr>
        <p:spPr bwMode="auto">
          <a:xfrm>
            <a:off x="4852988" y="2762250"/>
            <a:ext cx="39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E</a:t>
            </a:r>
          </a:p>
        </p:txBody>
      </p:sp>
      <p:sp>
        <p:nvSpPr>
          <p:cNvPr id="24592" name="Rectangle 17"/>
          <p:cNvSpPr>
            <a:spLocks noChangeArrowheads="1"/>
          </p:cNvSpPr>
          <p:nvPr/>
        </p:nvSpPr>
        <p:spPr bwMode="auto">
          <a:xfrm>
            <a:off x="4322763" y="5141913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F</a:t>
            </a:r>
          </a:p>
        </p:txBody>
      </p:sp>
      <p:sp>
        <p:nvSpPr>
          <p:cNvPr id="24593" name="Rectangle 18"/>
          <p:cNvSpPr>
            <a:spLocks noChangeArrowheads="1"/>
          </p:cNvSpPr>
          <p:nvPr/>
        </p:nvSpPr>
        <p:spPr bwMode="auto">
          <a:xfrm>
            <a:off x="7407275" y="2255838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H</a:t>
            </a:r>
          </a:p>
        </p:txBody>
      </p:sp>
      <p:sp>
        <p:nvSpPr>
          <p:cNvPr id="24594" name="Rectangle 19"/>
          <p:cNvSpPr>
            <a:spLocks noChangeArrowheads="1"/>
          </p:cNvSpPr>
          <p:nvPr/>
        </p:nvSpPr>
        <p:spPr bwMode="auto">
          <a:xfrm>
            <a:off x="7115175" y="48037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l-GR" altLang="zh-CN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α</a:t>
            </a:r>
            <a:endParaRPr lang="en-US" altLang="zh-CN">
              <a:solidFill>
                <a:srgbClr val="0000FF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4595" name="Rectangle 20"/>
          <p:cNvSpPr>
            <a:spLocks noChangeArrowheads="1"/>
          </p:cNvSpPr>
          <p:nvPr/>
        </p:nvSpPr>
        <p:spPr bwMode="auto">
          <a:xfrm>
            <a:off x="6057900" y="2376488"/>
            <a:ext cx="550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x</a:t>
            </a:r>
          </a:p>
        </p:txBody>
      </p:sp>
      <p:sp>
        <p:nvSpPr>
          <p:cNvPr id="24596" name="Rectangle 21"/>
          <p:cNvSpPr>
            <a:spLocks noChangeArrowheads="1"/>
          </p:cNvSpPr>
          <p:nvPr/>
        </p:nvSpPr>
        <p:spPr bwMode="auto">
          <a:xfrm>
            <a:off x="5395913" y="3214688"/>
            <a:ext cx="1568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118°</a:t>
            </a:r>
            <a:endParaRPr lang="en-US" altLang="zh-CN">
              <a:solidFill>
                <a:srgbClr val="0000FF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4597" name="Freeform 22"/>
          <p:cNvSpPr>
            <a:spLocks noChangeArrowheads="1"/>
          </p:cNvSpPr>
          <p:nvPr/>
        </p:nvSpPr>
        <p:spPr bwMode="auto">
          <a:xfrm>
            <a:off x="7353300" y="5057775"/>
            <a:ext cx="334963" cy="352425"/>
          </a:xfrm>
          <a:custGeom>
            <a:avLst/>
            <a:gdLst>
              <a:gd name="T0" fmla="*/ 136 w 136"/>
              <a:gd name="T1" fmla="*/ 15 h 106"/>
              <a:gd name="T2" fmla="*/ 46 w 136"/>
              <a:gd name="T3" fmla="*/ 15 h 106"/>
              <a:gd name="T4" fmla="*/ 0 w 136"/>
              <a:gd name="T5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6" h="105">
                <a:moveTo>
                  <a:pt x="136" y="15"/>
                </a:moveTo>
                <a:cubicBezTo>
                  <a:pt x="102" y="7"/>
                  <a:pt x="69" y="0"/>
                  <a:pt x="46" y="15"/>
                </a:cubicBezTo>
                <a:cubicBezTo>
                  <a:pt x="23" y="30"/>
                  <a:pt x="11" y="68"/>
                  <a:pt x="0" y="10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24598" name="Freeform 23"/>
          <p:cNvSpPr>
            <a:spLocks noChangeArrowheads="1"/>
          </p:cNvSpPr>
          <p:nvPr/>
        </p:nvSpPr>
        <p:spPr bwMode="auto">
          <a:xfrm>
            <a:off x="5210175" y="3052763"/>
            <a:ext cx="258763" cy="349250"/>
          </a:xfrm>
          <a:custGeom>
            <a:avLst/>
            <a:gdLst>
              <a:gd name="T0" fmla="*/ 93 w 105"/>
              <a:gd name="T1" fmla="*/ 0 h 105"/>
              <a:gd name="T2" fmla="*/ 90 w 105"/>
              <a:gd name="T3" fmla="*/ 75 h 105"/>
              <a:gd name="T4" fmla="*/ 0 w 105"/>
              <a:gd name="T5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" h="105">
                <a:moveTo>
                  <a:pt x="93" y="0"/>
                </a:moveTo>
                <a:cubicBezTo>
                  <a:pt x="92" y="12"/>
                  <a:pt x="105" y="58"/>
                  <a:pt x="90" y="75"/>
                </a:cubicBezTo>
                <a:cubicBezTo>
                  <a:pt x="75" y="92"/>
                  <a:pt x="19" y="99"/>
                  <a:pt x="0" y="10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24599" name="Freeform 24"/>
          <p:cNvSpPr>
            <a:spLocks noChangeArrowheads="1"/>
          </p:cNvSpPr>
          <p:nvPr/>
        </p:nvSpPr>
        <p:spPr bwMode="auto">
          <a:xfrm>
            <a:off x="1570038" y="5033963"/>
            <a:ext cx="169862" cy="295275"/>
          </a:xfrm>
          <a:custGeom>
            <a:avLst/>
            <a:gdLst>
              <a:gd name="T0" fmla="*/ 0 w 69"/>
              <a:gd name="T1" fmla="*/ 0 h 89"/>
              <a:gd name="T2" fmla="*/ 60 w 69"/>
              <a:gd name="T3" fmla="*/ 30 h 89"/>
              <a:gd name="T4" fmla="*/ 53 w 69"/>
              <a:gd name="T5" fmla="*/ 89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9" h="89">
                <a:moveTo>
                  <a:pt x="0" y="0"/>
                </a:moveTo>
                <a:cubicBezTo>
                  <a:pt x="9" y="5"/>
                  <a:pt x="51" y="15"/>
                  <a:pt x="60" y="30"/>
                </a:cubicBezTo>
                <a:cubicBezTo>
                  <a:pt x="69" y="45"/>
                  <a:pt x="54" y="77"/>
                  <a:pt x="53" y="8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24600" name="Freeform 25"/>
          <p:cNvSpPr>
            <a:spLocks noChangeArrowheads="1"/>
          </p:cNvSpPr>
          <p:nvPr/>
        </p:nvSpPr>
        <p:spPr bwMode="auto">
          <a:xfrm>
            <a:off x="3259138" y="5022850"/>
            <a:ext cx="207962" cy="290513"/>
          </a:xfrm>
          <a:custGeom>
            <a:avLst/>
            <a:gdLst>
              <a:gd name="T0" fmla="*/ 84 w 84"/>
              <a:gd name="T1" fmla="*/ 0 h 87"/>
              <a:gd name="T2" fmla="*/ 15 w 84"/>
              <a:gd name="T3" fmla="*/ 21 h 87"/>
              <a:gd name="T4" fmla="*/ 0 w 84"/>
              <a:gd name="T5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4" h="87">
                <a:moveTo>
                  <a:pt x="84" y="0"/>
                </a:moveTo>
                <a:cubicBezTo>
                  <a:pt x="72" y="3"/>
                  <a:pt x="29" y="6"/>
                  <a:pt x="15" y="21"/>
                </a:cubicBezTo>
                <a:cubicBezTo>
                  <a:pt x="1" y="36"/>
                  <a:pt x="3" y="73"/>
                  <a:pt x="0" y="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24601" name="Freeform 26"/>
          <p:cNvSpPr>
            <a:spLocks noChangeArrowheads="1"/>
          </p:cNvSpPr>
          <p:nvPr/>
        </p:nvSpPr>
        <p:spPr bwMode="auto">
          <a:xfrm>
            <a:off x="3081338" y="3438525"/>
            <a:ext cx="222250" cy="198438"/>
          </a:xfrm>
          <a:custGeom>
            <a:avLst/>
            <a:gdLst>
              <a:gd name="T0" fmla="*/ 0 w 90"/>
              <a:gd name="T1" fmla="*/ 0 h 60"/>
              <a:gd name="T2" fmla="*/ 33 w 90"/>
              <a:gd name="T3" fmla="*/ 48 h 60"/>
              <a:gd name="T4" fmla="*/ 90 w 90"/>
              <a:gd name="T5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0" h="60">
                <a:moveTo>
                  <a:pt x="0" y="0"/>
                </a:moveTo>
                <a:cubicBezTo>
                  <a:pt x="5" y="8"/>
                  <a:pt x="18" y="38"/>
                  <a:pt x="33" y="48"/>
                </a:cubicBezTo>
                <a:cubicBezTo>
                  <a:pt x="48" y="58"/>
                  <a:pt x="78" y="58"/>
                  <a:pt x="90" y="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79"/>
          <p:cNvSpPr txBox="1">
            <a:spLocks noChangeArrowheads="1"/>
          </p:cNvSpPr>
          <p:nvPr/>
        </p:nvSpPr>
        <p:spPr bwMode="auto">
          <a:xfrm>
            <a:off x="342900" y="73025"/>
            <a:ext cx="7381875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能力提升</a:t>
            </a:r>
          </a:p>
          <a:p>
            <a:pPr>
              <a:lnSpc>
                <a:spcPct val="140000"/>
              </a:lnSpc>
            </a:pPr>
            <a:r>
              <a:rPr lang="zh-CN" altLang="en-US" sz="2400" b="1">
                <a:latin typeface="Times New Roman" panose="02020603050405020304" pitchFamily="2" charset="-122"/>
                <a:ea typeface="楷体" panose="02010609060101010101" pitchFamily="49" charset="-122"/>
              </a:rPr>
              <a:t>矩形纸张 </a:t>
            </a:r>
            <a:r>
              <a:rPr lang="en-US" altLang="zh-CN" sz="2400" b="1">
                <a:latin typeface="Times New Roman" panose="02020603050405020304" pitchFamily="2" charset="-122"/>
                <a:ea typeface="楷体" panose="02010609060101010101" pitchFamily="49" charset="-122"/>
              </a:rPr>
              <a:t>,</a:t>
            </a:r>
            <a:r>
              <a:rPr lang="zh-CN" altLang="en-US" sz="2400" b="1">
                <a:latin typeface="Times New Roman" panose="02020603050405020304" pitchFamily="2" charset="-122"/>
                <a:ea typeface="楷体" panose="02010609060101010101" pitchFamily="49" charset="-122"/>
              </a:rPr>
              <a:t>对折后所得的矩形纸张原来的矩形纸相似，</a:t>
            </a:r>
          </a:p>
          <a:p>
            <a:pPr>
              <a:lnSpc>
                <a:spcPct val="140000"/>
              </a:lnSpc>
            </a:pPr>
            <a:r>
              <a:rPr lang="zh-CN" altLang="en-US" sz="2400" b="1">
                <a:latin typeface="Times New Roman" panose="02020603050405020304" pitchFamily="2" charset="-122"/>
                <a:ea typeface="楷体" panose="02010609060101010101" pitchFamily="49" charset="-122"/>
              </a:rPr>
              <a:t>原图形的长宽比是多少？</a:t>
            </a:r>
            <a:endParaRPr lang="en-US" altLang="zh-CN" sz="2400" b="1">
              <a:latin typeface="宋体" panose="02010600030101010101" pitchFamily="2" charset="-122"/>
            </a:endParaRPr>
          </a:p>
        </p:txBody>
      </p:sp>
      <p:pic>
        <p:nvPicPr>
          <p:cNvPr id="5" name="图片 4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1524000" y="1714500"/>
            <a:ext cx="2438400" cy="17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4533900" y="1628775"/>
            <a:ext cx="24384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组合 11"/>
          <p:cNvGrpSpPr/>
          <p:nvPr/>
        </p:nvGrpSpPr>
        <p:grpSpPr>
          <a:xfrm>
            <a:off x="4533900" y="1476375"/>
            <a:ext cx="1611313" cy="2149475"/>
            <a:chOff x="7139" y="2325"/>
            <a:chExt cx="2538" cy="3384"/>
          </a:xfrm>
        </p:grpSpPr>
        <p:sp>
          <p:nvSpPr>
            <p:cNvPr id="25606" name="文本框 7"/>
            <p:cNvSpPr txBox="1">
              <a:spLocks noChangeArrowheads="1"/>
            </p:cNvSpPr>
            <p:nvPr/>
          </p:nvSpPr>
          <p:spPr bwMode="auto">
            <a:xfrm>
              <a:off x="7139" y="3821"/>
              <a:ext cx="417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5607" name="文本框 8"/>
            <p:cNvSpPr txBox="1">
              <a:spLocks noChangeArrowheads="1"/>
            </p:cNvSpPr>
            <p:nvPr/>
          </p:nvSpPr>
          <p:spPr bwMode="auto">
            <a:xfrm>
              <a:off x="8745" y="2325"/>
              <a:ext cx="933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>
                  <a:solidFill>
                    <a:srgbClr val="FF0000"/>
                  </a:solidFill>
                </a:rPr>
                <a:t>y</a:t>
              </a:r>
            </a:p>
          </p:txBody>
        </p:sp>
        <p:graphicFrame>
          <p:nvGraphicFramePr>
            <p:cNvPr id="25608" name="对象 10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8205" y="4895"/>
            <a:ext cx="315" cy="8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5" r:id="rId6" imgW="152400" imgH="393700" progId="Equation.KSEE3">
                    <p:embed/>
                  </p:oleObj>
                </mc:Choice>
                <mc:Fallback>
                  <p:oleObj r:id="rId6" imgW="1524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8205" y="4895"/>
                          <a:ext cx="315" cy="814"/>
                        </a:xfrm>
                        <a:prstGeom prst="rect">
                          <a:avLst/>
                        </a:prstGeom>
                        <a:noFill/>
                        <a:ln w="12700">
                          <a:solidFill>
                            <a:srgbClr val="FF0000"/>
                          </a:solidFill>
                          <a:rou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组合 15"/>
          <p:cNvGrpSpPr/>
          <p:nvPr/>
        </p:nvGrpSpPr>
        <p:grpSpPr>
          <a:xfrm>
            <a:off x="817563" y="3790950"/>
            <a:ext cx="5327650" cy="2287588"/>
            <a:chOff x="1288" y="5970"/>
            <a:chExt cx="8390" cy="3603"/>
          </a:xfrm>
        </p:grpSpPr>
        <p:sp>
          <p:nvSpPr>
            <p:cNvPr id="25610" name="文本框 12"/>
            <p:cNvSpPr txBox="1">
              <a:spLocks noChangeArrowheads="1"/>
            </p:cNvSpPr>
            <p:nvPr/>
          </p:nvSpPr>
          <p:spPr bwMode="auto">
            <a:xfrm>
              <a:off x="1288" y="5970"/>
              <a:ext cx="8390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/>
                <a:t>分析：</a:t>
              </a:r>
            </a:p>
          </p:txBody>
        </p:sp>
        <p:graphicFrame>
          <p:nvGraphicFramePr>
            <p:cNvPr id="25611" name="对象 13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2954" y="5970"/>
            <a:ext cx="3960" cy="16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6" r:id="rId8" imgW="1422400" imgH="584200" progId="Equation.KSEE3">
                    <p:embed/>
                  </p:oleObj>
                </mc:Choice>
                <mc:Fallback>
                  <p:oleObj r:id="rId8" imgW="1422400" imgH="5842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954" y="5970"/>
                          <a:ext cx="3960" cy="16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2" name="对象 14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3215" y="7177"/>
            <a:ext cx="1835" cy="23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7" r:id="rId10" imgW="622300" imgH="812800" progId="Equation.KSEE3">
                    <p:embed/>
                  </p:oleObj>
                </mc:Choice>
                <mc:Fallback>
                  <p:oleObj r:id="rId10" imgW="622300" imgH="8128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215" y="7177"/>
                          <a:ext cx="1835" cy="23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/>
              <a:t>谢    谢</a:t>
            </a:r>
          </a:p>
        </p:txBody>
      </p:sp>
      <p:pic>
        <p:nvPicPr>
          <p:cNvPr id="3" name="New picture" hidden="1"/>
          <p:cNvPicPr/>
          <p:nvPr/>
        </p:nvPicPr>
        <p:blipFill>
          <a:blip r:embed="rId2"/>
          <a:stretch>
            <a:fillRect/>
          </a:stretch>
        </p:blipFill>
        <p:spPr>
          <a:xfrm>
            <a:off x="12547600" y="12674600"/>
            <a:ext cx="393700" cy="317500"/>
          </a:xfrm>
          <a:prstGeom prst="cube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 descr="捕获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60425" y="690563"/>
            <a:ext cx="7421563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文本框 2"/>
          <p:cNvSpPr txBox="1">
            <a:spLocks noChangeArrowheads="1"/>
          </p:cNvSpPr>
          <p:nvPr/>
        </p:nvSpPr>
        <p:spPr bwMode="auto">
          <a:xfrm>
            <a:off x="304800" y="234950"/>
            <a:ext cx="3200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Times New Roman" panose="02020603050405020304" pitchFamily="2" charset="-122"/>
                <a:ea typeface="楷体" panose="02010609060101010101" pitchFamily="49" charset="-122"/>
              </a:rPr>
              <a:t>什么是相似？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87363" y="5664200"/>
            <a:ext cx="1376362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全等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555875" y="5724525"/>
            <a:ext cx="58943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形状相同，大小相等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 descr="20151023154358_A2KjJ_副本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-39688" y="811213"/>
            <a:ext cx="4305301" cy="477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 descr="20151023151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3681413" y="254000"/>
            <a:ext cx="2654300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 descr="z1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4462463" y="3135313"/>
            <a:ext cx="1266825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 descr="z2"/>
          <p:cNvPicPr>
            <a:picLocks noChangeAspect="1" noChangeArrowheads="1"/>
          </p:cNvPicPr>
          <p:nvPr/>
        </p:nvPicPr>
        <p:blipFill>
          <a:blip r:embed="rId6" cstate="email"/>
          <a:stretch>
            <a:fillRect/>
          </a:stretch>
        </p:blipFill>
        <p:spPr bwMode="auto">
          <a:xfrm>
            <a:off x="6335713" y="2876550"/>
            <a:ext cx="2205037" cy="308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 descr="z3"/>
          <p:cNvPicPr>
            <a:picLocks noChangeAspect="1" noChangeArrowheads="1"/>
          </p:cNvPicPr>
          <p:nvPr/>
        </p:nvPicPr>
        <p:blipFill>
          <a:blip r:embed="rId7" cstate="email"/>
          <a:stretch>
            <a:fillRect/>
          </a:stretch>
        </p:blipFill>
        <p:spPr bwMode="auto">
          <a:xfrm>
            <a:off x="6753225" y="479425"/>
            <a:ext cx="1514475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074738" y="5591175"/>
            <a:ext cx="31908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形状相同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文本框 1"/>
          <p:cNvSpPr txBox="1">
            <a:spLocks noChangeArrowheads="1"/>
          </p:cNvSpPr>
          <p:nvPr/>
        </p:nvSpPr>
        <p:spPr bwMode="auto">
          <a:xfrm>
            <a:off x="709613" y="708025"/>
            <a:ext cx="68707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dirty="0">
                <a:latin typeface="Times New Roman" panose="02020603050405020304" pitchFamily="2" charset="-122"/>
                <a:ea typeface="楷体" panose="02010609060101010101" pitchFamily="49" charset="-122"/>
              </a:rPr>
              <a:t>定义：形状相同的平面图形叫做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相似形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1263650" y="1847850"/>
            <a:ext cx="2300288" cy="1441450"/>
            <a:chOff x="1990" y="2911"/>
            <a:chExt cx="3622" cy="2268"/>
          </a:xfrm>
        </p:grpSpPr>
        <p:sp>
          <p:nvSpPr>
            <p:cNvPr id="4" name="椭圆 3"/>
            <p:cNvSpPr/>
            <p:nvPr/>
          </p:nvSpPr>
          <p:spPr>
            <a:xfrm>
              <a:off x="1990" y="2911"/>
              <a:ext cx="2267" cy="2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  <p:sp>
          <p:nvSpPr>
            <p:cNvPr id="6" name="椭圆 5"/>
            <p:cNvSpPr/>
            <p:nvPr/>
          </p:nvSpPr>
          <p:spPr>
            <a:xfrm>
              <a:off x="4707" y="4265"/>
              <a:ext cx="905" cy="90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838700" y="1989138"/>
            <a:ext cx="2870200" cy="1366837"/>
            <a:chOff x="7620" y="3133"/>
            <a:chExt cx="4520" cy="2152"/>
          </a:xfrm>
        </p:grpSpPr>
        <p:sp>
          <p:nvSpPr>
            <p:cNvPr id="7" name="矩形 6"/>
            <p:cNvSpPr/>
            <p:nvPr/>
          </p:nvSpPr>
          <p:spPr>
            <a:xfrm>
              <a:off x="7620" y="3133"/>
              <a:ext cx="2270" cy="21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  <p:sp>
          <p:nvSpPr>
            <p:cNvPr id="8" name="矩形 7"/>
            <p:cNvSpPr/>
            <p:nvPr/>
          </p:nvSpPr>
          <p:spPr>
            <a:xfrm>
              <a:off x="11460" y="3870"/>
              <a:ext cx="680" cy="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082675" y="4302125"/>
            <a:ext cx="2430463" cy="1727200"/>
            <a:chOff x="1705" y="6775"/>
            <a:chExt cx="3827" cy="2720"/>
          </a:xfrm>
        </p:grpSpPr>
        <p:sp>
          <p:nvSpPr>
            <p:cNvPr id="9" name="等腰三角形 8"/>
            <p:cNvSpPr/>
            <p:nvPr/>
          </p:nvSpPr>
          <p:spPr>
            <a:xfrm>
              <a:off x="1705" y="6775"/>
              <a:ext cx="2835" cy="272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  <p:sp>
          <p:nvSpPr>
            <p:cNvPr id="10" name="等腰三角形 9"/>
            <p:cNvSpPr/>
            <p:nvPr/>
          </p:nvSpPr>
          <p:spPr>
            <a:xfrm>
              <a:off x="4787" y="7855"/>
              <a:ext cx="745" cy="76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5173663" y="4876800"/>
            <a:ext cx="2535237" cy="1152525"/>
            <a:chOff x="8148" y="7681"/>
            <a:chExt cx="3991" cy="1814"/>
          </a:xfrm>
        </p:grpSpPr>
        <p:sp>
          <p:nvSpPr>
            <p:cNvPr id="11" name="流程图: 准备 10"/>
            <p:cNvSpPr/>
            <p:nvPr/>
          </p:nvSpPr>
          <p:spPr>
            <a:xfrm>
              <a:off x="8148" y="7681"/>
              <a:ext cx="2042" cy="1814"/>
            </a:xfrm>
            <a:prstGeom prst="flowChartPrepa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  <p:sp>
          <p:nvSpPr>
            <p:cNvPr id="12" name="流程图: 准备 11"/>
            <p:cNvSpPr/>
            <p:nvPr/>
          </p:nvSpPr>
          <p:spPr>
            <a:xfrm>
              <a:off x="11004" y="8473"/>
              <a:ext cx="1135" cy="1022"/>
            </a:xfrm>
            <a:prstGeom prst="flowChartPrepa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图片 1" descr="8c1001e93901213fdbdb6bdc5ee736d12e2e95c1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273050" y="434975"/>
            <a:ext cx="3121025" cy="207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图片 2" descr="71358PICe7U_1024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377825" y="2982913"/>
            <a:ext cx="7142163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图片 3" descr="u=1651114927,2993557877&amp;fm=27&amp;gp=0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5341938" y="434975"/>
            <a:ext cx="30892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图片 1" descr="8694a4c27d1ed21bc1b8e2c2a66eddc451da3fa0_副本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08025" y="1530350"/>
            <a:ext cx="4840288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 descr="20160711083858_2590_副本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787900" y="1281113"/>
            <a:ext cx="2779713" cy="270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/>
          <p:cNvSpPr txBox="1"/>
          <p:nvPr/>
        </p:nvSpPr>
        <p:spPr>
          <a:xfrm>
            <a:off x="2216150" y="3603625"/>
            <a:ext cx="41894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zh-CN" altLang="en-US" sz="3200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2" charset="-122"/>
                <a:ea typeface="楷体" panose="02010609060101010101" pitchFamily="49" charset="-122"/>
              </a:rPr>
              <a:t>大小   不一定    相等</a:t>
            </a:r>
          </a:p>
        </p:txBody>
      </p:sp>
      <p:sp>
        <p:nvSpPr>
          <p:cNvPr id="10242" name="文本框 1"/>
          <p:cNvSpPr txBox="1">
            <a:spLocks noChangeArrowheads="1"/>
          </p:cNvSpPr>
          <p:nvPr/>
        </p:nvSpPr>
        <p:spPr bwMode="auto">
          <a:xfrm>
            <a:off x="338138" y="304800"/>
            <a:ext cx="5335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dirty="0">
                <a:latin typeface="Times New Roman" panose="02020603050405020304" pitchFamily="2" charset="-122"/>
                <a:ea typeface="楷体" panose="02010609060101010101" pitchFamily="49" charset="-122"/>
              </a:rPr>
              <a:t>全等和相似有什么关系呢？</a:t>
            </a:r>
          </a:p>
        </p:txBody>
      </p:sp>
      <p:sp>
        <p:nvSpPr>
          <p:cNvPr id="7" name="矩形 6"/>
          <p:cNvSpPr/>
          <p:nvPr/>
        </p:nvSpPr>
        <p:spPr>
          <a:xfrm>
            <a:off x="1581150" y="1746250"/>
            <a:ext cx="1441450" cy="136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8" name="矩形 7"/>
          <p:cNvSpPr/>
          <p:nvPr/>
        </p:nvSpPr>
        <p:spPr>
          <a:xfrm>
            <a:off x="4030663" y="2212975"/>
            <a:ext cx="431800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4" name="矩形 3"/>
          <p:cNvSpPr/>
          <p:nvPr/>
        </p:nvSpPr>
        <p:spPr>
          <a:xfrm>
            <a:off x="4030663" y="2212975"/>
            <a:ext cx="431800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grpSp>
        <p:nvGrpSpPr>
          <p:cNvPr id="11" name="组合 10"/>
          <p:cNvGrpSpPr/>
          <p:nvPr/>
        </p:nvGrpSpPr>
        <p:grpSpPr>
          <a:xfrm>
            <a:off x="5011738" y="4552950"/>
            <a:ext cx="3024187" cy="1584325"/>
            <a:chOff x="7893" y="7169"/>
            <a:chExt cx="4763" cy="2495"/>
          </a:xfrm>
        </p:grpSpPr>
        <p:sp>
          <p:nvSpPr>
            <p:cNvPr id="5" name="椭圆 4"/>
            <p:cNvSpPr/>
            <p:nvPr/>
          </p:nvSpPr>
          <p:spPr>
            <a:xfrm>
              <a:off x="7893" y="7169"/>
              <a:ext cx="4763" cy="249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  <p:sp>
          <p:nvSpPr>
            <p:cNvPr id="10248" name="文本框 5"/>
            <p:cNvSpPr txBox="1">
              <a:spLocks noChangeArrowheads="1"/>
            </p:cNvSpPr>
            <p:nvPr/>
          </p:nvSpPr>
          <p:spPr bwMode="auto">
            <a:xfrm>
              <a:off x="9471" y="7636"/>
              <a:ext cx="2315" cy="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>
                  <a:latin typeface="华文琥珀" panose="02010800040101010101" pitchFamily="2" charset="-122"/>
                  <a:ea typeface="华文琥珀" panose="02010800040101010101" pitchFamily="2" charset="-122"/>
                </a:rPr>
                <a:t>相似</a:t>
              </a:r>
            </a:p>
          </p:txBody>
        </p:sp>
        <p:sp>
          <p:nvSpPr>
            <p:cNvPr id="9" name="椭圆 8"/>
            <p:cNvSpPr/>
            <p:nvPr/>
          </p:nvSpPr>
          <p:spPr>
            <a:xfrm>
              <a:off x="9356" y="8689"/>
              <a:ext cx="2268" cy="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  <p:sp>
          <p:nvSpPr>
            <p:cNvPr id="10250" name="文本框 9"/>
            <p:cNvSpPr txBox="1">
              <a:spLocks noChangeArrowheads="1"/>
            </p:cNvSpPr>
            <p:nvPr/>
          </p:nvSpPr>
          <p:spPr bwMode="auto">
            <a:xfrm>
              <a:off x="9755" y="8849"/>
              <a:ext cx="1414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/>
                <a:t>全等</a:t>
              </a: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320000" y="3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8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55750" y="609600"/>
            <a:ext cx="1222375" cy="1152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3" name="矩形 2"/>
          <p:cNvSpPr/>
          <p:nvPr/>
        </p:nvSpPr>
        <p:spPr>
          <a:xfrm>
            <a:off x="4918075" y="1006475"/>
            <a:ext cx="1441450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4" name="等腰三角形 3"/>
          <p:cNvSpPr/>
          <p:nvPr/>
        </p:nvSpPr>
        <p:spPr>
          <a:xfrm>
            <a:off x="1303338" y="2838450"/>
            <a:ext cx="1727200" cy="12969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5" name="直角三角形 4"/>
          <p:cNvSpPr/>
          <p:nvPr/>
        </p:nvSpPr>
        <p:spPr>
          <a:xfrm>
            <a:off x="5026025" y="2982913"/>
            <a:ext cx="2017713" cy="115252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350000" y="3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</Template>
  <TotalTime>0</TotalTime>
  <Words>684</Words>
  <Application>Microsoft Office PowerPoint</Application>
  <PresentationFormat>全屏显示(4:3)</PresentationFormat>
  <Paragraphs>106</Paragraphs>
  <Slides>24</Slides>
  <Notes>22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41" baseType="lpstr">
      <vt:lpstr>EU-BX</vt:lpstr>
      <vt:lpstr>等线</vt:lpstr>
      <vt:lpstr>黑体</vt:lpstr>
      <vt:lpstr>华文行楷</vt:lpstr>
      <vt:lpstr>华文琥珀</vt:lpstr>
      <vt:lpstr>华文中宋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WWW.2PPT.COM</vt:lpstr>
      <vt:lpstr>Equation.KSEE3</vt:lpstr>
      <vt:lpstr>Equation.DSMT4</vt:lpstr>
      <vt:lpstr>1.1 相似多边形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2020-08-10T00:30:00Z</dcterms:created>
  <dcterms:modified xsi:type="dcterms:W3CDTF">2023-01-16T15:12:17Z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CC7F47B01429449B8D3F452561CC21AC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