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7F2D07-9123-4A5C-A34C-D324B5A6182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BAFF6F-4149-40E8-B259-17096E2D87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41141-0B12-47BC-A89C-4A6D80AC6314}" type="slidenum">
              <a:rPr lang="zh-CN" altLang="en-US">
                <a:solidFill>
                  <a:prstClr val="black"/>
                </a:solidFill>
              </a:rPr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F281223-5F18-4BB6-BD61-B5E0EC92C6BB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2F76E53-1B59-450F-84DE-2F64F4CC57C2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62738" y="274638"/>
            <a:ext cx="2066925" cy="58229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3138" cy="58229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76B2ACB-309A-43A7-843E-8F51CDE861AE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3A77313-8F5B-4369-851F-85BED253B136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88F37C9-EEA2-44B7-887E-5BD0B7B2EE54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00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91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7DFA89B-2FC9-472E-BACB-B56CA90845DF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C1EE6CC-136D-4163-9A55-6CB357582C32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AA4EC03-DBCD-4C33-A757-B6239FD28DAB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596EB59-7025-45D4-BF90-F4308C84F9A2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6A7797D-1B4D-45DD-B70B-0F3E7F8A7045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87D39C7-A66A-4CFA-8DB7-E32D89D92D56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1709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500063" y="157162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ED55A3E-EBB3-47D9-A679-B54F3B0C3F1E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33021;&#21147;&#25552;&#21319;1.TIF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33021;&#21147;&#25552;&#21319;1.TIF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22831;&#23454;&#22522;&#30784;.TI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22831;&#23454;&#22522;&#30784;.TI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A36.TIF" TargetMode="Externa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22831;&#23454;&#22522;&#30784;.TI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22831;&#23454;&#22522;&#30784;.TI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22831;&#23454;&#22522;&#30784;.TI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33021;&#21147;&#25552;&#21319;1.TIF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ChangeArrowheads="1"/>
          </p:cNvSpPr>
          <p:nvPr/>
        </p:nvSpPr>
        <p:spPr bwMode="auto">
          <a:xfrm>
            <a:off x="774049" y="1268760"/>
            <a:ext cx="7713971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5400" dirty="0">
                <a:solidFill>
                  <a:srgbClr val="000000"/>
                </a:solidFill>
                <a:latin typeface="Aharoni" pitchFamily="2" charset="-79"/>
                <a:ea typeface="方正美黑简体" pitchFamily="65" charset="-122"/>
                <a:cs typeface="Aharoni" pitchFamily="2" charset="-79"/>
              </a:rPr>
              <a:t>Unit </a:t>
            </a:r>
            <a:r>
              <a:rPr lang="en-US" altLang="zh-CN" sz="8000" dirty="0">
                <a:solidFill>
                  <a:srgbClr val="000000"/>
                </a:solidFill>
                <a:latin typeface="Aharoni" pitchFamily="2" charset="-79"/>
                <a:ea typeface="方正美黑简体" pitchFamily="65" charset="-122"/>
                <a:cs typeface="Aharoni" pitchFamily="2" charset="-79"/>
              </a:rPr>
              <a:t>2</a:t>
            </a:r>
            <a:r>
              <a:rPr lang="zh-CN" altLang="en-US" sz="5400" dirty="0">
                <a:solidFill>
                  <a:srgbClr val="000000"/>
                </a:solidFill>
                <a:latin typeface="Aharoni" pitchFamily="2" charset="-79"/>
                <a:ea typeface="方正美黑简体" pitchFamily="65" charset="-122"/>
                <a:cs typeface="Aharoni" pitchFamily="2" charset="-79"/>
              </a:rPr>
              <a:t>  </a:t>
            </a:r>
            <a:r>
              <a:rPr lang="en-US" altLang="zh-CN" sz="5400" dirty="0">
                <a:solidFill>
                  <a:srgbClr val="000000"/>
                </a:solidFill>
                <a:latin typeface="Aharoni" pitchFamily="2" charset="-79"/>
                <a:ea typeface="方正美黑简体" pitchFamily="65" charset="-122"/>
                <a:cs typeface="Aharoni" pitchFamily="2" charset="-79"/>
              </a:rPr>
              <a:t>This is my sister.</a:t>
            </a:r>
          </a:p>
        </p:txBody>
      </p:sp>
      <p:sp>
        <p:nvSpPr>
          <p:cNvPr id="219139" name="Rectangle 3"/>
          <p:cNvSpPr>
            <a:spLocks noChangeArrowheads="1"/>
          </p:cNvSpPr>
          <p:nvPr/>
        </p:nvSpPr>
        <p:spPr bwMode="auto">
          <a:xfrm>
            <a:off x="2720504" y="3429000"/>
            <a:ext cx="370646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3200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Section B</a:t>
            </a:r>
            <a:r>
              <a:rPr lang="en-US" altLang="zh-CN" sz="3200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zh-CN" altLang="zh-CN" sz="3200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(1a～1d)</a:t>
            </a:r>
            <a:endParaRPr lang="en-US" altLang="zh-CN" sz="3200" dirty="0">
              <a:solidFill>
                <a:srgbClr val="FF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302321" y="5445224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l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ext Box 2"/>
          <p:cNvSpPr txBox="1">
            <a:spLocks noChangeArrowheads="1"/>
          </p:cNvSpPr>
          <p:nvPr/>
        </p:nvSpPr>
        <p:spPr bwMode="auto">
          <a:xfrm>
            <a:off x="990600" y="2438400"/>
            <a:ext cx="915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parents</a:t>
            </a:r>
          </a:p>
        </p:txBody>
      </p:sp>
      <p:sp>
        <p:nvSpPr>
          <p:cNvPr id="228355" name="Rectangle 3"/>
          <p:cNvSpPr>
            <a:spLocks noChangeArrowheads="1"/>
          </p:cNvSpPr>
          <p:nvPr/>
        </p:nvSpPr>
        <p:spPr bwMode="auto">
          <a:xfrm>
            <a:off x="685800" y="1447800"/>
            <a:ext cx="8077200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五、根据句意在下列句中填入表示家庭成员的名词。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26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mother is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Mrs.White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my father is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Mr.White.They're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my ___________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Your mother's brother is your _________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28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My ________is my father's sister.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29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Your father's father is your __________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30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My _____________is my mother's or father's mother.</a:t>
            </a:r>
          </a:p>
        </p:txBody>
      </p:sp>
      <p:sp>
        <p:nvSpPr>
          <p:cNvPr id="228356" name="Text Box 4"/>
          <p:cNvSpPr txBox="1">
            <a:spLocks noChangeArrowheads="1"/>
          </p:cNvSpPr>
          <p:nvPr/>
        </p:nvSpPr>
        <p:spPr bwMode="auto">
          <a:xfrm>
            <a:off x="4800600" y="2895600"/>
            <a:ext cx="733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uncle</a:t>
            </a:r>
          </a:p>
        </p:txBody>
      </p:sp>
      <p:sp>
        <p:nvSpPr>
          <p:cNvPr id="228357" name="Text Box 5"/>
          <p:cNvSpPr txBox="1">
            <a:spLocks noChangeArrowheads="1"/>
          </p:cNvSpPr>
          <p:nvPr/>
        </p:nvSpPr>
        <p:spPr bwMode="auto">
          <a:xfrm>
            <a:off x="2057400" y="3352800"/>
            <a:ext cx="620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aunt</a:t>
            </a:r>
          </a:p>
        </p:txBody>
      </p:sp>
      <p:sp>
        <p:nvSpPr>
          <p:cNvPr id="228358" name="Text Box 6"/>
          <p:cNvSpPr txBox="1">
            <a:spLocks noChangeArrowheads="1"/>
          </p:cNvSpPr>
          <p:nvPr/>
        </p:nvSpPr>
        <p:spPr bwMode="auto">
          <a:xfrm>
            <a:off x="4343400" y="3810000"/>
            <a:ext cx="1352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grandfather</a:t>
            </a:r>
          </a:p>
        </p:txBody>
      </p:sp>
      <p:sp>
        <p:nvSpPr>
          <p:cNvPr id="228359" name="Text Box 7"/>
          <p:cNvSpPr txBox="1">
            <a:spLocks noChangeArrowheads="1"/>
          </p:cNvSpPr>
          <p:nvPr/>
        </p:nvSpPr>
        <p:spPr bwMode="auto">
          <a:xfrm>
            <a:off x="2057400" y="4267200"/>
            <a:ext cx="1479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grandmother</a:t>
            </a:r>
          </a:p>
        </p:txBody>
      </p:sp>
      <p:pic>
        <p:nvPicPr>
          <p:cNvPr id="228360" name="Picture 8" descr="C:\Users\Administrator\Desktop\七上英语（人教）练闯考教师用书２０１５（武汉）\能力提升1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381000"/>
            <a:ext cx="6934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8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8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8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8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4" grpId="0"/>
      <p:bldP spid="228356" grpId="0"/>
      <p:bldP spid="228357" grpId="0"/>
      <p:bldP spid="228358" grpId="0"/>
      <p:bldP spid="22835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Text Box 2"/>
          <p:cNvSpPr txBox="1">
            <a:spLocks noChangeArrowheads="1"/>
          </p:cNvSpPr>
          <p:nvPr/>
        </p:nvSpPr>
        <p:spPr bwMode="auto">
          <a:xfrm>
            <a:off x="6248400" y="1524000"/>
            <a:ext cx="846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cousin</a:t>
            </a:r>
          </a:p>
        </p:txBody>
      </p:sp>
      <p:sp>
        <p:nvSpPr>
          <p:cNvPr id="229379" name="Rectangle 3"/>
          <p:cNvSpPr>
            <a:spLocks noChangeArrowheads="1"/>
          </p:cNvSpPr>
          <p:nvPr/>
        </p:nvSpPr>
        <p:spPr bwMode="auto">
          <a:xfrm>
            <a:off x="609600" y="1447800"/>
            <a:ext cx="8077200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is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Mike.His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mother is my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aunt.He's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my ___________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Your father's parents are your ______________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33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Susan is my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sister.She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is my parents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</a:rPr>
              <a:t>‘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___________.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34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Susan is my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sister.I'm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her _____________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Tom.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35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Lucy‘s brother is her mother’s _________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 </a:t>
            </a:r>
          </a:p>
        </p:txBody>
      </p:sp>
      <p:sp>
        <p:nvSpPr>
          <p:cNvPr id="229380" name="Text Box 4"/>
          <p:cNvSpPr txBox="1">
            <a:spLocks noChangeArrowheads="1"/>
          </p:cNvSpPr>
          <p:nvPr/>
        </p:nvSpPr>
        <p:spPr bwMode="auto">
          <a:xfrm>
            <a:off x="4648200" y="1981200"/>
            <a:ext cx="14938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grandparents</a:t>
            </a:r>
          </a:p>
        </p:txBody>
      </p:sp>
      <p:sp>
        <p:nvSpPr>
          <p:cNvPr id="229381" name="Text Box 5"/>
          <p:cNvSpPr txBox="1">
            <a:spLocks noChangeArrowheads="1"/>
          </p:cNvSpPr>
          <p:nvPr/>
        </p:nvSpPr>
        <p:spPr bwMode="auto">
          <a:xfrm>
            <a:off x="5486400" y="2422525"/>
            <a:ext cx="1071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daughter</a:t>
            </a:r>
          </a:p>
        </p:txBody>
      </p:sp>
      <p:sp>
        <p:nvSpPr>
          <p:cNvPr id="229382" name="Text Box 6"/>
          <p:cNvSpPr txBox="1">
            <a:spLocks noChangeArrowheads="1"/>
          </p:cNvSpPr>
          <p:nvPr/>
        </p:nvSpPr>
        <p:spPr bwMode="auto">
          <a:xfrm>
            <a:off x="4343400" y="2895600"/>
            <a:ext cx="915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brother</a:t>
            </a:r>
          </a:p>
        </p:txBody>
      </p:sp>
      <p:sp>
        <p:nvSpPr>
          <p:cNvPr id="229383" name="Text Box 7"/>
          <p:cNvSpPr txBox="1">
            <a:spLocks noChangeArrowheads="1"/>
          </p:cNvSpPr>
          <p:nvPr/>
        </p:nvSpPr>
        <p:spPr bwMode="auto">
          <a:xfrm>
            <a:off x="4800600" y="3352800"/>
            <a:ext cx="536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son</a:t>
            </a:r>
          </a:p>
        </p:txBody>
      </p:sp>
      <p:pic>
        <p:nvPicPr>
          <p:cNvPr id="229384" name="Picture 8" descr="C:\Users\Administrator\Desktop\七上英语（人教）练闯考教师用书２０１５（武汉）\能力提升1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381000"/>
            <a:ext cx="6934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9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9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9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9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9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9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9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9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78" grpId="0"/>
      <p:bldP spid="229380" grpId="0"/>
      <p:bldP spid="229381" grpId="0"/>
      <p:bldP spid="229382" grpId="0"/>
      <p:bldP spid="22938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ChangeArrowheads="1"/>
          </p:cNvSpPr>
          <p:nvPr/>
        </p:nvSpPr>
        <p:spPr bwMode="auto">
          <a:xfrm>
            <a:off x="467544" y="1124744"/>
            <a:ext cx="8229600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cousin</a:t>
            </a:r>
            <a:endParaRPr lang="en-US" altLang="zh-CN" sz="2000" dirty="0">
              <a:solidFill>
                <a:srgbClr val="000000"/>
              </a:solidFill>
              <a:latin typeface="Times New Roman" panose="02020603050405020304" pitchFamily="18" charset="0"/>
              <a:ea typeface="仿宋_GB2312" pitchFamily="49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cousin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意为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仿宋_GB2312" pitchFamily="49" charset="-122"/>
                <a:cs typeface="Times New Roman" panose="02020603050405020304" pitchFamily="18" charset="0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堂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表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)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兄弟、堂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表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)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姐妹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仿宋_GB2312" pitchFamily="49" charset="-122"/>
                <a:cs typeface="Times New Roman" panose="02020603050405020304" pitchFamily="18" charset="0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仿宋_GB2312" pitchFamily="49" charset="-122"/>
                <a:cs typeface="Times New Roman" panose="02020603050405020304" pitchFamily="18" charset="0"/>
              </a:rPr>
              <a:t>在英语中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uncle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aunt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的孩子都可以称为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cousin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。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aunt n</a:t>
            </a:r>
            <a:r>
              <a:rPr lang="zh-CN" altLang="en-US" sz="20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阿姨；姨母；伯母；舅妈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仿宋_GB2312" pitchFamily="49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aunt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的对应词是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uncle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。在英语中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比自己长一辈的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除母亲外所有的女性亲属均为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aunt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；除父亲外所有的男性亲属均可称为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uncle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。这两个词后面接姓时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首字母应大写。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These are my parents.</a:t>
            </a: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这些是我的父母。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This is my friend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Lin Fang.</a:t>
            </a: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这是我的朋友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林芳。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仿宋_GB2312" pitchFamily="49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介绍双方认识时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一般情况下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单数的用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This/That is</a:t>
            </a: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  <a:ea typeface="仿宋_GB2312" pitchFamily="49" charset="-122"/>
                <a:cs typeface="Times New Roman" panose="02020603050405020304" pitchFamily="18" charset="0"/>
              </a:rPr>
              <a:t>…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复数的用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These/Those are</a:t>
            </a: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  <a:ea typeface="仿宋_GB2312" pitchFamily="49" charset="-122"/>
                <a:cs typeface="Times New Roman" panose="02020603050405020304" pitchFamily="18" charset="0"/>
              </a:rPr>
              <a:t>…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不用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he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she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they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等人称代词。</a:t>
            </a:r>
          </a:p>
        </p:txBody>
      </p:sp>
      <p:pic>
        <p:nvPicPr>
          <p:cNvPr id="220163" name="Picture 3" descr="图片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600" y="116632"/>
            <a:ext cx="5029200" cy="922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ChangeArrowheads="1"/>
          </p:cNvSpPr>
          <p:nvPr/>
        </p:nvSpPr>
        <p:spPr bwMode="auto">
          <a:xfrm>
            <a:off x="467544" y="1809750"/>
            <a:ext cx="822960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4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Courier New" panose="02070309020205020404" pitchFamily="49" charset="0"/>
              </a:rPr>
              <a:t>．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family</a:t>
            </a: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的由来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仿宋_GB2312" pitchFamily="49" charset="-122"/>
              <a:cs typeface="Courier New" panose="02070309020205020404" pitchFamily="49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Courier New" panose="02070309020205020404" pitchFamily="49" charset="0"/>
              </a:rPr>
              <a:t>family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Courier New" panose="02070309020205020404" pitchFamily="49" charset="0"/>
              </a:rPr>
              <a:t>father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Courier New" panose="02070309020205020404" pitchFamily="49" charset="0"/>
              </a:rPr>
              <a:t>mother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Courier New" panose="02070309020205020404" pitchFamily="49" charset="0"/>
              </a:rPr>
              <a:t>I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爸爸、妈妈和我在一起就是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家庭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。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相传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很久以前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人们早晨起床的时候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都要说一句：“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Father and mother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I love you.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以表示对圣主的感情。后来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人们使用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family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一词来代表这句话。因为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family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一词是由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“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Father and mother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I love you.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这句话中每个单词的首字母所组成的。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pic>
        <p:nvPicPr>
          <p:cNvPr id="221187" name="Picture 3" descr="图片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600" y="304800"/>
            <a:ext cx="5029200" cy="922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ChangeArrowheads="1"/>
          </p:cNvSpPr>
          <p:nvPr/>
        </p:nvSpPr>
        <p:spPr bwMode="auto">
          <a:xfrm>
            <a:off x="762000" y="1371600"/>
            <a:ext cx="807720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一、用所给词的适当形式填空。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Those ______(be) my friends.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This is Harry's pen and _______(this) are Lily's rulers.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They are my ________(cousin)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This is my aunt.</a:t>
            </a:r>
            <a:r>
              <a:rPr lang="en-US" altLang="zh-CN" sz="20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________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(she) name is Lucy.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0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_________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(those) is a pen.</a:t>
            </a:r>
          </a:p>
        </p:txBody>
      </p:sp>
      <p:sp>
        <p:nvSpPr>
          <p:cNvPr id="222211" name="Text Box 3"/>
          <p:cNvSpPr txBox="1">
            <a:spLocks noChangeArrowheads="1"/>
          </p:cNvSpPr>
          <p:nvPr/>
        </p:nvSpPr>
        <p:spPr bwMode="auto">
          <a:xfrm>
            <a:off x="2362200" y="1905000"/>
            <a:ext cx="493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are</a:t>
            </a:r>
          </a:p>
        </p:txBody>
      </p:sp>
      <p:sp>
        <p:nvSpPr>
          <p:cNvPr id="222212" name="Text Box 4"/>
          <p:cNvSpPr txBox="1">
            <a:spLocks noChangeArrowheads="1"/>
          </p:cNvSpPr>
          <p:nvPr/>
        </p:nvSpPr>
        <p:spPr bwMode="auto">
          <a:xfrm>
            <a:off x="3962400" y="2362200"/>
            <a:ext cx="704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these</a:t>
            </a:r>
          </a:p>
        </p:txBody>
      </p:sp>
      <p:sp>
        <p:nvSpPr>
          <p:cNvPr id="222213" name="Text Box 5"/>
          <p:cNvSpPr txBox="1">
            <a:spLocks noChangeArrowheads="1"/>
          </p:cNvSpPr>
          <p:nvPr/>
        </p:nvSpPr>
        <p:spPr bwMode="auto">
          <a:xfrm>
            <a:off x="2865438" y="2819400"/>
            <a:ext cx="9445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cousins</a:t>
            </a:r>
          </a:p>
        </p:txBody>
      </p:sp>
      <p:pic>
        <p:nvPicPr>
          <p:cNvPr id="222214" name="Picture 6" descr="C:\Users\Administrator\Desktop\七上英语（人教）练闯考教师用书２０１５（武汉）\夯实基础.TIF"/>
          <p:cNvPicPr>
            <a:picLocks noChangeAspect="1" noChangeArrowheads="1"/>
          </p:cNvPicPr>
          <p:nvPr/>
        </p:nvPicPr>
        <p:blipFill>
          <a:blip r:embed="rId3" r:link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381000"/>
            <a:ext cx="67818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2215" name="Text Box 7"/>
          <p:cNvSpPr txBox="1">
            <a:spLocks noChangeArrowheads="1"/>
          </p:cNvSpPr>
          <p:nvPr/>
        </p:nvSpPr>
        <p:spPr bwMode="auto">
          <a:xfrm>
            <a:off x="3429000" y="3276600"/>
            <a:ext cx="565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Her</a:t>
            </a:r>
          </a:p>
        </p:txBody>
      </p:sp>
      <p:sp>
        <p:nvSpPr>
          <p:cNvPr id="222216" name="Text Box 8"/>
          <p:cNvSpPr txBox="1">
            <a:spLocks noChangeArrowheads="1"/>
          </p:cNvSpPr>
          <p:nvPr/>
        </p:nvSpPr>
        <p:spPr bwMode="auto">
          <a:xfrm>
            <a:off x="1828800" y="3810000"/>
            <a:ext cx="649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That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2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2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2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2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2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2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2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2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2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2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1" grpId="0"/>
      <p:bldP spid="222212" grpId="0"/>
      <p:bldP spid="222213" grpId="0"/>
      <p:bldP spid="222215" grpId="0"/>
      <p:bldP spid="2222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ChangeArrowheads="1"/>
          </p:cNvSpPr>
          <p:nvPr/>
        </p:nvSpPr>
        <p:spPr bwMode="auto">
          <a:xfrm>
            <a:off x="685800" y="1447800"/>
            <a:ext cx="754380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二、根据家谱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填入句中所缺的单词。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Frank is Alice's _________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Alice is Anna's _________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8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Bob is Tony's _______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9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Delia is Alice's ________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10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Frank is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Mr.Green's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_________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</a:p>
        </p:txBody>
      </p:sp>
      <p:sp>
        <p:nvSpPr>
          <p:cNvPr id="223235" name="Text Box 3"/>
          <p:cNvSpPr txBox="1">
            <a:spLocks noChangeArrowheads="1"/>
          </p:cNvSpPr>
          <p:nvPr/>
        </p:nvSpPr>
        <p:spPr bwMode="auto">
          <a:xfrm>
            <a:off x="3200400" y="1981200"/>
            <a:ext cx="733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uncle</a:t>
            </a:r>
          </a:p>
        </p:txBody>
      </p:sp>
      <p:sp>
        <p:nvSpPr>
          <p:cNvPr id="223236" name="Text Box 4"/>
          <p:cNvSpPr txBox="1">
            <a:spLocks noChangeArrowheads="1"/>
          </p:cNvSpPr>
          <p:nvPr/>
        </p:nvSpPr>
        <p:spPr bwMode="auto">
          <a:xfrm>
            <a:off x="3048000" y="2438400"/>
            <a:ext cx="1071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daughter</a:t>
            </a:r>
          </a:p>
        </p:txBody>
      </p:sp>
      <p:pic>
        <p:nvPicPr>
          <p:cNvPr id="223237" name="Picture 5" descr="C:\Users\Administrator\Desktop\七上英语（人教）练闯考教师用书２０１５（武汉）\夯实基础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381000"/>
            <a:ext cx="67818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3238" name="Picture 6" descr="C:\Users\Administrator\Desktop\七上英语（人教）练闯考教师用书２０１５（武汉）\A36.TIF"/>
          <p:cNvPicPr>
            <a:picLocks noChangeAspect="1" noChangeArrowheads="1"/>
          </p:cNvPicPr>
          <p:nvPr/>
        </p:nvPicPr>
        <p:blipFill>
          <a:blip r:embed="rId4" r:link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76800" y="1600200"/>
            <a:ext cx="3733800" cy="342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3239" name="Text Box 7"/>
          <p:cNvSpPr txBox="1">
            <a:spLocks noChangeArrowheads="1"/>
          </p:cNvSpPr>
          <p:nvPr/>
        </p:nvSpPr>
        <p:spPr bwMode="auto">
          <a:xfrm>
            <a:off x="2895600" y="2895600"/>
            <a:ext cx="846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cousin</a:t>
            </a:r>
          </a:p>
        </p:txBody>
      </p:sp>
      <p:sp>
        <p:nvSpPr>
          <p:cNvPr id="223240" name="Text Box 8"/>
          <p:cNvSpPr txBox="1">
            <a:spLocks noChangeArrowheads="1"/>
          </p:cNvSpPr>
          <p:nvPr/>
        </p:nvSpPr>
        <p:spPr bwMode="auto">
          <a:xfrm>
            <a:off x="3200400" y="3352800"/>
            <a:ext cx="620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aunt</a:t>
            </a:r>
          </a:p>
        </p:txBody>
      </p:sp>
      <p:sp>
        <p:nvSpPr>
          <p:cNvPr id="223241" name="Text Box 9"/>
          <p:cNvSpPr txBox="1">
            <a:spLocks noChangeArrowheads="1"/>
          </p:cNvSpPr>
          <p:nvPr/>
        </p:nvSpPr>
        <p:spPr bwMode="auto">
          <a:xfrm>
            <a:off x="3886200" y="3810000"/>
            <a:ext cx="536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son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3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3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3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3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5" grpId="0"/>
      <p:bldP spid="223236" grpId="0"/>
      <p:bldP spid="223239" grpId="0"/>
      <p:bldP spid="223240" grpId="0"/>
      <p:bldP spid="2232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ChangeArrowheads="1"/>
          </p:cNvSpPr>
          <p:nvPr/>
        </p:nvSpPr>
        <p:spPr bwMode="auto">
          <a:xfrm>
            <a:off x="609600" y="1752600"/>
            <a:ext cx="8077200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Frank is Bob's ________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Anna is Alice's _________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13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Mr.Green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is Bob's _______________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14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Mrs.Green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is Edwin's __________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15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Alice is Tony's _________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</a:p>
        </p:txBody>
      </p:sp>
      <p:sp>
        <p:nvSpPr>
          <p:cNvPr id="224259" name="Text Box 3"/>
          <p:cNvSpPr txBox="1">
            <a:spLocks noChangeArrowheads="1"/>
          </p:cNvSpPr>
          <p:nvPr/>
        </p:nvSpPr>
        <p:spPr bwMode="auto">
          <a:xfrm>
            <a:off x="3124200" y="1828800"/>
            <a:ext cx="774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father</a:t>
            </a:r>
          </a:p>
        </p:txBody>
      </p:sp>
      <p:sp>
        <p:nvSpPr>
          <p:cNvPr id="224260" name="Text Box 4"/>
          <p:cNvSpPr txBox="1">
            <a:spLocks noChangeArrowheads="1"/>
          </p:cNvSpPr>
          <p:nvPr/>
        </p:nvSpPr>
        <p:spPr bwMode="auto">
          <a:xfrm>
            <a:off x="3200400" y="2286000"/>
            <a:ext cx="901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mother</a:t>
            </a:r>
          </a:p>
        </p:txBody>
      </p:sp>
      <p:sp>
        <p:nvSpPr>
          <p:cNvPr id="224261" name="Text Box 5"/>
          <p:cNvSpPr txBox="1">
            <a:spLocks noChangeArrowheads="1"/>
          </p:cNvSpPr>
          <p:nvPr/>
        </p:nvSpPr>
        <p:spPr bwMode="auto">
          <a:xfrm>
            <a:off x="3352800" y="2743200"/>
            <a:ext cx="1352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grandfather</a:t>
            </a:r>
          </a:p>
        </p:txBody>
      </p:sp>
      <p:sp>
        <p:nvSpPr>
          <p:cNvPr id="224262" name="Text Box 6"/>
          <p:cNvSpPr txBox="1">
            <a:spLocks noChangeArrowheads="1"/>
          </p:cNvSpPr>
          <p:nvPr/>
        </p:nvSpPr>
        <p:spPr bwMode="auto">
          <a:xfrm>
            <a:off x="3962400" y="3200400"/>
            <a:ext cx="901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mother</a:t>
            </a:r>
          </a:p>
        </p:txBody>
      </p:sp>
      <p:sp>
        <p:nvSpPr>
          <p:cNvPr id="224263" name="Text Box 7"/>
          <p:cNvSpPr txBox="1">
            <a:spLocks noChangeArrowheads="1"/>
          </p:cNvSpPr>
          <p:nvPr/>
        </p:nvSpPr>
        <p:spPr bwMode="auto">
          <a:xfrm>
            <a:off x="3200400" y="3657600"/>
            <a:ext cx="717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sister</a:t>
            </a:r>
          </a:p>
        </p:txBody>
      </p:sp>
      <p:pic>
        <p:nvPicPr>
          <p:cNvPr id="224264" name="Picture 8" descr="C:\Users\Administrator\Desktop\七上英语（人教）练闯考教师用书２０１５（武汉）\夯实基础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381000"/>
            <a:ext cx="67818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4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4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9" grpId="0"/>
      <p:bldP spid="224260" grpId="0"/>
      <p:bldP spid="224261" grpId="0"/>
      <p:bldP spid="224262" grpId="0"/>
      <p:bldP spid="22426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ChangeArrowheads="1"/>
          </p:cNvSpPr>
          <p:nvPr/>
        </p:nvSpPr>
        <p:spPr bwMode="auto">
          <a:xfrm>
            <a:off x="609600" y="1371600"/>
            <a:ext cx="8077200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三、单项选择。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16.Robert is my father's brother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he is my ______.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father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uncle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aunt  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cousin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Jane has(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有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) ______ uncle and ______ aunt.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an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an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an  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an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25283" name="Text Box 3"/>
          <p:cNvSpPr txBox="1">
            <a:spLocks noChangeArrowheads="1"/>
          </p:cNvSpPr>
          <p:nvPr/>
        </p:nvSpPr>
        <p:spPr bwMode="auto">
          <a:xfrm>
            <a:off x="5486400" y="19050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25284" name="Text Box 4"/>
          <p:cNvSpPr txBox="1">
            <a:spLocks noChangeArrowheads="1"/>
          </p:cNvSpPr>
          <p:nvPr/>
        </p:nvSpPr>
        <p:spPr bwMode="auto">
          <a:xfrm>
            <a:off x="2971800" y="32766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  <p:pic>
        <p:nvPicPr>
          <p:cNvPr id="225285" name="Picture 5" descr="C:\Users\Administrator\Desktop\七上英语（人教）练闯考教师用书２０１５（武汉）\夯实基础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381000"/>
            <a:ext cx="67818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3" grpId="0"/>
      <p:bldP spid="22528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ChangeArrowheads="1"/>
          </p:cNvSpPr>
          <p:nvPr/>
        </p:nvSpPr>
        <p:spPr bwMode="auto">
          <a:xfrm>
            <a:off x="740234" y="1600200"/>
            <a:ext cx="6050632" cy="420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Anna is not my sister.______ is my cousin.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She  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Her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19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Bob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 my good friends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Jim and Tom.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this is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he is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that is  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these are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20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Hello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！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Is he your ______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？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aunt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mother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sister  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uncle</a:t>
            </a:r>
          </a:p>
        </p:txBody>
      </p:sp>
      <p:sp>
        <p:nvSpPr>
          <p:cNvPr id="226307" name="Text Box 3"/>
          <p:cNvSpPr txBox="1">
            <a:spLocks noChangeArrowheads="1"/>
          </p:cNvSpPr>
          <p:nvPr/>
        </p:nvSpPr>
        <p:spPr bwMode="auto">
          <a:xfrm>
            <a:off x="3886200" y="16764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226308" name="Text Box 4"/>
          <p:cNvSpPr txBox="1">
            <a:spLocks noChangeArrowheads="1"/>
          </p:cNvSpPr>
          <p:nvPr/>
        </p:nvSpPr>
        <p:spPr bwMode="auto">
          <a:xfrm>
            <a:off x="2438400" y="3048000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226309" name="Text Box 5"/>
          <p:cNvSpPr txBox="1">
            <a:spLocks noChangeArrowheads="1"/>
          </p:cNvSpPr>
          <p:nvPr/>
        </p:nvSpPr>
        <p:spPr bwMode="auto">
          <a:xfrm>
            <a:off x="3581400" y="4419600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</a:p>
        </p:txBody>
      </p:sp>
      <p:pic>
        <p:nvPicPr>
          <p:cNvPr id="226310" name="Picture 6" descr="C:\Users\Administrator\Desktop\七上英语（人教）练闯考教师用书２０１５（武汉）\夯实基础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381000"/>
            <a:ext cx="67818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6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6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7" grpId="0"/>
      <p:bldP spid="226308" grpId="0"/>
      <p:bldP spid="22630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Text Box 2"/>
          <p:cNvSpPr txBox="1">
            <a:spLocks noChangeArrowheads="1"/>
          </p:cNvSpPr>
          <p:nvPr/>
        </p:nvSpPr>
        <p:spPr bwMode="auto">
          <a:xfrm>
            <a:off x="1219200" y="2209800"/>
            <a:ext cx="776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These</a:t>
            </a:r>
          </a:p>
        </p:txBody>
      </p:sp>
      <p:sp>
        <p:nvSpPr>
          <p:cNvPr id="227331" name="Text Box 3"/>
          <p:cNvSpPr txBox="1">
            <a:spLocks noChangeArrowheads="1"/>
          </p:cNvSpPr>
          <p:nvPr/>
        </p:nvSpPr>
        <p:spPr bwMode="auto">
          <a:xfrm>
            <a:off x="3200400" y="2209800"/>
            <a:ext cx="8874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friends</a:t>
            </a:r>
          </a:p>
        </p:txBody>
      </p:sp>
      <p:sp>
        <p:nvSpPr>
          <p:cNvPr id="227332" name="Text Box 4"/>
          <p:cNvSpPr txBox="1">
            <a:spLocks noChangeArrowheads="1"/>
          </p:cNvSpPr>
          <p:nvPr/>
        </p:nvSpPr>
        <p:spPr bwMode="auto">
          <a:xfrm>
            <a:off x="1371600" y="3048000"/>
            <a:ext cx="944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Who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is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27333" name="Text Box 5"/>
          <p:cNvSpPr txBox="1">
            <a:spLocks noChangeArrowheads="1"/>
          </p:cNvSpPr>
          <p:nvPr/>
        </p:nvSpPr>
        <p:spPr bwMode="auto">
          <a:xfrm>
            <a:off x="1219200" y="4038600"/>
            <a:ext cx="8016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That's</a:t>
            </a:r>
          </a:p>
        </p:txBody>
      </p:sp>
      <p:sp>
        <p:nvSpPr>
          <p:cNvPr id="227334" name="Rectangle 6"/>
          <p:cNvSpPr>
            <a:spLocks noChangeArrowheads="1"/>
          </p:cNvSpPr>
          <p:nvPr/>
        </p:nvSpPr>
        <p:spPr bwMode="auto">
          <a:xfrm>
            <a:off x="827584" y="1187450"/>
            <a:ext cx="6336704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四、按要求完成句子。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21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is her friend.(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改为复数形式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2000" i="1" u="sng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_________are her ___________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This girl is </a:t>
            </a:r>
            <a:r>
              <a:rPr lang="en-US" altLang="zh-CN" sz="2000" u="sng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my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_</a:t>
            </a:r>
            <a:r>
              <a:rPr lang="en-US" altLang="zh-CN" sz="2000" u="sng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sister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对画线部分提问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endParaRPr lang="en-US" altLang="zh-CN" sz="2000" i="1" u="sng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____________this girl?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23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Those are my brothers.(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改为单数形式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endParaRPr lang="en-US" altLang="zh-CN" sz="2000" i="1" u="sng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_________my __________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24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Is he your father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？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作否定回答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No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__________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25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Are those his parents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？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作肯定回答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endParaRPr lang="en-US" altLang="zh-CN" sz="2000" i="1" u="sng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_______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_________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</a:p>
        </p:txBody>
      </p:sp>
      <p:sp>
        <p:nvSpPr>
          <p:cNvPr id="227335" name="Text Box 7"/>
          <p:cNvSpPr txBox="1">
            <a:spLocks noChangeArrowheads="1"/>
          </p:cNvSpPr>
          <p:nvPr/>
        </p:nvSpPr>
        <p:spPr bwMode="auto">
          <a:xfrm>
            <a:off x="2743200" y="4038600"/>
            <a:ext cx="944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brother</a:t>
            </a:r>
          </a:p>
        </p:txBody>
      </p:sp>
      <p:sp>
        <p:nvSpPr>
          <p:cNvPr id="227336" name="Text Box 8"/>
          <p:cNvSpPr txBox="1">
            <a:spLocks noChangeArrowheads="1"/>
          </p:cNvSpPr>
          <p:nvPr/>
        </p:nvSpPr>
        <p:spPr bwMode="auto">
          <a:xfrm>
            <a:off x="1828800" y="4953000"/>
            <a:ext cx="9064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he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isn't</a:t>
            </a:r>
          </a:p>
        </p:txBody>
      </p:sp>
      <p:sp>
        <p:nvSpPr>
          <p:cNvPr id="227337" name="Text Box 9"/>
          <p:cNvSpPr txBox="1">
            <a:spLocks noChangeArrowheads="1"/>
          </p:cNvSpPr>
          <p:nvPr/>
        </p:nvSpPr>
        <p:spPr bwMode="auto">
          <a:xfrm>
            <a:off x="1219200" y="5867400"/>
            <a:ext cx="536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Yes</a:t>
            </a:r>
          </a:p>
        </p:txBody>
      </p:sp>
      <p:sp>
        <p:nvSpPr>
          <p:cNvPr id="227338" name="Text Box 10"/>
          <p:cNvSpPr txBox="1">
            <a:spLocks noChangeArrowheads="1"/>
          </p:cNvSpPr>
          <p:nvPr/>
        </p:nvSpPr>
        <p:spPr bwMode="auto">
          <a:xfrm>
            <a:off x="2362200" y="5867400"/>
            <a:ext cx="1008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they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are</a:t>
            </a:r>
          </a:p>
        </p:txBody>
      </p:sp>
      <p:pic>
        <p:nvPicPr>
          <p:cNvPr id="227339" name="Picture 11" descr="C:\Users\Administrator\Desktop\七上英语（人教）练闯考教师用书２０１５（武汉）\能力提升1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381000"/>
            <a:ext cx="6934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7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7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7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7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7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7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7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7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7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7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0" grpId="0"/>
      <p:bldP spid="227331" grpId="0"/>
      <p:bldP spid="227332" grpId="0"/>
      <p:bldP spid="227333" grpId="0"/>
      <p:bldP spid="227335" grpId="0"/>
      <p:bldP spid="227336" grpId="0"/>
      <p:bldP spid="227337" grpId="0"/>
      <p:bldP spid="227338" grpId="0"/>
    </p:bldLst>
  </p:timing>
</p:sld>
</file>

<file path=ppt/theme/theme1.xml><?xml version="1.0" encoding="utf-8"?>
<a:theme xmlns:a="http://schemas.openxmlformats.org/drawingml/2006/main" name="WWW.2PPT.COM">
  <a:themeElements>
    <a:clrScheme name="1_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_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766</Words>
  <Application>Microsoft Office PowerPoint</Application>
  <PresentationFormat>全屏显示(4:3)</PresentationFormat>
  <Paragraphs>107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5" baseType="lpstr">
      <vt:lpstr>Aharoni</vt:lpstr>
      <vt:lpstr>Microsoft JhengHei</vt:lpstr>
      <vt:lpstr>MingLiU_HKSCS</vt:lpstr>
      <vt:lpstr>方正美黑简体</vt:lpstr>
      <vt:lpstr>仿宋_GB2312</vt:lpstr>
      <vt:lpstr>黑体</vt:lpstr>
      <vt:lpstr>楷体_GB2312</vt:lpstr>
      <vt:lpstr>宋体</vt:lpstr>
      <vt:lpstr>微软雅黑</vt:lpstr>
      <vt:lpstr>Arial</vt:lpstr>
      <vt:lpstr>Calibri</vt:lpstr>
      <vt:lpstr>Courier New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2017-10-10T08:35:00Z</dcterms:created>
  <dcterms:modified xsi:type="dcterms:W3CDTF">2023-01-16T15:12:24Z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F9C7829555A74ECBB8C865D0C55B574B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