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70" r:id="rId2"/>
    <p:sldId id="271" r:id="rId3"/>
    <p:sldId id="282" r:id="rId4"/>
    <p:sldId id="272" r:id="rId5"/>
    <p:sldId id="273" r:id="rId6"/>
    <p:sldId id="280" r:id="rId7"/>
    <p:sldId id="283" r:id="rId8"/>
    <p:sldId id="274" r:id="rId9"/>
    <p:sldId id="281" r:id="rId10"/>
    <p:sldId id="284" r:id="rId11"/>
    <p:sldId id="277" r:id="rId12"/>
    <p:sldId id="278" r:id="rId13"/>
    <p:sldId id="279" r:id="rId14"/>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100" d="100"/>
          <a:sy n="100" d="100"/>
        </p:scale>
        <p:origin x="-294" y="-264"/>
      </p:cViewPr>
      <p:guideLst>
        <p:guide orient="horz" pos="2160"/>
        <p:guide pos="2879"/>
      </p:guideLst>
    </p:cSldViewPr>
  </p:slideViewPr>
  <p:notesTextViewPr>
    <p:cViewPr>
      <p:scale>
        <a:sx n="100" d="100"/>
        <a:sy n="100" d="100"/>
      </p:scale>
      <p:origin x="0" y="0"/>
    </p:cViewPr>
  </p:notesTextViewPr>
  <p:sorterViewPr>
    <p:cViewPr>
      <p:scale>
        <a:sx n="99" d="100"/>
        <a:sy n="99" d="100"/>
      </p:scale>
      <p:origin x="0" y="0"/>
    </p:cViewPr>
  </p:sorter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zh-CN" alt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F6D5687A-8677-492A-941B-EB3C13F1AF8F}"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p:sp>
      <p:sp>
        <p:nvSpPr>
          <p:cNvPr id="19459" name="Rectangle 3"/>
          <p:cNvSpPr>
            <a:spLocks noGrp="1" noChangeArrowheads="1"/>
          </p:cNvSpPr>
          <p:nvPr>
            <p:ph type="body" idx="1"/>
          </p:nvPr>
        </p:nvSpPr>
        <p:spPr/>
        <p:txBody>
          <a:bodyPr/>
          <a:lstStyle/>
          <a:p>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p:sp>
      <p:sp>
        <p:nvSpPr>
          <p:cNvPr id="22531" name="Rectangle 3"/>
          <p:cNvSpPr>
            <a:spLocks noGrp="1" noChangeArrowheads="1"/>
          </p:cNvSpPr>
          <p:nvPr>
            <p:ph type="body" idx="1"/>
          </p:nvPr>
        </p:nvSpPr>
        <p:spPr/>
        <p:txBody>
          <a:bodyPr/>
          <a:lstStyle/>
          <a:p>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6D5687A-8677-492A-941B-EB3C13F1AF8F}" type="slidenum">
              <a:rPr lang="zh-CN" altLang="en-US" smtClean="0"/>
              <a:t>5</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p:sp>
      <p:sp>
        <p:nvSpPr>
          <p:cNvPr id="37891" name="备注占位符 2"/>
          <p:cNvSpPr>
            <a:spLocks noGrp="1"/>
          </p:cNvSpPr>
          <p:nvPr>
            <p:ph type="body" idx="1"/>
          </p:nvPr>
        </p:nvSpPr>
        <p:spPr/>
        <p:txBody>
          <a:bodyPr/>
          <a:lstStyle/>
          <a:p>
            <a:pPr eaLnBrk="1" hangingPunct="1"/>
            <a:endParaRPr lang="zh-CN" altLang="en-US"/>
          </a:p>
        </p:txBody>
      </p:sp>
      <p:sp>
        <p:nvSpPr>
          <p:cNvPr id="37892"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a:buFontTx/>
              <a:buNone/>
            </a:pPr>
            <a:fld id="{9A2C5792-5BE3-4724-B29A-AB47D0C0EC33}" type="slidenum">
              <a:rPr lang="en-US" altLang="zh-CN" sz="1200"/>
              <a:t>7</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p:sp>
      <p:sp>
        <p:nvSpPr>
          <p:cNvPr id="39939" name="备注占位符 2"/>
          <p:cNvSpPr>
            <a:spLocks noGrp="1"/>
          </p:cNvSpPr>
          <p:nvPr>
            <p:ph type="body" idx="1"/>
          </p:nvPr>
        </p:nvSpPr>
        <p:spPr/>
        <p:txBody>
          <a:bodyPr/>
          <a:lstStyle/>
          <a:p>
            <a:pPr eaLnBrk="1" hangingPunct="1"/>
            <a:endParaRPr lang="zh-CN" altLang="en-US"/>
          </a:p>
        </p:txBody>
      </p:sp>
      <p:sp>
        <p:nvSpPr>
          <p:cNvPr id="39940"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a:buFontTx/>
              <a:buNone/>
            </a:pPr>
            <a:fld id="{1D44D8BA-6DB9-41CB-A9FF-8729F44D1390}" type="slidenum">
              <a:rPr lang="en-US" altLang="zh-CN" sz="1200"/>
              <a:t>10</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p:txBody>
          <a:bodyPr/>
          <a:lstStyle/>
          <a:p>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p:sp>
      <p:sp>
        <p:nvSpPr>
          <p:cNvPr id="30723" name="Rectangle 3"/>
          <p:cNvSpPr>
            <a:spLocks noGrp="1" noChangeArrowheads="1"/>
          </p:cNvSpPr>
          <p:nvPr>
            <p:ph type="body" idx="1"/>
          </p:nvPr>
        </p:nvSpPr>
        <p:spPr/>
        <p:txBody>
          <a:bodyPr/>
          <a:lstStyle/>
          <a:p>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p:txBody>
          <a:bodyPr/>
          <a:lstStyle/>
          <a:p>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17F2DEE7-D952-448A-984A-34BF9E3E1DB6}" type="slidenum">
              <a:rPr lang="zh-CN" alt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B8C2C3CD-220D-40C5-BD5F-C99524D2D9B0}"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A54F693E-370E-41BC-AE7E-03925F2270B0}"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F7CF6276-6C6A-4093-B98F-2A99DF76766D}"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5BF27438-277C-4A84-B740-840B4732C93D}"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EDB0FBB2-0F76-4A67-A899-013FDA5BFBDD}"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80A3019A-93A0-4984-B4A8-7308D546DD37}"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AADFF9AF-357B-4770-8021-9E6EDA73860E}"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5A1E72DF-7B1B-434E-B741-B5022E17D0FF}"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30F940C9-1671-4810-9082-51B2B15C6467}"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E8F83B13-7C02-4977-884E-49FD51F116C6}"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400"/>
            </a:lvl1pPr>
          </a:lstStyle>
          <a:p>
            <a:fld id="{D7B8D65C-D4E4-4C6A-B1D0-2B89FA665533}" type="slidenum">
              <a:rPr lang="zh-CN" altLang="en-US"/>
              <a:t>‹#›</a:t>
            </a:fld>
            <a:endParaRPr lang="en-US"/>
          </a:p>
        </p:txBody>
      </p:sp>
      <p:pic>
        <p:nvPicPr>
          <p:cNvPr id="1033" name="Picture 9" descr="图片1"/>
          <p:cNvPicPr>
            <a:picLocks noChangeAspect="1" noChangeArrowheads="1"/>
          </p:cNvPicPr>
          <p:nvPr userDrawn="1"/>
        </p:nvPicPr>
        <p:blipFill>
          <a:blip r:embed="rId13" cstate="email"/>
          <a:srcRect/>
          <a:stretch>
            <a:fillRect/>
          </a:stretch>
        </p:blipFill>
        <p:spPr bwMode="auto">
          <a:xfrm>
            <a:off x="0" y="0"/>
            <a:ext cx="9145269" cy="6853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oleObject" Target="../embeddings/oleObject3.bin"/><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4.xml"/><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651000" y="1368425"/>
            <a:ext cx="57896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gn="ctr">
              <a:spcBef>
                <a:spcPct val="50000"/>
              </a:spcBef>
              <a:buFontTx/>
              <a:buNone/>
            </a:pPr>
            <a:r>
              <a:rPr lang="zh-CN" altLang="en-US" sz="4400" dirty="0">
                <a:solidFill>
                  <a:schemeClr val="accent2">
                    <a:lumMod val="50000"/>
                  </a:schemeClr>
                </a:solidFill>
                <a:latin typeface="Times New Roman" panose="02020603050405020304" pitchFamily="18" charset="0"/>
                <a:ea typeface="隶书" panose="02010509060101010101" pitchFamily="49" charset="-122"/>
                <a:sym typeface="Wingdings" panose="05000000000000000000" pitchFamily="2" charset="2"/>
              </a:rPr>
              <a:t>第</a:t>
            </a:r>
            <a:r>
              <a:rPr lang="en-US" altLang="zh-CN" sz="4000" dirty="0">
                <a:solidFill>
                  <a:schemeClr val="accent2">
                    <a:lumMod val="50000"/>
                  </a:schemeClr>
                </a:solidFill>
                <a:latin typeface="隶书" panose="02010509060101010101" pitchFamily="49" charset="-122"/>
                <a:ea typeface="隶书" panose="02010509060101010101" pitchFamily="49" charset="-122"/>
                <a:sym typeface="Wingdings" panose="05000000000000000000" pitchFamily="2" charset="2"/>
              </a:rPr>
              <a:t>6</a:t>
            </a:r>
            <a:r>
              <a:rPr lang="zh-CN" altLang="en-US" sz="4400" dirty="0">
                <a:solidFill>
                  <a:schemeClr val="accent2">
                    <a:lumMod val="50000"/>
                  </a:schemeClr>
                </a:solidFill>
                <a:latin typeface="Times New Roman" panose="02020603050405020304" pitchFamily="18" charset="0"/>
                <a:ea typeface="隶书" panose="02010509060101010101" pitchFamily="49" charset="-122"/>
                <a:sym typeface="Wingdings" panose="05000000000000000000" pitchFamily="2" charset="2"/>
              </a:rPr>
              <a:t>章     事件的概率</a:t>
            </a:r>
          </a:p>
        </p:txBody>
      </p:sp>
      <p:sp>
        <p:nvSpPr>
          <p:cNvPr id="17411" name="Rectangle 3"/>
          <p:cNvSpPr>
            <a:spLocks noGrp="1" noChangeArrowheads="1"/>
          </p:cNvSpPr>
          <p:nvPr>
            <p:ph type="ctrTitle"/>
          </p:nvPr>
        </p:nvSpPr>
        <p:spPr>
          <a:xfrm>
            <a:off x="0" y="2130425"/>
            <a:ext cx="9144000" cy="1470025"/>
          </a:xfrm>
        </p:spPr>
        <p:txBody>
          <a:bodyPr/>
          <a:lstStyle/>
          <a:p>
            <a:r>
              <a:rPr lang="en-US" altLang="zh-CN" dirty="0">
                <a:solidFill>
                  <a:schemeClr val="accent2">
                    <a:lumMod val="50000"/>
                  </a:schemeClr>
                </a:solidFill>
                <a:latin typeface="汉仪大宋简" pitchFamily="49" charset="-122"/>
                <a:ea typeface="汉仪大宋简" pitchFamily="49" charset="-122"/>
              </a:rPr>
              <a:t/>
            </a:r>
            <a:br>
              <a:rPr lang="en-US" altLang="zh-CN" dirty="0">
                <a:solidFill>
                  <a:schemeClr val="accent2">
                    <a:lumMod val="50000"/>
                  </a:schemeClr>
                </a:solidFill>
                <a:latin typeface="汉仪大宋简" pitchFamily="49" charset="-122"/>
                <a:ea typeface="汉仪大宋简" pitchFamily="49" charset="-122"/>
              </a:rPr>
            </a:br>
            <a:r>
              <a:rPr lang="zh-CN" altLang="en-US" dirty="0" smtClean="0">
                <a:solidFill>
                  <a:schemeClr val="accent2">
                    <a:lumMod val="50000"/>
                  </a:schemeClr>
                </a:solidFill>
                <a:latin typeface="汉仪大宋简" pitchFamily="49" charset="-122"/>
                <a:ea typeface="汉仪大宋简" pitchFamily="49" charset="-122"/>
              </a:rPr>
              <a:t>利</a:t>
            </a:r>
            <a:r>
              <a:rPr lang="zh-CN" altLang="en-US" dirty="0">
                <a:solidFill>
                  <a:schemeClr val="accent2">
                    <a:lumMod val="50000"/>
                  </a:schemeClr>
                </a:solidFill>
                <a:latin typeface="汉仪大宋简" pitchFamily="49" charset="-122"/>
                <a:ea typeface="汉仪大宋简" pitchFamily="49" charset="-122"/>
              </a:rPr>
              <a:t>用画树状图和列</a:t>
            </a:r>
            <a:r>
              <a:rPr lang="zh-CN" altLang="en-US" dirty="0" smtClean="0">
                <a:solidFill>
                  <a:schemeClr val="accent2">
                    <a:lumMod val="50000"/>
                  </a:schemeClr>
                </a:solidFill>
                <a:latin typeface="汉仪大宋简" pitchFamily="49" charset="-122"/>
                <a:ea typeface="汉仪大宋简" pitchFamily="49" charset="-122"/>
              </a:rPr>
              <a:t>表计</a:t>
            </a:r>
            <a:r>
              <a:rPr lang="zh-CN" altLang="en-US" dirty="0">
                <a:solidFill>
                  <a:schemeClr val="accent2">
                    <a:lumMod val="50000"/>
                  </a:schemeClr>
                </a:solidFill>
                <a:latin typeface="汉仪大宋简" pitchFamily="49" charset="-122"/>
                <a:ea typeface="汉仪大宋简" pitchFamily="49" charset="-122"/>
              </a:rPr>
              <a:t>算概</a:t>
            </a:r>
            <a:r>
              <a:rPr lang="zh-CN" altLang="en-US" dirty="0" smtClean="0">
                <a:solidFill>
                  <a:schemeClr val="accent2">
                    <a:lumMod val="50000"/>
                  </a:schemeClr>
                </a:solidFill>
                <a:latin typeface="汉仪大宋简" pitchFamily="49" charset="-122"/>
                <a:ea typeface="汉仪大宋简" pitchFamily="49" charset="-122"/>
              </a:rPr>
              <a:t>率</a:t>
            </a:r>
            <a:endParaRPr lang="en-US" altLang="zh-CN" dirty="0">
              <a:solidFill>
                <a:schemeClr val="accent2">
                  <a:lumMod val="50000"/>
                </a:schemeClr>
              </a:solidFill>
              <a:latin typeface="汉仪大宋简" pitchFamily="49" charset="-122"/>
              <a:ea typeface="汉仪大宋简" pitchFamily="49" charset="-122"/>
            </a:endParaRPr>
          </a:p>
        </p:txBody>
      </p:sp>
      <p:sp>
        <p:nvSpPr>
          <p:cNvPr id="6" name="矩形 5"/>
          <p:cNvSpPr/>
          <p:nvPr/>
        </p:nvSpPr>
        <p:spPr>
          <a:xfrm>
            <a:off x="2965236" y="544002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chemeClr val="accent2">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1"/>
          <p:cNvSpPr>
            <a:spLocks noGrp="1" noChangeArrowheads="1"/>
          </p:cNvSpPr>
          <p:nvPr/>
        </p:nvSpPr>
        <p:spPr bwMode="auto">
          <a:xfrm>
            <a:off x="304800" y="1295400"/>
            <a:ext cx="8610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nSpc>
                <a:spcPct val="90000"/>
              </a:lnSpc>
              <a:buClr>
                <a:schemeClr val="tx2"/>
              </a:buClr>
              <a:buFont typeface="Wingdings" panose="05000000000000000000" pitchFamily="2" charset="2"/>
              <a:buNone/>
            </a:pPr>
            <a:r>
              <a:rPr lang="zh-CN" altLang="en-US" sz="2400" b="1" dirty="0">
                <a:latin typeface="宋体" panose="02010600030101010101" pitchFamily="2" charset="-122"/>
              </a:rPr>
              <a:t>如图</a:t>
            </a:r>
            <a:r>
              <a:rPr lang="en-US" altLang="zh-CN" sz="2400" b="1" dirty="0">
                <a:latin typeface="宋体" panose="02010600030101010101" pitchFamily="2" charset="-122"/>
              </a:rPr>
              <a:t>,</a:t>
            </a:r>
            <a:r>
              <a:rPr lang="zh-CN" altLang="en-US" sz="2400" b="1" dirty="0">
                <a:latin typeface="宋体" panose="02010600030101010101" pitchFamily="2" charset="-122"/>
              </a:rPr>
              <a:t>袋中装有两个完全相同的球</a:t>
            </a:r>
            <a:r>
              <a:rPr lang="en-US" altLang="zh-CN" sz="2400" b="1" dirty="0">
                <a:latin typeface="宋体" panose="02010600030101010101" pitchFamily="2" charset="-122"/>
              </a:rPr>
              <a:t>,</a:t>
            </a:r>
            <a:r>
              <a:rPr lang="zh-CN" altLang="en-US" sz="2400" b="1" dirty="0">
                <a:latin typeface="宋体" panose="02010600030101010101" pitchFamily="2" charset="-122"/>
              </a:rPr>
              <a:t>分别标有数字“</a:t>
            </a:r>
            <a:r>
              <a:rPr lang="en-US" altLang="zh-CN" sz="2400" b="1" dirty="0">
                <a:latin typeface="宋体" panose="02010600030101010101" pitchFamily="2" charset="-122"/>
              </a:rPr>
              <a:t>1”</a:t>
            </a:r>
            <a:r>
              <a:rPr lang="zh-CN" altLang="en-US" sz="2400" b="1" dirty="0">
                <a:latin typeface="宋体" panose="02010600030101010101" pitchFamily="2" charset="-122"/>
              </a:rPr>
              <a:t>和“</a:t>
            </a:r>
            <a:r>
              <a:rPr lang="en-US" altLang="zh-CN" sz="2400" b="1" dirty="0">
                <a:latin typeface="宋体" panose="02010600030101010101" pitchFamily="2" charset="-122"/>
              </a:rPr>
              <a:t>2”.</a:t>
            </a:r>
            <a:r>
              <a:rPr lang="zh-CN" altLang="en-US" sz="2400" b="1" dirty="0">
                <a:latin typeface="宋体" panose="02010600030101010101" pitchFamily="2" charset="-122"/>
              </a:rPr>
              <a:t>小明设计了一个游戏</a:t>
            </a:r>
            <a:r>
              <a:rPr lang="en-US" altLang="zh-CN" sz="2400" b="1" dirty="0">
                <a:latin typeface="宋体" panose="02010600030101010101" pitchFamily="2" charset="-122"/>
              </a:rPr>
              <a:t>:</a:t>
            </a:r>
            <a:r>
              <a:rPr lang="zh-CN" altLang="en-US" sz="2400" b="1" dirty="0">
                <a:latin typeface="宋体" panose="02010600030101010101" pitchFamily="2" charset="-122"/>
              </a:rPr>
              <a:t>游戏者每次从袋中随机摸出一个球</a:t>
            </a:r>
            <a:r>
              <a:rPr lang="en-US" altLang="zh-CN" sz="2400" b="1" dirty="0">
                <a:latin typeface="宋体" panose="02010600030101010101" pitchFamily="2" charset="-122"/>
              </a:rPr>
              <a:t>,</a:t>
            </a:r>
            <a:r>
              <a:rPr lang="zh-CN" altLang="en-US" sz="2400" b="1" dirty="0">
                <a:latin typeface="宋体" panose="02010600030101010101" pitchFamily="2" charset="-122"/>
              </a:rPr>
              <a:t>并自由转动图中的转盘</a:t>
            </a:r>
            <a:r>
              <a:rPr lang="en-US" altLang="zh-CN" sz="2400" b="1" dirty="0">
                <a:latin typeface="宋体" panose="02010600030101010101" pitchFamily="2" charset="-122"/>
              </a:rPr>
              <a:t>(</a:t>
            </a:r>
            <a:r>
              <a:rPr lang="zh-CN" altLang="en-US" sz="2400" b="1" dirty="0">
                <a:latin typeface="宋体" panose="02010600030101010101" pitchFamily="2" charset="-122"/>
              </a:rPr>
              <a:t>转盘被分成相等的三个扇形</a:t>
            </a:r>
            <a:r>
              <a:rPr lang="en-US" altLang="zh-CN" sz="2400" b="1" dirty="0">
                <a:latin typeface="宋体" panose="02010600030101010101" pitchFamily="2" charset="-122"/>
              </a:rPr>
              <a:t>).</a:t>
            </a:r>
          </a:p>
        </p:txBody>
      </p:sp>
      <p:sp>
        <p:nvSpPr>
          <p:cNvPr id="38915" name="Rectangle 12"/>
          <p:cNvSpPr>
            <a:spLocks noGrp="1" noChangeArrowheads="1"/>
          </p:cNvSpPr>
          <p:nvPr/>
        </p:nvSpPr>
        <p:spPr bwMode="auto">
          <a:xfrm>
            <a:off x="304800" y="2705100"/>
            <a:ext cx="8382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a:lnSpc>
                <a:spcPct val="90000"/>
              </a:lnSpc>
              <a:buClr>
                <a:schemeClr val="tx2"/>
              </a:buClr>
              <a:buFont typeface="Wingdings" panose="05000000000000000000" pitchFamily="2" charset="2"/>
              <a:buNone/>
            </a:pPr>
            <a:r>
              <a:rPr lang="zh-CN" altLang="en-US" sz="2400" b="1" dirty="0">
                <a:latin typeface="宋体" panose="02010600030101010101" pitchFamily="2" charset="-122"/>
              </a:rPr>
              <a:t>游戏规则是</a:t>
            </a:r>
            <a:r>
              <a:rPr lang="en-US" altLang="zh-CN" sz="2400" b="1" dirty="0">
                <a:latin typeface="宋体" panose="02010600030101010101" pitchFamily="2" charset="-122"/>
              </a:rPr>
              <a:t>:</a:t>
            </a:r>
          </a:p>
          <a:p>
            <a:pPr>
              <a:lnSpc>
                <a:spcPct val="90000"/>
              </a:lnSpc>
              <a:buClr>
                <a:schemeClr val="tx2"/>
              </a:buClr>
              <a:buFont typeface="Wingdings" panose="05000000000000000000" pitchFamily="2" charset="2"/>
              <a:buNone/>
            </a:pPr>
            <a:r>
              <a:rPr lang="zh-CN" altLang="en-US" sz="2400" b="1" dirty="0">
                <a:latin typeface="宋体" panose="02010600030101010101" pitchFamily="2" charset="-122"/>
              </a:rPr>
              <a:t>如果所摸球上的数字与转盘转出的数字之和为</a:t>
            </a:r>
            <a:r>
              <a:rPr lang="en-US" altLang="zh-CN" sz="2400" b="1" dirty="0">
                <a:latin typeface="宋体" panose="02010600030101010101" pitchFamily="2" charset="-122"/>
              </a:rPr>
              <a:t>2,</a:t>
            </a:r>
            <a:r>
              <a:rPr lang="zh-CN" altLang="en-US" sz="2400" b="1" dirty="0">
                <a:latin typeface="宋体" panose="02010600030101010101" pitchFamily="2" charset="-122"/>
              </a:rPr>
              <a:t>那么游戏者获胜</a:t>
            </a:r>
            <a:r>
              <a:rPr lang="en-US" altLang="zh-CN" sz="2400" b="1" dirty="0">
                <a:latin typeface="宋体" panose="02010600030101010101" pitchFamily="2" charset="-122"/>
              </a:rPr>
              <a:t>.</a:t>
            </a:r>
            <a:r>
              <a:rPr lang="zh-CN" altLang="en-US" sz="2400" b="1" dirty="0">
                <a:latin typeface="宋体" panose="02010600030101010101" pitchFamily="2" charset="-122"/>
              </a:rPr>
              <a:t>求游戏者获胜的概率</a:t>
            </a:r>
            <a:r>
              <a:rPr lang="en-US" altLang="zh-CN" sz="2400" b="1" dirty="0">
                <a:latin typeface="宋体" panose="02010600030101010101" pitchFamily="2" charset="-122"/>
              </a:rPr>
              <a:t>.</a:t>
            </a:r>
          </a:p>
        </p:txBody>
      </p:sp>
      <p:grpSp>
        <p:nvGrpSpPr>
          <p:cNvPr id="38916" name="Group 28"/>
          <p:cNvGrpSpPr/>
          <p:nvPr/>
        </p:nvGrpSpPr>
        <p:grpSpPr bwMode="auto">
          <a:xfrm>
            <a:off x="2671762" y="4514056"/>
            <a:ext cx="3648075" cy="1608138"/>
            <a:chOff x="1440" y="1632"/>
            <a:chExt cx="2298" cy="1013"/>
          </a:xfrm>
        </p:grpSpPr>
        <p:pic>
          <p:nvPicPr>
            <p:cNvPr id="38917" name="Picture 19" descr="口袋1"/>
            <p:cNvPicPr>
              <a:picLocks noChangeAspect="1" noChangeArrowheads="1"/>
            </p:cNvPicPr>
            <p:nvPr/>
          </p:nvPicPr>
          <p:blipFill>
            <a:blip r:embed="rId4" cstate="email"/>
            <a:srcRect/>
            <a:stretch>
              <a:fillRect/>
            </a:stretch>
          </p:blipFill>
          <p:spPr bwMode="auto">
            <a:xfrm>
              <a:off x="1440" y="1632"/>
              <a:ext cx="1008"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918" name="Group 25"/>
            <p:cNvGrpSpPr/>
            <p:nvPr/>
          </p:nvGrpSpPr>
          <p:grpSpPr bwMode="auto">
            <a:xfrm>
              <a:off x="2688" y="1632"/>
              <a:ext cx="1050" cy="1013"/>
              <a:chOff x="2646" y="2404"/>
              <a:chExt cx="1050" cy="1013"/>
            </a:xfrm>
          </p:grpSpPr>
          <p:graphicFrame>
            <p:nvGraphicFramePr>
              <p:cNvPr id="38919" name="Object 18"/>
              <p:cNvGraphicFramePr>
                <a:graphicFrameLocks noChangeAspect="1"/>
              </p:cNvGraphicFramePr>
              <p:nvPr/>
            </p:nvGraphicFramePr>
            <p:xfrm>
              <a:off x="2646" y="2404"/>
              <a:ext cx="1050" cy="1013"/>
            </p:xfrm>
            <a:graphic>
              <a:graphicData uri="http://schemas.openxmlformats.org/presentationml/2006/ole">
                <mc:AlternateContent xmlns:mc="http://schemas.openxmlformats.org/markup-compatibility/2006">
                  <mc:Choice xmlns:v="urn:schemas-microsoft-com:vml" Requires="v">
                    <p:oleObj spid="_x0000_s38931" name="BMP 图象" r:id="rId5" imgW="1362075" imgH="1314450" progId="Paint.Picture">
                      <p:embed/>
                    </p:oleObj>
                  </mc:Choice>
                  <mc:Fallback>
                    <p:oleObj name="BMP 图象" r:id="rId5" imgW="1362075" imgH="1314450" progId="Paint.Picture">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6" y="2404"/>
                            <a:ext cx="1050" cy="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920" name="Oval 20"/>
              <p:cNvSpPr>
                <a:spLocks noChangeArrowheads="1"/>
              </p:cNvSpPr>
              <p:nvPr/>
            </p:nvSpPr>
            <p:spPr bwMode="auto">
              <a:xfrm>
                <a:off x="3096" y="2812"/>
                <a:ext cx="96" cy="96"/>
              </a:xfrm>
              <a:prstGeom prst="ellipse">
                <a:avLst/>
              </a:prstGeom>
              <a:solidFill>
                <a:srgbClr val="66FFFF"/>
              </a:solidFill>
              <a:ln w="9525">
                <a:solidFill>
                  <a:schemeClr val="tx1"/>
                </a:solidFill>
                <a:miter lim="800000"/>
              </a:ln>
            </p:spPr>
            <p:txBody>
              <a:bodyPr wrap="none" anchor="ctr"/>
              <a:lstStyle/>
              <a:p>
                <a:pPr algn="ctr" eaLnBrk="0" hangingPunct="0">
                  <a:buFontTx/>
                  <a:buNone/>
                </a:pPr>
                <a:endParaRPr lang="zh-CN" altLang="en-US" sz="2400"/>
              </a:p>
            </p:txBody>
          </p:sp>
          <p:sp>
            <p:nvSpPr>
              <p:cNvPr id="38921" name="Line 21"/>
              <p:cNvSpPr>
                <a:spLocks noChangeShapeType="1"/>
              </p:cNvSpPr>
              <p:nvPr/>
            </p:nvSpPr>
            <p:spPr bwMode="auto">
              <a:xfrm flipH="1" flipV="1">
                <a:off x="2857" y="2800"/>
                <a:ext cx="239" cy="60"/>
              </a:xfrm>
              <a:prstGeom prst="line">
                <a:avLst/>
              </a:prstGeom>
              <a:noFill/>
              <a:ln w="38100">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38922" name="Text Box 22"/>
              <p:cNvSpPr txBox="1">
                <a:spLocks noChangeArrowheads="1"/>
              </p:cNvSpPr>
              <p:nvPr/>
            </p:nvSpPr>
            <p:spPr bwMode="auto">
              <a:xfrm>
                <a:off x="2880" y="24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kumimoji="1" lang="en-US" altLang="zh-CN" sz="2400">
                    <a:solidFill>
                      <a:srgbClr val="66FFFF"/>
                    </a:solidFill>
                    <a:latin typeface="Tahoma" panose="020B0604030504040204" pitchFamily="34" charset="0"/>
                  </a:rPr>
                  <a:t>1</a:t>
                </a:r>
              </a:p>
            </p:txBody>
          </p:sp>
          <p:sp>
            <p:nvSpPr>
              <p:cNvPr id="38923" name="Text Box 23"/>
              <p:cNvSpPr txBox="1">
                <a:spLocks noChangeArrowheads="1"/>
              </p:cNvSpPr>
              <p:nvPr/>
            </p:nvSpPr>
            <p:spPr bwMode="auto">
              <a:xfrm>
                <a:off x="3072" y="3028"/>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kumimoji="1" lang="en-US" altLang="zh-CN" sz="2400">
                    <a:latin typeface="Tahoma" panose="020B0604030504040204" pitchFamily="34" charset="0"/>
                  </a:rPr>
                  <a:t>2</a:t>
                </a:r>
              </a:p>
            </p:txBody>
          </p:sp>
          <p:sp>
            <p:nvSpPr>
              <p:cNvPr id="38924" name="Text Box 24"/>
              <p:cNvSpPr txBox="1">
                <a:spLocks noChangeArrowheads="1"/>
              </p:cNvSpPr>
              <p:nvPr/>
            </p:nvSpPr>
            <p:spPr bwMode="auto">
              <a:xfrm>
                <a:off x="3264" y="25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kumimoji="1" lang="en-US" altLang="zh-CN" sz="2400">
                    <a:solidFill>
                      <a:srgbClr val="66FFFF"/>
                    </a:solidFill>
                    <a:latin typeface="Tahoma" panose="020B0604030504040204" pitchFamily="34" charset="0"/>
                  </a:rPr>
                  <a:t>3</a:t>
                </a:r>
              </a:p>
            </p:txBody>
          </p:sp>
        </p:grpSp>
      </p:grpSp>
      <p:pic>
        <p:nvPicPr>
          <p:cNvPr id="38925" name="Picture 27" descr="图片1"/>
          <p:cNvPicPr>
            <a:picLocks noChangeAspect="1" noChangeArrowheads="1"/>
          </p:cNvPicPr>
          <p:nvPr/>
        </p:nvPicPr>
        <p:blipFill>
          <a:blip r:embed="rId7" cstate="email">
            <a:clrChange>
              <a:clrFrom>
                <a:srgbClr val="FFFFFF"/>
              </a:clrFrom>
              <a:clrTo>
                <a:srgbClr val="FFFFFF">
                  <a:alpha val="0"/>
                </a:srgbClr>
              </a:clrTo>
            </a:clrChange>
          </a:blip>
          <a:srcRect/>
          <a:stretch>
            <a:fillRect/>
          </a:stretch>
        </p:blipFill>
        <p:spPr bwMode="auto">
          <a:xfrm>
            <a:off x="457200" y="422275"/>
            <a:ext cx="22367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WordArt 57"/>
          <p:cNvSpPr>
            <a:spLocks noChangeArrowheads="1" noChangeShapeType="1" noTextEdit="1"/>
          </p:cNvSpPr>
          <p:nvPr/>
        </p:nvSpPr>
        <p:spPr bwMode="auto">
          <a:xfrm rot="353470">
            <a:off x="2781183" y="968150"/>
            <a:ext cx="3166155" cy="2019300"/>
          </a:xfrm>
          <a:prstGeom prst="rect">
            <a:avLst/>
          </a:prstGeom>
        </p:spPr>
        <p:txBody>
          <a:bodyPr wrap="none" fromWordArt="1">
            <a:prstTxWarp prst="textSlantUp">
              <a:avLst>
                <a:gd name="adj" fmla="val 32056"/>
              </a:avLst>
            </a:prstTxWarp>
          </a:bodyPr>
          <a:lstStyle/>
          <a:p>
            <a:pPr algn="ctr"/>
            <a:r>
              <a:rPr lang="zh-CN" altLang="en-US" sz="3600" b="1" kern="10" dirty="0">
                <a:ln w="9525">
                  <a:solidFill>
                    <a:srgbClr val="CC99FF"/>
                  </a:solidFill>
                  <a:round/>
                </a:ln>
                <a:gradFill rotWithShape="0">
                  <a:gsLst>
                    <a:gs pos="0">
                      <a:srgbClr val="6600CC"/>
                    </a:gs>
                    <a:gs pos="100000">
                      <a:srgbClr val="CC00CC"/>
                    </a:gs>
                  </a:gsLst>
                  <a:lin ang="5046530" scaled="1"/>
                </a:gradFill>
                <a:effectLst>
                  <a:outerShdw dist="53882" dir="2700000" algn="ctr" rotWithShape="0">
                    <a:srgbClr val="9999FF">
                      <a:alpha val="80000"/>
                    </a:srgbClr>
                  </a:outerShdw>
                </a:effectLst>
                <a:latin typeface="隶书" panose="02010509060101010101" pitchFamily="49" charset="-122"/>
                <a:ea typeface="隶书" panose="02010509060101010101" pitchFamily="49" charset="-122"/>
              </a:rPr>
              <a:t>课堂小结</a:t>
            </a:r>
          </a:p>
        </p:txBody>
      </p:sp>
      <p:sp>
        <p:nvSpPr>
          <p:cNvPr id="27652" name="Text Box 4"/>
          <p:cNvSpPr txBox="1">
            <a:spLocks noChangeArrowheads="1"/>
          </p:cNvSpPr>
          <p:nvPr/>
        </p:nvSpPr>
        <p:spPr bwMode="auto">
          <a:xfrm>
            <a:off x="250825" y="3262313"/>
            <a:ext cx="8353425" cy="143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buFontTx/>
              <a:buNone/>
            </a:pPr>
            <a:r>
              <a:rPr lang="zh-CN" altLang="en-US" sz="4000" b="1" dirty="0">
                <a:solidFill>
                  <a:srgbClr val="0000FF"/>
                </a:solidFill>
                <a:latin typeface="Times New Roman" panose="02020603050405020304" pitchFamily="18" charset="0"/>
                <a:sym typeface="Wingdings" panose="05000000000000000000" pitchFamily="2" charset="2"/>
              </a:rPr>
              <a:t>                 这节课有什么收获？</a:t>
            </a:r>
          </a:p>
          <a:p>
            <a:pPr>
              <a:spcBef>
                <a:spcPct val="20000"/>
              </a:spcBef>
              <a:buFontTx/>
              <a:buNone/>
            </a:pPr>
            <a:r>
              <a:rPr lang="zh-CN" altLang="en-US" sz="4000" b="1" dirty="0">
                <a:solidFill>
                  <a:srgbClr val="0000FF"/>
                </a:solidFill>
                <a:latin typeface="Times New Roman" panose="02020603050405020304" pitchFamily="18" charset="0"/>
                <a:sym typeface="Wingdings" panose="05000000000000000000" pitchFamily="2" charset="2"/>
              </a:rPr>
              <a:t>                   还有什么困惑？</a:t>
            </a:r>
          </a:p>
        </p:txBody>
      </p:sp>
    </p:spTree>
  </p:cSld>
  <p:clrMapOvr>
    <a:masterClrMapping/>
  </p:clrMapOvr>
  <p:transition spd="med">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WordArt 57"/>
          <p:cNvSpPr>
            <a:spLocks noChangeArrowheads="1" noChangeShapeType="1" noTextEdit="1"/>
          </p:cNvSpPr>
          <p:nvPr/>
        </p:nvSpPr>
        <p:spPr bwMode="auto">
          <a:xfrm rot="353470">
            <a:off x="2809875" y="688975"/>
            <a:ext cx="2520950" cy="1512888"/>
          </a:xfrm>
          <a:prstGeom prst="rect">
            <a:avLst/>
          </a:prstGeom>
        </p:spPr>
        <p:txBody>
          <a:bodyPr wrap="none" fromWordArt="1">
            <a:prstTxWarp prst="textSlantUp">
              <a:avLst>
                <a:gd name="adj" fmla="val 32056"/>
              </a:avLst>
            </a:prstTxWarp>
          </a:bodyPr>
          <a:lstStyle/>
          <a:p>
            <a:pPr algn="ctr"/>
            <a:r>
              <a:rPr lang="zh-CN" altLang="en-US" sz="3600" b="1" kern="10">
                <a:ln w="9525">
                  <a:solidFill>
                    <a:srgbClr val="CC99FF"/>
                  </a:solidFill>
                  <a:round/>
                </a:ln>
                <a:gradFill rotWithShape="0">
                  <a:gsLst>
                    <a:gs pos="0">
                      <a:srgbClr val="6600CC"/>
                    </a:gs>
                    <a:gs pos="100000">
                      <a:srgbClr val="CC00CC"/>
                    </a:gs>
                  </a:gsLst>
                  <a:lin ang="5046530" scaled="1"/>
                </a:gradFill>
                <a:effectLst>
                  <a:outerShdw dist="53882" dir="2700000" algn="ctr" rotWithShape="0">
                    <a:srgbClr val="9999FF">
                      <a:alpha val="80000"/>
                    </a:srgbClr>
                  </a:outerShdw>
                </a:effectLst>
                <a:latin typeface="隶书" panose="02010509060101010101" pitchFamily="49" charset="-122"/>
                <a:ea typeface="隶书" panose="02010509060101010101" pitchFamily="49" charset="-122"/>
              </a:rPr>
              <a:t>作业</a:t>
            </a:r>
          </a:p>
        </p:txBody>
      </p:sp>
      <p:sp>
        <p:nvSpPr>
          <p:cNvPr id="29700" name="Text Box 4"/>
          <p:cNvSpPr txBox="1">
            <a:spLocks noChangeArrowheads="1"/>
          </p:cNvSpPr>
          <p:nvPr/>
        </p:nvSpPr>
        <p:spPr bwMode="auto">
          <a:xfrm>
            <a:off x="1403350" y="2852738"/>
            <a:ext cx="6265863" cy="143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buFontTx/>
              <a:buNone/>
            </a:pPr>
            <a:endParaRPr lang="zh-CN" altLang="en-US" sz="4000" b="1">
              <a:solidFill>
                <a:srgbClr val="0000FF"/>
              </a:solidFill>
              <a:latin typeface="Times New Roman" panose="02020603050405020304" pitchFamily="18" charset="0"/>
              <a:sym typeface="Wingdings" panose="05000000000000000000" pitchFamily="2" charset="2"/>
            </a:endParaRPr>
          </a:p>
          <a:p>
            <a:pPr>
              <a:spcBef>
                <a:spcPct val="20000"/>
              </a:spcBef>
              <a:buFontTx/>
              <a:buNone/>
            </a:pPr>
            <a:r>
              <a:rPr lang="zh-CN" altLang="en-US" sz="4000" b="1">
                <a:solidFill>
                  <a:srgbClr val="0000FF"/>
                </a:solidFill>
                <a:latin typeface="Times New Roman" panose="02020603050405020304" pitchFamily="18" charset="0"/>
                <a:sym typeface="Wingdings" panose="05000000000000000000" pitchFamily="2" charset="2"/>
              </a:rPr>
              <a:t>习题</a:t>
            </a:r>
            <a:r>
              <a:rPr lang="en-US" altLang="zh-CN" sz="4000" b="1">
                <a:solidFill>
                  <a:srgbClr val="0000FF"/>
                </a:solidFill>
                <a:latin typeface="Times New Roman" panose="02020603050405020304" pitchFamily="18" charset="0"/>
                <a:sym typeface="Wingdings" panose="05000000000000000000" pitchFamily="2" charset="2"/>
              </a:rPr>
              <a:t>6.7    </a:t>
            </a:r>
            <a:r>
              <a:rPr lang="zh-CN" altLang="en-US" sz="4000" b="1">
                <a:solidFill>
                  <a:srgbClr val="0000FF"/>
                </a:solidFill>
                <a:latin typeface="Times New Roman" panose="02020603050405020304" pitchFamily="18" charset="0"/>
                <a:sym typeface="Wingdings" panose="05000000000000000000" pitchFamily="2" charset="2"/>
              </a:rPr>
              <a:t>第 </a:t>
            </a:r>
            <a:r>
              <a:rPr lang="en-US" altLang="zh-CN" sz="4000" b="1">
                <a:solidFill>
                  <a:srgbClr val="0000FF"/>
                </a:solidFill>
                <a:latin typeface="Times New Roman" panose="02020603050405020304" pitchFamily="18" charset="0"/>
                <a:sym typeface="Wingdings" panose="05000000000000000000" pitchFamily="2" charset="2"/>
              </a:rPr>
              <a:t>4, 5, 6 </a:t>
            </a:r>
            <a:r>
              <a:rPr lang="zh-CN" altLang="en-US" sz="4000" b="1">
                <a:solidFill>
                  <a:srgbClr val="0000FF"/>
                </a:solidFill>
                <a:latin typeface="Times New Roman" panose="02020603050405020304" pitchFamily="18" charset="0"/>
                <a:sym typeface="Wingdings" panose="05000000000000000000" pitchFamily="2" charset="2"/>
              </a:rPr>
              <a:t>题</a:t>
            </a:r>
          </a:p>
        </p:txBody>
      </p:sp>
    </p:spTree>
  </p:cSld>
  <p:clrMapOvr>
    <a:masterClrMapping/>
  </p:clrMapOvr>
  <p:transition spd="med">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WordArt 57"/>
          <p:cNvSpPr>
            <a:spLocks noChangeArrowheads="1" noChangeShapeType="1" noTextEdit="1"/>
          </p:cNvSpPr>
          <p:nvPr/>
        </p:nvSpPr>
        <p:spPr bwMode="auto">
          <a:xfrm rot="353470">
            <a:off x="2597150" y="2132013"/>
            <a:ext cx="2520950" cy="2589212"/>
          </a:xfrm>
          <a:prstGeom prst="rect">
            <a:avLst/>
          </a:prstGeom>
        </p:spPr>
        <p:txBody>
          <a:bodyPr wrap="none" fromWordArt="1">
            <a:prstTxWarp prst="textSlantUp">
              <a:avLst>
                <a:gd name="adj" fmla="val 32056"/>
              </a:avLst>
            </a:prstTxWarp>
          </a:bodyPr>
          <a:lstStyle/>
          <a:p>
            <a:pPr algn="ctr"/>
            <a:r>
              <a:rPr lang="zh-CN" altLang="en-US" sz="3600" b="1" kern="10">
                <a:ln w="9525">
                  <a:solidFill>
                    <a:srgbClr val="CC99FF"/>
                  </a:solidFill>
                  <a:round/>
                </a:ln>
                <a:gradFill rotWithShape="0">
                  <a:gsLst>
                    <a:gs pos="0">
                      <a:srgbClr val="6600CC"/>
                    </a:gs>
                    <a:gs pos="100000">
                      <a:srgbClr val="CC00CC"/>
                    </a:gs>
                  </a:gsLst>
                  <a:lin ang="5046530" scaled="1"/>
                </a:gradFill>
                <a:effectLst>
                  <a:outerShdw dist="53882" dir="2700000" algn="ctr" rotWithShape="0">
                    <a:srgbClr val="9999FF">
                      <a:alpha val="80000"/>
                    </a:srgbClr>
                  </a:outerShdw>
                </a:effectLst>
                <a:latin typeface="隶书" panose="02010509060101010101" pitchFamily="49" charset="-122"/>
                <a:ea typeface="隶书" panose="02010509060101010101" pitchFamily="49" charset="-122"/>
              </a:rPr>
              <a:t>再见</a:t>
            </a:r>
          </a:p>
        </p:txBody>
      </p:sp>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457200" y="8461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4000" dirty="0" smtClean="0">
                <a:solidFill>
                  <a:srgbClr val="FF0000"/>
                </a:solidFill>
              </a:rPr>
              <a:t>复习</a:t>
            </a:r>
            <a:r>
              <a:rPr lang="zh-CN" altLang="en-US" sz="4000" dirty="0">
                <a:solidFill>
                  <a:srgbClr val="FF0000"/>
                </a:solidFill>
              </a:rPr>
              <a:t>回顾</a:t>
            </a:r>
          </a:p>
        </p:txBody>
      </p:sp>
      <p:sp>
        <p:nvSpPr>
          <p:cNvPr id="20484" name="Rectangle 4"/>
          <p:cNvSpPr>
            <a:spLocks noGrp="1" noChangeArrowheads="1"/>
          </p:cNvSpPr>
          <p:nvPr>
            <p:ph type="body" idx="1"/>
          </p:nvPr>
        </p:nvSpPr>
        <p:spPr>
          <a:xfrm>
            <a:off x="1400175" y="2384425"/>
            <a:ext cx="6353175" cy="2616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Tx/>
              <a:buNone/>
            </a:pPr>
            <a:r>
              <a:rPr lang="zh-CN" altLang="en-US" dirty="0" smtClean="0"/>
              <a:t>上</a:t>
            </a:r>
            <a:r>
              <a:rPr lang="zh-CN" altLang="en-US" dirty="0"/>
              <a:t>节课学过哪些计算概率的方法？</a:t>
            </a:r>
          </a:p>
          <a:p>
            <a:pPr>
              <a:buFontTx/>
              <a:buNone/>
            </a:pPr>
            <a:endParaRPr lang="zh-CN" altLang="en-US" dirty="0"/>
          </a:p>
          <a:p>
            <a:pPr>
              <a:buFontTx/>
              <a:buNone/>
            </a:pPr>
            <a:r>
              <a:rPr lang="en-US" altLang="zh-CN" sz="3600" dirty="0" smtClean="0"/>
              <a:t>1</a:t>
            </a:r>
            <a:r>
              <a:rPr lang="en-US" altLang="zh-CN" sz="3600" dirty="0"/>
              <a:t>.</a:t>
            </a:r>
            <a:r>
              <a:rPr lang="zh-CN" altLang="en-US" sz="3600" dirty="0"/>
              <a:t>画树状图</a:t>
            </a:r>
          </a:p>
          <a:p>
            <a:pPr>
              <a:buFontTx/>
              <a:buNone/>
            </a:pPr>
            <a:r>
              <a:rPr lang="en-US" altLang="zh-CN" sz="3600" dirty="0" smtClean="0"/>
              <a:t>2</a:t>
            </a:r>
            <a:r>
              <a:rPr lang="en-US" altLang="zh-CN" sz="3600" dirty="0"/>
              <a:t>.</a:t>
            </a:r>
            <a:r>
              <a:rPr lang="zh-CN" altLang="en-US" sz="3600" dirty="0"/>
              <a:t>列表</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31838"/>
            <a:ext cx="8229600" cy="1336675"/>
          </a:xfrm>
        </p:spPr>
        <p:txBody>
          <a:bodyPr/>
          <a:lstStyle/>
          <a:p>
            <a:r>
              <a:rPr lang="zh-CN" altLang="en-US" dirty="0">
                <a:solidFill>
                  <a:srgbClr val="FF0000"/>
                </a:solidFill>
              </a:rPr>
              <a:t>教学目标</a:t>
            </a:r>
          </a:p>
        </p:txBody>
      </p:sp>
      <p:sp>
        <p:nvSpPr>
          <p:cNvPr id="35843" name="Rectangle 3"/>
          <p:cNvSpPr>
            <a:spLocks noGrp="1" noChangeArrowheads="1"/>
          </p:cNvSpPr>
          <p:nvPr>
            <p:ph type="body" idx="1"/>
          </p:nvPr>
        </p:nvSpPr>
        <p:spPr>
          <a:xfrm>
            <a:off x="457200" y="2068513"/>
            <a:ext cx="8229600" cy="4057650"/>
          </a:xfrm>
        </p:spPr>
        <p:txBody>
          <a:bodyPr/>
          <a:lstStyle/>
          <a:p>
            <a:pPr>
              <a:buFontTx/>
              <a:buNone/>
            </a:pPr>
            <a:r>
              <a:rPr lang="en-US" altLang="zh-CN" dirty="0"/>
              <a:t>1.</a:t>
            </a:r>
            <a:r>
              <a:rPr lang="zh-CN" altLang="en-US" dirty="0"/>
              <a:t>熟练使用画树状图和列表计算随机事件的概率；</a:t>
            </a:r>
          </a:p>
          <a:p>
            <a:pPr>
              <a:buFontTx/>
              <a:buNone/>
            </a:pPr>
            <a:r>
              <a:rPr lang="en-US" altLang="zh-CN" dirty="0"/>
              <a:t>2.</a:t>
            </a:r>
            <a:r>
              <a:rPr lang="zh-CN" altLang="en-US" dirty="0"/>
              <a:t>通过画树状图和列表，进一步使学生感受这两种方法对于列举指定事件的所有结果的优越性。</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00113" y="333375"/>
            <a:ext cx="8064500" cy="151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0825" y="1700213"/>
            <a:ext cx="7850188"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4"/>
          <p:cNvPicPr>
            <a:picLocks noChangeAspect="1" noChangeArrowheads="1"/>
          </p:cNvPicPr>
          <p:nvPr/>
        </p:nvPicPr>
        <p:blipFill>
          <a:blip r:embed="rId5"/>
          <a:srcRect/>
          <a:stretch>
            <a:fillRect/>
          </a:stretch>
        </p:blipFill>
        <p:spPr bwMode="auto">
          <a:xfrm>
            <a:off x="1908175" y="2254250"/>
            <a:ext cx="1655763"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9" name="Picture 5"/>
          <p:cNvPicPr>
            <a:picLocks noChangeAspect="1" noChangeArrowheads="1"/>
          </p:cNvPicPr>
          <p:nvPr/>
        </p:nvPicPr>
        <p:blipFill>
          <a:blip r:embed="rId6"/>
          <a:srcRect/>
          <a:stretch>
            <a:fillRect/>
          </a:stretch>
        </p:blipFill>
        <p:spPr bwMode="auto">
          <a:xfrm>
            <a:off x="466725" y="2636838"/>
            <a:ext cx="4752975" cy="3744912"/>
          </a:xfrm>
          <a:prstGeom prst="rect">
            <a:avLst/>
          </a:prstGeom>
          <a:noFill/>
          <a:extLst>
            <a:ext uri="{909E8E84-426E-40DD-AFC4-6F175D3DCCD1}">
              <a14:hiddenFill xmlns:a14="http://schemas.microsoft.com/office/drawing/2010/main">
                <a:solidFill>
                  <a:srgbClr val="FFFFFF"/>
                </a:solidFill>
              </a14:hiddenFill>
            </a:ext>
          </a:extLst>
        </p:spPr>
      </p:pic>
      <p:sp>
        <p:nvSpPr>
          <p:cNvPr id="21510" name="Text Box 6"/>
          <p:cNvSpPr txBox="1">
            <a:spLocks noChangeArrowheads="1"/>
          </p:cNvSpPr>
          <p:nvPr/>
        </p:nvSpPr>
        <p:spPr bwMode="auto">
          <a:xfrm>
            <a:off x="5148263" y="2852738"/>
            <a:ext cx="3382962"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zh-CN" altLang="en-US" sz="2800" b="1" dirty="0">
                <a:solidFill>
                  <a:schemeClr val="accent2"/>
                </a:solidFill>
                <a:latin typeface="Times New Roman" panose="02020603050405020304" pitchFamily="18" charset="0"/>
                <a:sym typeface="Wingdings" panose="05000000000000000000" pitchFamily="2" charset="2"/>
              </a:rPr>
              <a:t>     由树状图可知，共有</a:t>
            </a:r>
            <a:r>
              <a:rPr lang="en-US" altLang="zh-CN" sz="2800" b="1" dirty="0">
                <a:solidFill>
                  <a:schemeClr val="accent2"/>
                </a:solidFill>
                <a:latin typeface="Times New Roman" panose="02020603050405020304" pitchFamily="18" charset="0"/>
                <a:sym typeface="Wingdings" panose="05000000000000000000" pitchFamily="2" charset="2"/>
              </a:rPr>
              <a:t>6</a:t>
            </a:r>
            <a:r>
              <a:rPr lang="zh-CN" altLang="en-US" sz="2800" b="1" dirty="0">
                <a:solidFill>
                  <a:schemeClr val="accent2"/>
                </a:solidFill>
                <a:latin typeface="Times New Roman" panose="02020603050405020304" pitchFamily="18" charset="0"/>
                <a:sym typeface="Wingdings" panose="05000000000000000000" pitchFamily="2" charset="2"/>
              </a:rPr>
              <a:t>种等可能的结果，其中</a:t>
            </a:r>
            <a:r>
              <a:rPr lang="en-US" altLang="zh-CN" sz="2800" b="1" dirty="0">
                <a:solidFill>
                  <a:schemeClr val="accent2"/>
                </a:solidFill>
                <a:latin typeface="Times New Roman" panose="02020603050405020304" pitchFamily="18" charset="0"/>
                <a:sym typeface="Wingdings" panose="05000000000000000000" pitchFamily="2" charset="2"/>
              </a:rPr>
              <a:t>2</a:t>
            </a:r>
            <a:r>
              <a:rPr lang="zh-CN" altLang="en-US" sz="2800" b="1" dirty="0">
                <a:solidFill>
                  <a:schemeClr val="accent2"/>
                </a:solidFill>
                <a:latin typeface="Times New Roman" panose="02020603050405020304" pitchFamily="18" charset="0"/>
                <a:sym typeface="Wingdings" panose="05000000000000000000" pitchFamily="2" charset="2"/>
              </a:rPr>
              <a:t>种是“同色”</a:t>
            </a:r>
            <a:r>
              <a:rPr lang="en-US" altLang="zh-CN" sz="2800" b="1" dirty="0">
                <a:solidFill>
                  <a:schemeClr val="accent2"/>
                </a:solidFill>
                <a:latin typeface="Times New Roman" panose="02020603050405020304" pitchFamily="18" charset="0"/>
                <a:sym typeface="Wingdings" panose="05000000000000000000" pitchFamily="2" charset="2"/>
              </a:rPr>
              <a:t>.   </a:t>
            </a:r>
            <a:r>
              <a:rPr lang="zh-CN" altLang="en-US" sz="2800" b="1" dirty="0">
                <a:solidFill>
                  <a:schemeClr val="accent2"/>
                </a:solidFill>
                <a:latin typeface="Times New Roman" panose="02020603050405020304" pitchFamily="18" charset="0"/>
                <a:sym typeface="Wingdings" panose="05000000000000000000" pitchFamily="2" charset="2"/>
              </a:rPr>
              <a:t>所以</a:t>
            </a:r>
          </a:p>
        </p:txBody>
      </p:sp>
      <p:sp>
        <p:nvSpPr>
          <p:cNvPr id="21511" name="Rectangle 7"/>
          <p:cNvSpPr>
            <a:spLocks noChangeArrowheads="1"/>
          </p:cNvSpPr>
          <p:nvPr/>
        </p:nvSpPr>
        <p:spPr bwMode="auto">
          <a:xfrm>
            <a:off x="5292725" y="4868863"/>
            <a:ext cx="2033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342900" indent="-342900">
              <a:spcBef>
                <a:spcPct val="20000"/>
              </a:spcBef>
              <a:buFontTx/>
              <a:buNone/>
            </a:pPr>
            <a:r>
              <a:rPr lang="en-US" altLang="zh-CN" sz="2800" b="1">
                <a:solidFill>
                  <a:schemeClr val="accent2"/>
                </a:solidFill>
                <a:latin typeface="Times New Roman" panose="02020603050405020304" pitchFamily="18" charset="0"/>
                <a:sym typeface="Wingdings" panose="05000000000000000000" pitchFamily="2" charset="2"/>
              </a:rPr>
              <a:t>P</a:t>
            </a:r>
            <a:r>
              <a:rPr lang="zh-CN" altLang="en-US" sz="2800" b="1">
                <a:solidFill>
                  <a:schemeClr val="accent2"/>
                </a:solidFill>
                <a:latin typeface="Times New Roman" panose="02020603050405020304" pitchFamily="18" charset="0"/>
                <a:sym typeface="Wingdings" panose="05000000000000000000" pitchFamily="2" charset="2"/>
              </a:rPr>
              <a:t>（同色）</a:t>
            </a:r>
            <a:r>
              <a:rPr lang="en-US" altLang="zh-CN" sz="2800" b="1">
                <a:solidFill>
                  <a:schemeClr val="accent2"/>
                </a:solidFill>
                <a:latin typeface="Times New Roman" panose="02020603050405020304" pitchFamily="18" charset="0"/>
                <a:sym typeface="Wingdings" panose="05000000000000000000" pitchFamily="2" charset="2"/>
              </a:rPr>
              <a:t>=</a:t>
            </a:r>
          </a:p>
        </p:txBody>
      </p:sp>
      <p:sp>
        <p:nvSpPr>
          <p:cNvPr id="21513" name="Line 9"/>
          <p:cNvSpPr>
            <a:spLocks noChangeShapeType="1"/>
          </p:cNvSpPr>
          <p:nvPr/>
        </p:nvSpPr>
        <p:spPr bwMode="auto">
          <a:xfrm>
            <a:off x="1835150" y="2636838"/>
            <a:ext cx="1800225" cy="0"/>
          </a:xfrm>
          <a:prstGeom prst="line">
            <a:avLst/>
          </a:prstGeom>
          <a:noFill/>
          <a:ln w="38100">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wipe(left)">
                                      <p:cBhvr>
                                        <p:cTn id="7" dur="500"/>
                                        <p:tgtEl>
                                          <p:spTgt spid="21507"/>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fade">
                                      <p:cBhvr>
                                        <p:cTn id="12" dur="1000"/>
                                        <p:tgtEl>
                                          <p:spTgt spid="21508"/>
                                        </p:tgtEl>
                                      </p:cBhvr>
                                    </p:animEffect>
                                    <p:anim calcmode="lin" valueType="num">
                                      <p:cBhvr>
                                        <p:cTn id="13" dur="1000" fill="hold"/>
                                        <p:tgtEl>
                                          <p:spTgt spid="21508"/>
                                        </p:tgtEl>
                                        <p:attrNameLst>
                                          <p:attrName>ppt_x</p:attrName>
                                        </p:attrNameLst>
                                      </p:cBhvr>
                                      <p:tavLst>
                                        <p:tav tm="0">
                                          <p:val>
                                            <p:strVal val="#ppt_x"/>
                                          </p:val>
                                        </p:tav>
                                        <p:tav tm="100000">
                                          <p:val>
                                            <p:strVal val="#ppt_x"/>
                                          </p:val>
                                        </p:tav>
                                      </p:tavLst>
                                    </p:anim>
                                    <p:anim calcmode="lin" valueType="num">
                                      <p:cBhvr>
                                        <p:cTn id="14" dur="900" decel="100000" fill="hold"/>
                                        <p:tgtEl>
                                          <p:spTgt spid="21508"/>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1508"/>
                                        </p:tgtEl>
                                        <p:attrNameLst>
                                          <p:attrName>ppt_y</p:attrName>
                                        </p:attrNameLst>
                                      </p:cBhvr>
                                      <p:tavLst>
                                        <p:tav tm="0">
                                          <p:val>
                                            <p:strVal val="#ppt_y-.03"/>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1513"/>
                                        </p:tgtEl>
                                        <p:attrNameLst>
                                          <p:attrName>style.visibility</p:attrName>
                                        </p:attrNameLst>
                                      </p:cBhvr>
                                      <p:to>
                                        <p:strVal val="visible"/>
                                      </p:to>
                                    </p:set>
                                    <p:animEffect transition="in" filter="wipe(left)">
                                      <p:cBhvr>
                                        <p:cTn id="19" dur="500"/>
                                        <p:tgtEl>
                                          <p:spTgt spid="21513"/>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21509"/>
                                        </p:tgtEl>
                                        <p:attrNameLst>
                                          <p:attrName>style.visibility</p:attrName>
                                        </p:attrNameLst>
                                      </p:cBhvr>
                                      <p:to>
                                        <p:strVal val="visible"/>
                                      </p:to>
                                    </p:set>
                                    <p:animEffect transition="in" filter="wedge">
                                      <p:cBhvr>
                                        <p:cTn id="24" dur="2000"/>
                                        <p:tgtEl>
                                          <p:spTgt spid="21509"/>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21510"/>
                                        </p:tgtEl>
                                        <p:attrNameLst>
                                          <p:attrName>style.visibility</p:attrName>
                                        </p:attrNameLst>
                                      </p:cBhvr>
                                      <p:to>
                                        <p:strVal val="visible"/>
                                      </p:to>
                                    </p:set>
                                    <p:animEffect transition="in" filter="wedge">
                                      <p:cBhvr>
                                        <p:cTn id="29" dur="2000"/>
                                        <p:tgtEl>
                                          <p:spTgt spid="21510"/>
                                        </p:tgtEl>
                                      </p:cBhvr>
                                    </p:animEffect>
                                  </p:childTnLst>
                                </p:cTn>
                              </p:par>
                            </p:childTnLst>
                          </p:cTn>
                        </p:par>
                        <p:par>
                          <p:cTn id="30" fill="hold">
                            <p:stCondLst>
                              <p:cond delay="2000"/>
                            </p:stCondLst>
                            <p:childTnLst>
                              <p:par>
                                <p:cTn id="31" presetID="37" presetClass="entr" presetSubtype="0" fill="hold" grpId="0" nodeType="afterEffect">
                                  <p:stCondLst>
                                    <p:cond delay="0"/>
                                  </p:stCondLst>
                                  <p:childTnLst>
                                    <p:set>
                                      <p:cBhvr>
                                        <p:cTn id="32" dur="1" fill="hold">
                                          <p:stCondLst>
                                            <p:cond delay="0"/>
                                          </p:stCondLst>
                                        </p:cTn>
                                        <p:tgtEl>
                                          <p:spTgt spid="21511"/>
                                        </p:tgtEl>
                                        <p:attrNameLst>
                                          <p:attrName>style.visibility</p:attrName>
                                        </p:attrNameLst>
                                      </p:cBhvr>
                                      <p:to>
                                        <p:strVal val="visible"/>
                                      </p:to>
                                    </p:set>
                                    <p:animEffect transition="in" filter="fade">
                                      <p:cBhvr>
                                        <p:cTn id="33" dur="1000"/>
                                        <p:tgtEl>
                                          <p:spTgt spid="21511"/>
                                        </p:tgtEl>
                                      </p:cBhvr>
                                    </p:animEffect>
                                    <p:anim calcmode="lin" valueType="num">
                                      <p:cBhvr>
                                        <p:cTn id="34" dur="1000" fill="hold"/>
                                        <p:tgtEl>
                                          <p:spTgt spid="21511"/>
                                        </p:tgtEl>
                                        <p:attrNameLst>
                                          <p:attrName>ppt_x</p:attrName>
                                        </p:attrNameLst>
                                      </p:cBhvr>
                                      <p:tavLst>
                                        <p:tav tm="0">
                                          <p:val>
                                            <p:strVal val="#ppt_x"/>
                                          </p:val>
                                        </p:tav>
                                        <p:tav tm="100000">
                                          <p:val>
                                            <p:strVal val="#ppt_x"/>
                                          </p:val>
                                        </p:tav>
                                      </p:tavLst>
                                    </p:anim>
                                    <p:anim calcmode="lin" valueType="num">
                                      <p:cBhvr>
                                        <p:cTn id="35" dur="900" decel="100000" fill="hold"/>
                                        <p:tgtEl>
                                          <p:spTgt spid="2151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15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1" grpId="0"/>
      <p:bldP spid="215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a:xfrm>
            <a:off x="457200" y="604838"/>
            <a:ext cx="8229600" cy="14208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4000">
                <a:solidFill>
                  <a:srgbClr val="FF0000"/>
                </a:solidFill>
              </a:rPr>
              <a:t/>
            </a:r>
            <a:br>
              <a:rPr lang="zh-CN" altLang="en-US" sz="4000">
                <a:solidFill>
                  <a:srgbClr val="FF0000"/>
                </a:solidFill>
              </a:rPr>
            </a:br>
            <a:r>
              <a:rPr lang="zh-CN" altLang="en-US" sz="4000" b="1">
                <a:solidFill>
                  <a:srgbClr val="FF0000"/>
                </a:solidFill>
              </a:rPr>
              <a:t>试一试</a:t>
            </a:r>
          </a:p>
        </p:txBody>
      </p:sp>
      <p:sp>
        <p:nvSpPr>
          <p:cNvPr id="23556" name="Rectangle 4"/>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Tx/>
              <a:buNone/>
            </a:pPr>
            <a:r>
              <a:rPr lang="zh-CN" altLang="en-US"/>
              <a:t>  </a:t>
            </a:r>
          </a:p>
          <a:p>
            <a:pPr>
              <a:buFontTx/>
              <a:buNone/>
            </a:pPr>
            <a:r>
              <a:rPr lang="zh-CN" altLang="en-US"/>
              <a:t> </a:t>
            </a:r>
          </a:p>
          <a:p>
            <a:pPr>
              <a:buFontTx/>
              <a:buNone/>
            </a:pPr>
            <a:r>
              <a:rPr lang="zh-CN" altLang="en-US"/>
              <a:t>   你能通过列表解答例</a:t>
            </a:r>
            <a:r>
              <a:rPr lang="en-US" altLang="zh-CN"/>
              <a:t>2</a:t>
            </a:r>
            <a:r>
              <a:rPr lang="zh-CN" altLang="en-US"/>
              <a:t>吗？试一试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CN" altLang="en-US" b="1" dirty="0">
                <a:solidFill>
                  <a:srgbClr val="FF0000"/>
                </a:solidFill>
              </a:rPr>
              <a:t>练习：</a:t>
            </a:r>
          </a:p>
        </p:txBody>
      </p:sp>
      <p:sp>
        <p:nvSpPr>
          <p:cNvPr id="33795" name="Rectangle 3"/>
          <p:cNvSpPr>
            <a:spLocks noGrp="1" noChangeArrowheads="1"/>
          </p:cNvSpPr>
          <p:nvPr>
            <p:ph type="body" idx="1"/>
          </p:nvPr>
        </p:nvSpPr>
        <p:spPr/>
        <p:txBody>
          <a:bodyPr/>
          <a:lstStyle/>
          <a:p>
            <a:pPr>
              <a:buFontTx/>
              <a:buNone/>
            </a:pPr>
            <a:r>
              <a:rPr lang="zh-CN" altLang="en-US" sz="2400" dirty="0"/>
              <a:t>在一个口袋里有四个完全相同的小球，把它们分别标号</a:t>
            </a:r>
            <a:r>
              <a:rPr lang="en-US" altLang="zh-CN" sz="2400" dirty="0"/>
              <a:t>1,2,3,4</a:t>
            </a:r>
            <a:r>
              <a:rPr lang="zh-CN" altLang="en-US" sz="2400" dirty="0"/>
              <a:t>，小明和小强采取的摸球方法分别是：</a:t>
            </a:r>
          </a:p>
          <a:p>
            <a:pPr>
              <a:buFontTx/>
              <a:buNone/>
            </a:pPr>
            <a:r>
              <a:rPr lang="zh-CN" altLang="en-US" sz="2400" dirty="0"/>
              <a:t>小明：随机摸取一个记下标号，然后</a:t>
            </a:r>
            <a:r>
              <a:rPr lang="zh-CN" altLang="en-US" sz="2400" b="1" dirty="0">
                <a:solidFill>
                  <a:srgbClr val="FF0000"/>
                </a:solidFill>
              </a:rPr>
              <a:t>放回</a:t>
            </a:r>
            <a:r>
              <a:rPr lang="zh-CN" altLang="en-US" sz="2400" dirty="0"/>
              <a:t>，再随机摸取一个    记下标号。</a:t>
            </a:r>
          </a:p>
          <a:p>
            <a:pPr>
              <a:buFontTx/>
              <a:buNone/>
            </a:pPr>
            <a:r>
              <a:rPr lang="zh-CN" altLang="en-US" sz="2400" dirty="0"/>
              <a:t>小强：随机摸取一个记下标号，</a:t>
            </a:r>
            <a:r>
              <a:rPr lang="zh-CN" altLang="en-US" sz="2400" b="1" dirty="0">
                <a:solidFill>
                  <a:srgbClr val="FF0000"/>
                </a:solidFill>
              </a:rPr>
              <a:t>不放回</a:t>
            </a:r>
            <a:r>
              <a:rPr lang="zh-CN" altLang="en-US" sz="2400" dirty="0"/>
              <a:t>，再随机摸取一个记 下标号。</a:t>
            </a:r>
          </a:p>
          <a:p>
            <a:pPr>
              <a:buFontTx/>
              <a:buNone/>
            </a:pPr>
            <a:r>
              <a:rPr lang="zh-CN" altLang="en-US" sz="2400" dirty="0"/>
              <a:t>（</a:t>
            </a:r>
            <a:r>
              <a:rPr lang="en-US" altLang="zh-CN" sz="2400" dirty="0"/>
              <a:t>1</a:t>
            </a:r>
            <a:r>
              <a:rPr lang="zh-CN" altLang="en-US" sz="2400" dirty="0"/>
              <a:t>）分别表示小明和小强摸球的所有可能出现的结果；</a:t>
            </a:r>
          </a:p>
          <a:p>
            <a:pPr>
              <a:buFontTx/>
              <a:buNone/>
            </a:pPr>
            <a:r>
              <a:rPr lang="zh-CN" altLang="en-US" sz="2400" dirty="0"/>
              <a:t>（</a:t>
            </a:r>
            <a:r>
              <a:rPr lang="en-US" altLang="zh-CN" sz="2400" dirty="0"/>
              <a:t>2</a:t>
            </a:r>
            <a:r>
              <a:rPr lang="zh-CN" altLang="en-US" sz="2400" dirty="0"/>
              <a:t>）分别求出小明和小强两次摸球的标号之和等于</a:t>
            </a:r>
            <a:r>
              <a:rPr lang="en-US" altLang="zh-CN" sz="2400" dirty="0"/>
              <a:t>5</a:t>
            </a:r>
            <a:r>
              <a:rPr lang="zh-CN" altLang="en-US" sz="2400" dirty="0"/>
              <a:t>的概率。</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04800" y="1524000"/>
            <a:ext cx="8458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zh-CN" altLang="en-US" sz="2400" b="1">
                <a:latin typeface="宋体" panose="02010600030101010101" pitchFamily="2" charset="-122"/>
              </a:rPr>
              <a:t>小明是个小马虎</a:t>
            </a:r>
            <a:r>
              <a:rPr lang="en-US" altLang="zh-CN" sz="2400" b="1">
                <a:latin typeface="宋体" panose="02010600030101010101" pitchFamily="2" charset="-122"/>
              </a:rPr>
              <a:t>,</a:t>
            </a:r>
            <a:r>
              <a:rPr lang="zh-CN" altLang="en-US" sz="2400" b="1">
                <a:latin typeface="宋体" panose="02010600030101010101" pitchFamily="2" charset="-122"/>
              </a:rPr>
              <a:t>晚上睡觉时将两双不同的袜子放在床头，早上起床没看清随便穿了两只就去上学，问小明正好穿的是相同的一双袜子的概率是多少？</a:t>
            </a:r>
          </a:p>
        </p:txBody>
      </p:sp>
      <p:sp>
        <p:nvSpPr>
          <p:cNvPr id="26630" name="Text Box 6"/>
          <p:cNvSpPr txBox="1">
            <a:spLocks noChangeArrowheads="1"/>
          </p:cNvSpPr>
          <p:nvPr/>
        </p:nvSpPr>
        <p:spPr bwMode="auto">
          <a:xfrm>
            <a:off x="457200" y="29718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zh-CN" altLang="en-US" sz="2400" b="1">
                <a:solidFill>
                  <a:srgbClr val="0000FF"/>
                </a:solidFill>
                <a:latin typeface="宋体" panose="02010600030101010101" pitchFamily="2" charset="-122"/>
              </a:rPr>
              <a:t>解：设两双袜子分别为</a:t>
            </a:r>
            <a:r>
              <a:rPr lang="en-US" altLang="zh-CN" sz="2400" b="1">
                <a:solidFill>
                  <a:srgbClr val="0000FF"/>
                </a:solidFill>
                <a:latin typeface="EU-BX" pitchFamily="65" charset="-122"/>
                <a:ea typeface="EU-BX" pitchFamily="65" charset="-122"/>
              </a:rPr>
              <a:t>A</a:t>
            </a:r>
            <a:r>
              <a:rPr lang="en-US" altLang="zh-CN" sz="2400" b="1" baseline="-25000">
                <a:solidFill>
                  <a:srgbClr val="0000FF"/>
                </a:solidFill>
                <a:latin typeface="宋体" panose="02010600030101010101" pitchFamily="2" charset="-122"/>
              </a:rPr>
              <a:t>1</a:t>
            </a:r>
            <a:r>
              <a:rPr lang="zh-CN" altLang="en-US" sz="2400" b="1">
                <a:solidFill>
                  <a:srgbClr val="0000FF"/>
                </a:solidFill>
                <a:latin typeface="宋体" panose="02010600030101010101" pitchFamily="2" charset="-122"/>
              </a:rPr>
              <a:t>，</a:t>
            </a:r>
            <a:r>
              <a:rPr lang="en-US" altLang="zh-CN" sz="2400" b="1">
                <a:solidFill>
                  <a:srgbClr val="0000FF"/>
                </a:solidFill>
                <a:latin typeface="EU-BX" pitchFamily="65" charset="-122"/>
                <a:ea typeface="EU-BX" pitchFamily="65" charset="-122"/>
              </a:rPr>
              <a:t>A</a:t>
            </a:r>
            <a:r>
              <a:rPr lang="en-US" altLang="zh-CN" sz="2400" b="1" baseline="-25000">
                <a:solidFill>
                  <a:srgbClr val="0000FF"/>
                </a:solidFill>
                <a:latin typeface="宋体" panose="02010600030101010101" pitchFamily="2" charset="-122"/>
              </a:rPr>
              <a:t>2</a:t>
            </a:r>
            <a:r>
              <a:rPr lang="zh-CN" altLang="en-US" sz="2400" b="1">
                <a:solidFill>
                  <a:srgbClr val="0000FF"/>
                </a:solidFill>
                <a:latin typeface="宋体" panose="02010600030101010101" pitchFamily="2" charset="-122"/>
              </a:rPr>
              <a:t>，</a:t>
            </a:r>
            <a:r>
              <a:rPr lang="en-US" altLang="zh-CN" sz="2400" b="1">
                <a:solidFill>
                  <a:srgbClr val="0000FF"/>
                </a:solidFill>
                <a:latin typeface="EU-BX" pitchFamily="65" charset="-122"/>
                <a:ea typeface="EU-BX" pitchFamily="65" charset="-122"/>
              </a:rPr>
              <a:t>B</a:t>
            </a:r>
            <a:r>
              <a:rPr lang="en-US" altLang="zh-CN" sz="2400" b="1" baseline="-25000">
                <a:solidFill>
                  <a:srgbClr val="0000FF"/>
                </a:solidFill>
                <a:latin typeface="宋体" panose="02010600030101010101" pitchFamily="2" charset="-122"/>
              </a:rPr>
              <a:t>1</a:t>
            </a:r>
            <a:r>
              <a:rPr lang="zh-CN" altLang="en-US" sz="2400" b="1">
                <a:solidFill>
                  <a:srgbClr val="0000FF"/>
                </a:solidFill>
                <a:latin typeface="宋体" panose="02010600030101010101" pitchFamily="2" charset="-122"/>
              </a:rPr>
              <a:t>，</a:t>
            </a:r>
            <a:r>
              <a:rPr lang="en-US" altLang="zh-CN" sz="2400" b="1">
                <a:solidFill>
                  <a:srgbClr val="0000FF"/>
                </a:solidFill>
                <a:latin typeface="EU-BX" pitchFamily="65" charset="-122"/>
                <a:ea typeface="EU-BX" pitchFamily="65" charset="-122"/>
              </a:rPr>
              <a:t>B</a:t>
            </a:r>
            <a:r>
              <a:rPr lang="en-US" altLang="zh-CN" sz="2400" b="1" baseline="-25000">
                <a:solidFill>
                  <a:srgbClr val="0000FF"/>
                </a:solidFill>
                <a:latin typeface="宋体" panose="02010600030101010101" pitchFamily="2" charset="-122"/>
              </a:rPr>
              <a:t>2</a:t>
            </a:r>
            <a:r>
              <a:rPr lang="zh-CN" altLang="en-US" sz="2400" b="1">
                <a:solidFill>
                  <a:srgbClr val="0000FF"/>
                </a:solidFill>
                <a:latin typeface="宋体" panose="02010600030101010101" pitchFamily="2" charset="-122"/>
              </a:rPr>
              <a:t>，则</a:t>
            </a:r>
          </a:p>
        </p:txBody>
      </p:sp>
      <p:grpSp>
        <p:nvGrpSpPr>
          <p:cNvPr id="2" name="Group 7"/>
          <p:cNvGrpSpPr/>
          <p:nvPr/>
        </p:nvGrpSpPr>
        <p:grpSpPr bwMode="auto">
          <a:xfrm>
            <a:off x="228600" y="3581400"/>
            <a:ext cx="7620000" cy="2019300"/>
            <a:chOff x="-23" y="1867"/>
            <a:chExt cx="5534" cy="1670"/>
          </a:xfrm>
        </p:grpSpPr>
        <p:sp>
          <p:nvSpPr>
            <p:cNvPr id="36869" name="Line 8"/>
            <p:cNvSpPr>
              <a:spLocks noChangeShapeType="1"/>
            </p:cNvSpPr>
            <p:nvPr/>
          </p:nvSpPr>
          <p:spPr bwMode="auto">
            <a:xfrm flipH="1">
              <a:off x="839" y="2205"/>
              <a:ext cx="1361" cy="36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70" name="Line 9"/>
            <p:cNvSpPr>
              <a:spLocks noChangeShapeType="1"/>
            </p:cNvSpPr>
            <p:nvPr/>
          </p:nvSpPr>
          <p:spPr bwMode="auto">
            <a:xfrm>
              <a:off x="2789" y="2160"/>
              <a:ext cx="227" cy="318"/>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71" name="Line 10"/>
            <p:cNvSpPr>
              <a:spLocks noChangeShapeType="1"/>
            </p:cNvSpPr>
            <p:nvPr/>
          </p:nvSpPr>
          <p:spPr bwMode="auto">
            <a:xfrm rot="3600000">
              <a:off x="2269" y="2219"/>
              <a:ext cx="136" cy="25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72" name="Line 11"/>
            <p:cNvSpPr>
              <a:spLocks noChangeShapeType="1"/>
            </p:cNvSpPr>
            <p:nvPr/>
          </p:nvSpPr>
          <p:spPr bwMode="auto">
            <a:xfrm rot="3600000" flipV="1">
              <a:off x="3034" y="1853"/>
              <a:ext cx="881" cy="909"/>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73" name="Text Box 12"/>
            <p:cNvSpPr txBox="1">
              <a:spLocks noChangeArrowheads="1"/>
            </p:cNvSpPr>
            <p:nvPr/>
          </p:nvSpPr>
          <p:spPr bwMode="auto">
            <a:xfrm>
              <a:off x="2880" y="2432"/>
              <a:ext cx="1452"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B</a:t>
              </a:r>
              <a:r>
                <a:rPr lang="en-US" altLang="zh-CN" sz="2400" b="1" baseline="-25000">
                  <a:solidFill>
                    <a:srgbClr val="FF3300"/>
                  </a:solidFill>
                  <a:latin typeface="EU-BX" pitchFamily="65" charset="-122"/>
                  <a:ea typeface="EU-BX" pitchFamily="65" charset="-122"/>
                </a:rPr>
                <a:t>1</a:t>
              </a:r>
            </a:p>
          </p:txBody>
        </p:sp>
        <p:sp>
          <p:nvSpPr>
            <p:cNvPr id="36874" name="Text Box 13"/>
            <p:cNvSpPr txBox="1">
              <a:spLocks noChangeArrowheads="1"/>
            </p:cNvSpPr>
            <p:nvPr/>
          </p:nvSpPr>
          <p:spPr bwMode="auto">
            <a:xfrm>
              <a:off x="521" y="2527"/>
              <a:ext cx="1451"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A</a:t>
              </a:r>
              <a:r>
                <a:rPr lang="en-US" altLang="zh-CN" sz="2400" b="1" baseline="-25000">
                  <a:solidFill>
                    <a:srgbClr val="FF3300"/>
                  </a:solidFill>
                  <a:latin typeface="EU-BX" pitchFamily="65" charset="-122"/>
                  <a:ea typeface="EU-BX" pitchFamily="65" charset="-122"/>
                </a:rPr>
                <a:t>1</a:t>
              </a:r>
            </a:p>
          </p:txBody>
        </p:sp>
        <p:sp>
          <p:nvSpPr>
            <p:cNvPr id="36875" name="Text Box 14"/>
            <p:cNvSpPr txBox="1">
              <a:spLocks noChangeArrowheads="1"/>
            </p:cNvSpPr>
            <p:nvPr/>
          </p:nvSpPr>
          <p:spPr bwMode="auto">
            <a:xfrm>
              <a:off x="4059" y="2477"/>
              <a:ext cx="118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B</a:t>
              </a:r>
              <a:r>
                <a:rPr lang="en-US" altLang="zh-CN" sz="2400" b="1" baseline="-25000">
                  <a:solidFill>
                    <a:srgbClr val="FF3300"/>
                  </a:solidFill>
                  <a:latin typeface="EU-BX" pitchFamily="65" charset="-122"/>
                  <a:ea typeface="EU-BX" pitchFamily="65" charset="-122"/>
                </a:rPr>
                <a:t>2</a:t>
              </a:r>
            </a:p>
          </p:txBody>
        </p:sp>
        <p:sp>
          <p:nvSpPr>
            <p:cNvPr id="36876" name="Text Box 15"/>
            <p:cNvSpPr txBox="1">
              <a:spLocks noChangeArrowheads="1"/>
            </p:cNvSpPr>
            <p:nvPr/>
          </p:nvSpPr>
          <p:spPr bwMode="auto">
            <a:xfrm>
              <a:off x="1927" y="2432"/>
              <a:ext cx="117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A</a:t>
              </a:r>
              <a:r>
                <a:rPr lang="en-US" altLang="zh-CN" sz="2400" b="1" baseline="-25000">
                  <a:solidFill>
                    <a:srgbClr val="FF3300"/>
                  </a:solidFill>
                  <a:latin typeface="EU-BX" pitchFamily="65" charset="-122"/>
                  <a:ea typeface="EU-BX" pitchFamily="65" charset="-122"/>
                </a:rPr>
                <a:t>2</a:t>
              </a:r>
            </a:p>
          </p:txBody>
        </p:sp>
        <p:sp>
          <p:nvSpPr>
            <p:cNvPr id="36877" name="Text Box 16"/>
            <p:cNvSpPr txBox="1">
              <a:spLocks noChangeArrowheads="1"/>
            </p:cNvSpPr>
            <p:nvPr/>
          </p:nvSpPr>
          <p:spPr bwMode="auto">
            <a:xfrm>
              <a:off x="2200" y="1979"/>
              <a:ext cx="107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zh-CN" altLang="en-US" sz="2400" b="1">
                  <a:solidFill>
                    <a:srgbClr val="FF3300"/>
                  </a:solidFill>
                  <a:latin typeface="宋体" panose="02010600030101010101" pitchFamily="2" charset="-122"/>
                </a:rPr>
                <a:t>开始</a:t>
              </a:r>
            </a:p>
          </p:txBody>
        </p:sp>
        <p:sp>
          <p:nvSpPr>
            <p:cNvPr id="36878" name="Line 17"/>
            <p:cNvSpPr>
              <a:spLocks noChangeShapeType="1"/>
            </p:cNvSpPr>
            <p:nvPr/>
          </p:nvSpPr>
          <p:spPr bwMode="auto">
            <a:xfrm flipH="1">
              <a:off x="249" y="2931"/>
              <a:ext cx="250"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79" name="Line 18"/>
            <p:cNvSpPr>
              <a:spLocks noChangeShapeType="1"/>
            </p:cNvSpPr>
            <p:nvPr/>
          </p:nvSpPr>
          <p:spPr bwMode="auto">
            <a:xfrm flipH="1">
              <a:off x="612" y="2931"/>
              <a:ext cx="91"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80" name="Line 19"/>
            <p:cNvSpPr>
              <a:spLocks noChangeShapeType="1"/>
            </p:cNvSpPr>
            <p:nvPr/>
          </p:nvSpPr>
          <p:spPr bwMode="auto">
            <a:xfrm>
              <a:off x="839" y="2931"/>
              <a:ext cx="137" cy="226"/>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81" name="Text Box 20"/>
            <p:cNvSpPr txBox="1">
              <a:spLocks noChangeArrowheads="1"/>
            </p:cNvSpPr>
            <p:nvPr/>
          </p:nvSpPr>
          <p:spPr bwMode="auto">
            <a:xfrm>
              <a:off x="-23" y="3158"/>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A</a:t>
              </a:r>
              <a:r>
                <a:rPr lang="en-US" altLang="zh-CN" sz="2400" b="1" baseline="-25000">
                  <a:solidFill>
                    <a:srgbClr val="FF3300"/>
                  </a:solidFill>
                  <a:latin typeface="EU-BX" pitchFamily="65" charset="-122"/>
                  <a:ea typeface="EU-BX" pitchFamily="65" charset="-122"/>
                </a:rPr>
                <a:t>2</a:t>
              </a:r>
            </a:p>
          </p:txBody>
        </p:sp>
        <p:sp>
          <p:nvSpPr>
            <p:cNvPr id="36882" name="Text Box 21"/>
            <p:cNvSpPr txBox="1">
              <a:spLocks noChangeArrowheads="1"/>
            </p:cNvSpPr>
            <p:nvPr/>
          </p:nvSpPr>
          <p:spPr bwMode="auto">
            <a:xfrm>
              <a:off x="431" y="3159"/>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B</a:t>
              </a:r>
              <a:r>
                <a:rPr lang="en-US" altLang="zh-CN" sz="2400" b="1" baseline="-25000">
                  <a:solidFill>
                    <a:srgbClr val="FF3300"/>
                  </a:solidFill>
                  <a:latin typeface="EU-BX" pitchFamily="65" charset="-122"/>
                  <a:ea typeface="EU-BX" pitchFamily="65" charset="-122"/>
                </a:rPr>
                <a:t>1</a:t>
              </a:r>
            </a:p>
          </p:txBody>
        </p:sp>
        <p:sp>
          <p:nvSpPr>
            <p:cNvPr id="36883" name="Text Box 22"/>
            <p:cNvSpPr txBox="1">
              <a:spLocks noChangeArrowheads="1"/>
            </p:cNvSpPr>
            <p:nvPr/>
          </p:nvSpPr>
          <p:spPr bwMode="auto">
            <a:xfrm>
              <a:off x="839" y="3150"/>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B</a:t>
              </a:r>
              <a:r>
                <a:rPr lang="en-US" altLang="zh-CN" sz="2400" b="1" baseline="-25000">
                  <a:solidFill>
                    <a:srgbClr val="FF3300"/>
                  </a:solidFill>
                  <a:latin typeface="EU-BX" pitchFamily="65" charset="-122"/>
                  <a:ea typeface="EU-BX" pitchFamily="65" charset="-122"/>
                </a:rPr>
                <a:t>2</a:t>
              </a:r>
            </a:p>
          </p:txBody>
        </p:sp>
        <p:sp>
          <p:nvSpPr>
            <p:cNvPr id="36884" name="Text Box 23"/>
            <p:cNvSpPr txBox="1">
              <a:spLocks noChangeArrowheads="1"/>
            </p:cNvSpPr>
            <p:nvPr/>
          </p:nvSpPr>
          <p:spPr bwMode="auto">
            <a:xfrm>
              <a:off x="1384" y="3122"/>
              <a:ext cx="40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A</a:t>
              </a:r>
              <a:r>
                <a:rPr lang="en-US" altLang="zh-CN" sz="2400" b="1" baseline="-25000">
                  <a:solidFill>
                    <a:srgbClr val="FF3300"/>
                  </a:solidFill>
                  <a:latin typeface="EU-BX" pitchFamily="65" charset="-122"/>
                  <a:ea typeface="EU-BX" pitchFamily="65" charset="-122"/>
                </a:rPr>
                <a:t>1</a:t>
              </a:r>
            </a:p>
          </p:txBody>
        </p:sp>
        <p:sp>
          <p:nvSpPr>
            <p:cNvPr id="36885" name="Text Box 24"/>
            <p:cNvSpPr txBox="1">
              <a:spLocks noChangeArrowheads="1"/>
            </p:cNvSpPr>
            <p:nvPr/>
          </p:nvSpPr>
          <p:spPr bwMode="auto">
            <a:xfrm>
              <a:off x="1836" y="3122"/>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B</a:t>
              </a:r>
              <a:r>
                <a:rPr lang="en-US" altLang="zh-CN" sz="2400" b="1" baseline="-25000">
                  <a:solidFill>
                    <a:srgbClr val="FF3300"/>
                  </a:solidFill>
                  <a:latin typeface="EU-BX" pitchFamily="65" charset="-122"/>
                  <a:ea typeface="EU-BX" pitchFamily="65" charset="-122"/>
                </a:rPr>
                <a:t>1</a:t>
              </a:r>
            </a:p>
          </p:txBody>
        </p:sp>
        <p:sp>
          <p:nvSpPr>
            <p:cNvPr id="36886" name="Text Box 25"/>
            <p:cNvSpPr txBox="1">
              <a:spLocks noChangeArrowheads="1"/>
            </p:cNvSpPr>
            <p:nvPr/>
          </p:nvSpPr>
          <p:spPr bwMode="auto">
            <a:xfrm>
              <a:off x="2245" y="3113"/>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宋体" panose="02010600030101010101" pitchFamily="2" charset="-122"/>
                </a:rPr>
                <a:t>B</a:t>
              </a:r>
              <a:r>
                <a:rPr lang="en-US" altLang="zh-CN" sz="2400" b="1" baseline="-25000">
                  <a:solidFill>
                    <a:srgbClr val="FF3300"/>
                  </a:solidFill>
                  <a:latin typeface="EU-BX" pitchFamily="65" charset="-122"/>
                  <a:ea typeface="EU-BX" pitchFamily="65" charset="-122"/>
                </a:rPr>
                <a:t>2</a:t>
              </a:r>
            </a:p>
          </p:txBody>
        </p:sp>
        <p:sp>
          <p:nvSpPr>
            <p:cNvPr id="36887" name="Text Box 26"/>
            <p:cNvSpPr txBox="1">
              <a:spLocks noChangeArrowheads="1"/>
            </p:cNvSpPr>
            <p:nvPr/>
          </p:nvSpPr>
          <p:spPr bwMode="auto">
            <a:xfrm>
              <a:off x="2835" y="3122"/>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A</a:t>
              </a:r>
              <a:r>
                <a:rPr lang="en-US" altLang="zh-CN" sz="2400" b="1" baseline="-25000">
                  <a:solidFill>
                    <a:srgbClr val="FF3300"/>
                  </a:solidFill>
                  <a:latin typeface="EU-BX" pitchFamily="65" charset="-122"/>
                  <a:ea typeface="EU-BX" pitchFamily="65" charset="-122"/>
                </a:rPr>
                <a:t>1</a:t>
              </a:r>
            </a:p>
          </p:txBody>
        </p:sp>
        <p:sp>
          <p:nvSpPr>
            <p:cNvPr id="36888" name="Text Box 27"/>
            <p:cNvSpPr txBox="1">
              <a:spLocks noChangeArrowheads="1"/>
            </p:cNvSpPr>
            <p:nvPr/>
          </p:nvSpPr>
          <p:spPr bwMode="auto">
            <a:xfrm>
              <a:off x="3289" y="3122"/>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A</a:t>
              </a:r>
              <a:r>
                <a:rPr lang="en-US" altLang="zh-CN" sz="2400" b="1" baseline="-25000">
                  <a:solidFill>
                    <a:srgbClr val="FF3300"/>
                  </a:solidFill>
                  <a:latin typeface="EU-BX" pitchFamily="65" charset="-122"/>
                  <a:ea typeface="EU-BX" pitchFamily="65" charset="-122"/>
                </a:rPr>
                <a:t>1</a:t>
              </a:r>
            </a:p>
          </p:txBody>
        </p:sp>
        <p:sp>
          <p:nvSpPr>
            <p:cNvPr id="36889" name="Text Box 28"/>
            <p:cNvSpPr txBox="1">
              <a:spLocks noChangeArrowheads="1"/>
            </p:cNvSpPr>
            <p:nvPr/>
          </p:nvSpPr>
          <p:spPr bwMode="auto">
            <a:xfrm>
              <a:off x="3697" y="3114"/>
              <a:ext cx="40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B</a:t>
              </a:r>
              <a:r>
                <a:rPr lang="en-US" altLang="zh-CN" sz="2400" b="1" baseline="-25000">
                  <a:solidFill>
                    <a:srgbClr val="FF3300"/>
                  </a:solidFill>
                  <a:latin typeface="EU-BX" pitchFamily="65" charset="-122"/>
                  <a:ea typeface="EU-BX" pitchFamily="65" charset="-122"/>
                </a:rPr>
                <a:t>2</a:t>
              </a:r>
            </a:p>
          </p:txBody>
        </p:sp>
        <p:sp>
          <p:nvSpPr>
            <p:cNvPr id="36890" name="Text Box 29"/>
            <p:cNvSpPr txBox="1">
              <a:spLocks noChangeArrowheads="1"/>
            </p:cNvSpPr>
            <p:nvPr/>
          </p:nvSpPr>
          <p:spPr bwMode="auto">
            <a:xfrm>
              <a:off x="4240" y="3078"/>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A</a:t>
              </a:r>
              <a:r>
                <a:rPr lang="en-US" altLang="zh-CN" sz="2400" b="1" baseline="-25000">
                  <a:solidFill>
                    <a:srgbClr val="FF3300"/>
                  </a:solidFill>
                  <a:latin typeface="EU-BX" pitchFamily="65" charset="-122"/>
                  <a:ea typeface="EU-BX" pitchFamily="65" charset="-122"/>
                </a:rPr>
                <a:t>1</a:t>
              </a:r>
            </a:p>
          </p:txBody>
        </p:sp>
        <p:sp>
          <p:nvSpPr>
            <p:cNvPr id="36891" name="Text Box 30"/>
            <p:cNvSpPr txBox="1">
              <a:spLocks noChangeArrowheads="1"/>
            </p:cNvSpPr>
            <p:nvPr/>
          </p:nvSpPr>
          <p:spPr bwMode="auto">
            <a:xfrm>
              <a:off x="4695" y="3078"/>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A</a:t>
              </a:r>
              <a:r>
                <a:rPr lang="en-US" altLang="zh-CN" sz="2400" b="1" baseline="-25000">
                  <a:solidFill>
                    <a:srgbClr val="FF3300"/>
                  </a:solidFill>
                  <a:latin typeface="EU-BX" pitchFamily="65" charset="-122"/>
                  <a:ea typeface="EU-BX" pitchFamily="65" charset="-122"/>
                </a:rPr>
                <a:t>2</a:t>
              </a:r>
            </a:p>
          </p:txBody>
        </p:sp>
        <p:sp>
          <p:nvSpPr>
            <p:cNvPr id="36892" name="Text Box 31"/>
            <p:cNvSpPr txBox="1">
              <a:spLocks noChangeArrowheads="1"/>
            </p:cNvSpPr>
            <p:nvPr/>
          </p:nvSpPr>
          <p:spPr bwMode="auto">
            <a:xfrm>
              <a:off x="5103" y="3066"/>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en-US" altLang="zh-CN" sz="2400" b="1">
                  <a:solidFill>
                    <a:srgbClr val="FF3300"/>
                  </a:solidFill>
                  <a:latin typeface="EU-BX" pitchFamily="65" charset="-122"/>
                  <a:ea typeface="EU-BX" pitchFamily="65" charset="-122"/>
                </a:rPr>
                <a:t>B</a:t>
              </a:r>
              <a:r>
                <a:rPr lang="en-US" altLang="zh-CN" sz="2400" b="1" baseline="-25000">
                  <a:solidFill>
                    <a:srgbClr val="FF3300"/>
                  </a:solidFill>
                  <a:latin typeface="EU-BX" pitchFamily="65" charset="-122"/>
                  <a:ea typeface="EU-BX" pitchFamily="65" charset="-122"/>
                </a:rPr>
                <a:t>1</a:t>
              </a:r>
            </a:p>
          </p:txBody>
        </p:sp>
        <p:sp>
          <p:nvSpPr>
            <p:cNvPr id="36893" name="Line 32"/>
            <p:cNvSpPr>
              <a:spLocks noChangeShapeType="1"/>
            </p:cNvSpPr>
            <p:nvPr/>
          </p:nvSpPr>
          <p:spPr bwMode="auto">
            <a:xfrm flipH="1">
              <a:off x="1654" y="2795"/>
              <a:ext cx="250"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94" name="Line 33"/>
            <p:cNvSpPr>
              <a:spLocks noChangeShapeType="1"/>
            </p:cNvSpPr>
            <p:nvPr/>
          </p:nvSpPr>
          <p:spPr bwMode="auto">
            <a:xfrm flipH="1">
              <a:off x="2017" y="2795"/>
              <a:ext cx="91"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95" name="Line 34"/>
            <p:cNvSpPr>
              <a:spLocks noChangeShapeType="1"/>
            </p:cNvSpPr>
            <p:nvPr/>
          </p:nvSpPr>
          <p:spPr bwMode="auto">
            <a:xfrm>
              <a:off x="2244" y="2795"/>
              <a:ext cx="137" cy="226"/>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96" name="Line 35"/>
            <p:cNvSpPr>
              <a:spLocks noChangeShapeType="1"/>
            </p:cNvSpPr>
            <p:nvPr/>
          </p:nvSpPr>
          <p:spPr bwMode="auto">
            <a:xfrm flipH="1">
              <a:off x="3016" y="2886"/>
              <a:ext cx="45" cy="272"/>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97" name="Line 36"/>
            <p:cNvSpPr>
              <a:spLocks noChangeShapeType="1"/>
            </p:cNvSpPr>
            <p:nvPr/>
          </p:nvSpPr>
          <p:spPr bwMode="auto">
            <a:xfrm>
              <a:off x="3243" y="2886"/>
              <a:ext cx="181" cy="272"/>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98" name="Line 37"/>
            <p:cNvSpPr>
              <a:spLocks noChangeShapeType="1"/>
            </p:cNvSpPr>
            <p:nvPr/>
          </p:nvSpPr>
          <p:spPr bwMode="auto">
            <a:xfrm>
              <a:off x="3334" y="2840"/>
              <a:ext cx="453" cy="27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899" name="Line 38"/>
            <p:cNvSpPr>
              <a:spLocks noChangeShapeType="1"/>
            </p:cNvSpPr>
            <p:nvPr/>
          </p:nvSpPr>
          <p:spPr bwMode="auto">
            <a:xfrm>
              <a:off x="4241" y="2795"/>
              <a:ext cx="181" cy="318"/>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900" name="Line 39"/>
            <p:cNvSpPr>
              <a:spLocks noChangeShapeType="1"/>
            </p:cNvSpPr>
            <p:nvPr/>
          </p:nvSpPr>
          <p:spPr bwMode="auto">
            <a:xfrm>
              <a:off x="4377" y="2750"/>
              <a:ext cx="408" cy="31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6901" name="Line 40"/>
            <p:cNvSpPr>
              <a:spLocks noChangeShapeType="1"/>
            </p:cNvSpPr>
            <p:nvPr/>
          </p:nvSpPr>
          <p:spPr bwMode="auto">
            <a:xfrm>
              <a:off x="4422" y="2704"/>
              <a:ext cx="772" cy="31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36902" name="Object 4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6915" name="公式" r:id="rId4" imgW="114300" imgH="215900" progId="Equation.3">
                  <p:embed/>
                </p:oleObj>
              </mc:Choice>
              <mc:Fallback>
                <p:oleObj name="公式" r:id="rId4" imgW="114300" imgH="215900" progId="Equation.3">
                  <p:embed/>
                  <p:pic>
                    <p:nvPicPr>
                      <p:cNvPr id="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44"/>
          <p:cNvGrpSpPr/>
          <p:nvPr/>
        </p:nvGrpSpPr>
        <p:grpSpPr bwMode="auto">
          <a:xfrm>
            <a:off x="381000" y="5638800"/>
            <a:ext cx="9144000" cy="682625"/>
            <a:chOff x="158" y="3648"/>
            <a:chExt cx="5760" cy="430"/>
          </a:xfrm>
        </p:grpSpPr>
        <p:sp>
          <p:nvSpPr>
            <p:cNvPr id="36904" name="Text Box 41"/>
            <p:cNvSpPr txBox="1">
              <a:spLocks noChangeArrowheads="1"/>
            </p:cNvSpPr>
            <p:nvPr/>
          </p:nvSpPr>
          <p:spPr bwMode="auto">
            <a:xfrm>
              <a:off x="158" y="3706"/>
              <a:ext cx="57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Tx/>
                <a:buNone/>
              </a:pPr>
              <a:r>
                <a:rPr lang="zh-CN" altLang="en-US" sz="2400" b="1">
                  <a:solidFill>
                    <a:srgbClr val="0000FF"/>
                  </a:solidFill>
                  <a:latin typeface="宋体" panose="02010600030101010101" pitchFamily="2" charset="-122"/>
                </a:rPr>
                <a:t>所以穿相同一双袜子的概率为</a:t>
              </a:r>
            </a:p>
          </p:txBody>
        </p:sp>
        <p:graphicFrame>
          <p:nvGraphicFramePr>
            <p:cNvPr id="36905" name="Object 43"/>
            <p:cNvGraphicFramePr>
              <a:graphicFrameLocks noChangeAspect="1"/>
            </p:cNvGraphicFramePr>
            <p:nvPr/>
          </p:nvGraphicFramePr>
          <p:xfrm>
            <a:off x="2832" y="3648"/>
            <a:ext cx="912" cy="430"/>
          </p:xfrm>
          <a:graphic>
            <a:graphicData uri="http://schemas.openxmlformats.org/presentationml/2006/ole">
              <mc:AlternateContent xmlns:mc="http://schemas.openxmlformats.org/markup-compatibility/2006">
                <mc:Choice xmlns:v="urn:schemas-microsoft-com:vml" Requires="v">
                  <p:oleObj spid="_x0000_s36916" name="公式" r:id="rId6" imgW="609600" imgH="520700" progId="Equation.3">
                    <p:embed/>
                  </p:oleObj>
                </mc:Choice>
                <mc:Fallback>
                  <p:oleObj name="公式" r:id="rId6" imgW="609600" imgH="520700" progId="Equation.3">
                    <p:embed/>
                    <p:pic>
                      <p:nvPicPr>
                        <p:cNvPr id="0" name="Object 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2" y="3648"/>
                          <a:ext cx="912"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pic>
        <p:nvPicPr>
          <p:cNvPr id="36906" name="Picture 46" descr="图片1"/>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762000" y="685800"/>
            <a:ext cx="28194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slide(fromBottom)">
                                      <p:cBhvr>
                                        <p:cTn id="7" dur="500"/>
                                        <p:tgtEl>
                                          <p:spTgt spid="2663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body" idx="1"/>
          </p:nvPr>
        </p:nvSpPr>
        <p:spPr>
          <a:xfrm>
            <a:off x="395288" y="1552575"/>
            <a:ext cx="8229600"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Tx/>
              <a:buNone/>
            </a:pPr>
            <a:r>
              <a:rPr lang="zh-CN" altLang="en-US" sz="4000" b="1" dirty="0">
                <a:solidFill>
                  <a:srgbClr val="FF0000"/>
                </a:solidFill>
              </a:rPr>
              <a:t>例</a:t>
            </a:r>
            <a:r>
              <a:rPr lang="en-US" altLang="zh-CN" sz="4000" b="1" dirty="0">
                <a:solidFill>
                  <a:srgbClr val="FF0000"/>
                </a:solidFill>
              </a:rPr>
              <a:t>3.</a:t>
            </a:r>
          </a:p>
          <a:p>
            <a:pPr>
              <a:buFontTx/>
              <a:buNone/>
            </a:pPr>
            <a:r>
              <a:rPr lang="en-US" altLang="zh-CN" sz="2800" dirty="0"/>
              <a:t>    </a:t>
            </a:r>
            <a:r>
              <a:rPr lang="zh-CN" altLang="en-US" sz="2800" dirty="0">
                <a:latin typeface="宋体" panose="02010600030101010101" pitchFamily="2" charset="-122"/>
              </a:rPr>
              <a:t>同时抛掷两枚骰子，落定后，两枚骰子朝上一面的点数之和可能是哪些数？其中，概率最大的是什么数？概率最小的是什么数？</a:t>
            </a:r>
          </a:p>
          <a:p>
            <a:pPr>
              <a:buFontTx/>
              <a:buNone/>
            </a:pPr>
            <a:r>
              <a:rPr lang="zh-CN" altLang="en-US" sz="2800" b="1" dirty="0">
                <a:solidFill>
                  <a:srgbClr val="FF0000"/>
                </a:solidFill>
                <a:latin typeface="宋体" panose="02010600030101010101" pitchFamily="2" charset="-122"/>
              </a:rPr>
              <a:t>  分析：</a:t>
            </a:r>
            <a:r>
              <a:rPr lang="zh-CN" altLang="en-US" sz="2800" dirty="0">
                <a:latin typeface="宋体" panose="02010600030101010101" pitchFamily="2" charset="-122"/>
              </a:rPr>
              <a:t>抛掷一枚骰子时，点数</a:t>
            </a:r>
            <a:r>
              <a:rPr lang="en-US" altLang="zh-CN" sz="2800" dirty="0">
                <a:latin typeface="宋体" panose="02010600030101010101" pitchFamily="2" charset="-122"/>
              </a:rPr>
              <a:t>1</a:t>
            </a:r>
            <a:r>
              <a:rPr lang="zh-CN" altLang="en-US" sz="2800" dirty="0">
                <a:latin typeface="宋体" panose="02010600030101010101" pitchFamily="2" charset="-122"/>
              </a:rPr>
              <a:t>，</a:t>
            </a:r>
            <a:r>
              <a:rPr lang="en-US" altLang="zh-CN" sz="2800" dirty="0">
                <a:latin typeface="宋体" panose="02010600030101010101" pitchFamily="2" charset="-122"/>
              </a:rPr>
              <a:t>2,3,4,5,6</a:t>
            </a:r>
            <a:r>
              <a:rPr lang="zh-CN" altLang="en-US" sz="2800" dirty="0">
                <a:latin typeface="宋体" panose="02010600030101010101" pitchFamily="2" charset="-122"/>
              </a:rPr>
              <a:t>出现的概率相等，都是</a:t>
            </a:r>
            <a:r>
              <a:rPr lang="en-US" altLang="zh-CN" sz="2800" dirty="0">
                <a:latin typeface="宋体" panose="02010600030101010101" pitchFamily="2" charset="-122"/>
              </a:rPr>
              <a:t>1\6</a:t>
            </a:r>
            <a:r>
              <a:rPr lang="zh-CN" altLang="en-US" sz="2800" dirty="0">
                <a:latin typeface="宋体" panose="02010600030101010101" pitchFamily="2" charset="-122"/>
              </a:rPr>
              <a:t>。同时抛掷两枚骰子，一枚骰子上出现的点数不受另一枚的影响。</a:t>
            </a:r>
          </a:p>
          <a:p>
            <a:pPr>
              <a:buFontTx/>
              <a:buNone/>
            </a:pPr>
            <a:r>
              <a:rPr lang="zh-CN" altLang="en-US" sz="2800" dirty="0">
                <a:latin typeface="宋体" panose="02010600030101010101" pitchFamily="2" charset="-122"/>
              </a:rPr>
              <a:t>     可画树状图，也可列表。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zh-CN" altLang="en-US" b="1">
                <a:solidFill>
                  <a:srgbClr val="FF0000"/>
                </a:solidFill>
              </a:rPr>
              <a:t>练习：</a:t>
            </a:r>
          </a:p>
        </p:txBody>
      </p:sp>
      <p:sp>
        <p:nvSpPr>
          <p:cNvPr id="34819" name="Rectangle 3"/>
          <p:cNvSpPr>
            <a:spLocks noGrp="1" noChangeArrowheads="1"/>
          </p:cNvSpPr>
          <p:nvPr>
            <p:ph type="body" idx="1"/>
          </p:nvPr>
        </p:nvSpPr>
        <p:spPr/>
        <p:txBody>
          <a:bodyPr/>
          <a:lstStyle/>
          <a:p>
            <a:pPr>
              <a:lnSpc>
                <a:spcPct val="90000"/>
              </a:lnSpc>
              <a:buFontTx/>
              <a:buNone/>
            </a:pPr>
            <a:r>
              <a:rPr lang="en-US" altLang="zh-CN" dirty="0"/>
              <a:t>1.</a:t>
            </a:r>
            <a:r>
              <a:rPr lang="zh-CN" altLang="en-US" dirty="0"/>
              <a:t>有两个小正方体，六个面分别标有</a:t>
            </a:r>
            <a:r>
              <a:rPr lang="en-US" altLang="zh-CN" dirty="0"/>
              <a:t>1</a:t>
            </a:r>
            <a:r>
              <a:rPr lang="zh-CN" altLang="en-US" dirty="0"/>
              <a:t>、</a:t>
            </a:r>
            <a:r>
              <a:rPr lang="en-US" altLang="zh-CN" dirty="0"/>
              <a:t>2</a:t>
            </a:r>
            <a:r>
              <a:rPr lang="zh-CN" altLang="en-US" dirty="0"/>
              <a:t>、</a:t>
            </a:r>
            <a:r>
              <a:rPr lang="en-US" altLang="zh-CN" dirty="0"/>
              <a:t>3</a:t>
            </a:r>
            <a:r>
              <a:rPr lang="zh-CN" altLang="en-US" dirty="0"/>
              <a:t>、</a:t>
            </a:r>
            <a:r>
              <a:rPr lang="en-US" altLang="zh-CN" dirty="0"/>
              <a:t>4</a:t>
            </a:r>
            <a:r>
              <a:rPr lang="zh-CN" altLang="en-US" dirty="0"/>
              <a:t>、</a:t>
            </a:r>
            <a:r>
              <a:rPr lang="en-US" altLang="zh-CN" dirty="0"/>
              <a:t>5</a:t>
            </a:r>
            <a:r>
              <a:rPr lang="zh-CN" altLang="en-US" dirty="0"/>
              <a:t>、</a:t>
            </a:r>
            <a:r>
              <a:rPr lang="en-US" altLang="zh-CN" dirty="0"/>
              <a:t>6</a:t>
            </a:r>
            <a:r>
              <a:rPr lang="zh-CN" altLang="en-US" dirty="0"/>
              <a:t>，同时抛出它们两个，求所得点数之和为多少的概率最大？</a:t>
            </a:r>
          </a:p>
          <a:p>
            <a:pPr>
              <a:lnSpc>
                <a:spcPct val="90000"/>
              </a:lnSpc>
              <a:buFontTx/>
              <a:buNone/>
            </a:pPr>
            <a:r>
              <a:rPr lang="en-US" altLang="zh-CN" dirty="0"/>
              <a:t>2.</a:t>
            </a:r>
            <a:r>
              <a:rPr lang="zh-CN" altLang="en-US" dirty="0"/>
              <a:t>在一个不透明的袋子中，有</a:t>
            </a:r>
            <a:r>
              <a:rPr lang="en-US" altLang="zh-CN" dirty="0"/>
              <a:t>2</a:t>
            </a:r>
            <a:r>
              <a:rPr lang="zh-CN" altLang="en-US" dirty="0"/>
              <a:t>个白球和</a:t>
            </a:r>
            <a:r>
              <a:rPr lang="en-US" altLang="zh-CN" dirty="0"/>
              <a:t>2</a:t>
            </a:r>
            <a:r>
              <a:rPr lang="zh-CN" altLang="en-US" dirty="0"/>
              <a:t>个红球，它们只有颜色上的区别，从袋子中随机地摸出一个球记下颜色放回．再随机地摸出一个球．计算两次都摸到白球的概率。</a:t>
            </a:r>
          </a:p>
          <a:p>
            <a:pPr>
              <a:lnSpc>
                <a:spcPct val="90000"/>
              </a:lnSpc>
              <a:buFontTx/>
              <a:buNone/>
            </a:pPr>
            <a:r>
              <a:rPr lang="en-US" altLang="zh-CN" dirty="0"/>
              <a:t> </a:t>
            </a:r>
          </a:p>
        </p:txBody>
      </p:sp>
    </p:spTree>
  </p:cSld>
  <p:clrMapOvr>
    <a:masterClrMapping/>
  </p:clrMapOvr>
</p:sld>
</file>

<file path=ppt/theme/theme1.xml><?xml version="1.0" encoding="utf-8"?>
<a:theme xmlns:a="http://schemas.openxmlformats.org/drawingml/2006/main" name="WWW.2PPT.COM">
  <a:themeElements>
    <a:clrScheme name="默认设计模板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653</Words>
  <Application>Microsoft Office PowerPoint</Application>
  <PresentationFormat>全屏显示(4:3)</PresentationFormat>
  <Paragraphs>67</Paragraphs>
  <Slides>13</Slides>
  <Notes>8</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2</vt:i4>
      </vt:variant>
      <vt:variant>
        <vt:lpstr>幻灯片标题</vt:lpstr>
      </vt:variant>
      <vt:variant>
        <vt:i4>13</vt:i4>
      </vt:variant>
    </vt:vector>
  </HeadingPairs>
  <TitlesOfParts>
    <vt:vector size="26" baseType="lpstr">
      <vt:lpstr>EU-BX</vt:lpstr>
      <vt:lpstr>汉仪大宋简</vt:lpstr>
      <vt:lpstr>隶书</vt:lpstr>
      <vt:lpstr>宋体</vt:lpstr>
      <vt:lpstr>微软雅黑</vt:lpstr>
      <vt:lpstr>Arial</vt:lpstr>
      <vt:lpstr>Calibri</vt:lpstr>
      <vt:lpstr>Tahoma</vt:lpstr>
      <vt:lpstr>Times New Roman</vt:lpstr>
      <vt:lpstr>Wingdings</vt:lpstr>
      <vt:lpstr>WWW.2PPT.COM</vt:lpstr>
      <vt:lpstr>公式</vt:lpstr>
      <vt:lpstr>BMP 图象</vt:lpstr>
      <vt:lpstr> 利用画树状图和列表计算概率</vt:lpstr>
      <vt:lpstr>复习回顾</vt:lpstr>
      <vt:lpstr>教学目标</vt:lpstr>
      <vt:lpstr>PowerPoint 演示文稿</vt:lpstr>
      <vt:lpstr> 试一试</vt:lpstr>
      <vt:lpstr>练习：</vt:lpstr>
      <vt:lpstr>PowerPoint 演示文稿</vt:lpstr>
      <vt:lpstr>PowerPoint 演示文稿</vt:lpstr>
      <vt:lpstr>练习：</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2013-01-25T01:44:00Z</dcterms:created>
  <dcterms:modified xsi:type="dcterms:W3CDTF">2023-01-16T15:12:44Z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3E0A9130A980479DB73B58248E631DA8</vt:lpwstr>
  </property>
  <property fmtid="{A09F084E-AD41-489F-8076-AA5BE3082BCA}" pid="100">
    <vt:ui4>5</vt:ui4>
  </property>
  <property fmtid="{64440492-4C8B-11D1-8B70-080036B11A03}" pid="11">
    <vt:lpwstr>www.2ppt.com-爱PPT提供资源下载</vt:lpwstr>
  </property>
</Properties>
</file>